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  <p:sldMasterId id="2147483696" r:id="rId4"/>
    <p:sldMasterId id="2147483732" r:id="rId5"/>
    <p:sldMasterId id="2147483745" r:id="rId6"/>
    <p:sldMasterId id="2147483758" r:id="rId7"/>
    <p:sldMasterId id="2147483770" r:id="rId8"/>
  </p:sldMasterIdLst>
  <p:notesMasterIdLst>
    <p:notesMasterId r:id="rId29"/>
  </p:notesMasterIdLst>
  <p:handoutMasterIdLst>
    <p:handoutMasterId r:id="rId30"/>
  </p:handoutMasterIdLst>
  <p:sldIdLst>
    <p:sldId id="504" r:id="rId9"/>
    <p:sldId id="524" r:id="rId10"/>
    <p:sldId id="501" r:id="rId11"/>
    <p:sldId id="505" r:id="rId12"/>
    <p:sldId id="507" r:id="rId13"/>
    <p:sldId id="525" r:id="rId14"/>
    <p:sldId id="523" r:id="rId15"/>
    <p:sldId id="521" r:id="rId16"/>
    <p:sldId id="526" r:id="rId17"/>
    <p:sldId id="485" r:id="rId18"/>
    <p:sldId id="522" r:id="rId19"/>
    <p:sldId id="512" r:id="rId20"/>
    <p:sldId id="514" r:id="rId21"/>
    <p:sldId id="515" r:id="rId22"/>
    <p:sldId id="516" r:id="rId23"/>
    <p:sldId id="518" r:id="rId24"/>
    <p:sldId id="519" r:id="rId25"/>
    <p:sldId id="517" r:id="rId26"/>
    <p:sldId id="520" r:id="rId27"/>
    <p:sldId id="510" r:id="rId28"/>
  </p:sldIdLst>
  <p:sldSz cx="10239375" cy="5759450"/>
  <p:notesSz cx="6797675" cy="9926638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Tahoma" panose="020B0604030504040204" pitchFamily="34" charset="0"/>
      <p:regular r:id="rId35"/>
      <p:bold r:id="rId36"/>
    </p:embeddedFont>
    <p:embeddedFont>
      <p:font typeface="맑은 고딕" panose="020B0503020000020004" pitchFamily="34" charset="-127"/>
      <p:regular r:id="rId37"/>
      <p:bold r:id="rId38"/>
    </p:embeddedFont>
    <p:embeddedFont>
      <p:font typeface="Candara" panose="020E0502030303020204" pitchFamily="34" charset="0"/>
      <p:regular r:id="rId39"/>
      <p:bold r:id="rId40"/>
      <p:italic r:id="rId41"/>
      <p:boldItalic r:id="rId42"/>
    </p:embeddedFont>
    <p:embeddedFont>
      <p:font typeface="Montserrat" panose="020B0604020202020204" charset="-52"/>
      <p:regular r:id="rId43"/>
      <p:bold r:id="rId44"/>
      <p:italic r:id="rId45"/>
      <p:boldItalic r:id="rId46"/>
    </p:embeddedFont>
    <p:embeddedFont>
      <p:font typeface="Times" panose="02020603050405020304" pitchFamily="18" charset="0"/>
      <p:regular r:id="rId47"/>
      <p:bold r:id="rId48"/>
      <p:italic r:id="rId49"/>
      <p:boldItalic r:id="rId50"/>
    </p:embeddedFont>
  </p:embeddedFontLst>
  <p:defaultTextStyle>
    <a:defPPr>
      <a:defRPr lang="ru-RU"/>
    </a:defPPr>
    <a:lvl1pPr marL="0" algn="l" defTabSz="913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615" algn="l" defTabSz="913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232" algn="l" defTabSz="913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850" algn="l" defTabSz="913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465" algn="l" defTabSz="913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088" algn="l" defTabSz="913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702" algn="l" defTabSz="913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316" algn="l" defTabSz="913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939" algn="l" defTabSz="913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7" pos="6196" userDrawn="1">
          <p15:clr>
            <a:srgbClr val="A4A3A4"/>
          </p15:clr>
        </p15:guide>
        <p15:guide id="22" orient="horz" pos="3379" userDrawn="1">
          <p15:clr>
            <a:srgbClr val="A4A3A4"/>
          </p15:clr>
        </p15:guide>
        <p15:guide id="24" pos="549" userDrawn="1">
          <p15:clr>
            <a:srgbClr val="A4A3A4"/>
          </p15:clr>
        </p15:guide>
        <p15:guide id="30" orient="horz" pos="567" userDrawn="1">
          <p15:clr>
            <a:srgbClr val="A4A3A4"/>
          </p15:clr>
        </p15:guide>
        <p15:guide id="31" orient="horz" pos="363" userDrawn="1">
          <p15:clr>
            <a:srgbClr val="A4A3A4"/>
          </p15:clr>
        </p15:guide>
        <p15:guide id="35" orient="horz" pos="748" userDrawn="1">
          <p15:clr>
            <a:srgbClr val="A4A3A4"/>
          </p15:clr>
        </p15:guide>
        <p15:guide id="36" pos="798" userDrawn="1">
          <p15:clr>
            <a:srgbClr val="A4A3A4"/>
          </p15:clr>
        </p15:guide>
        <p15:guide id="38" orient="horz" pos="2744" userDrawn="1">
          <p15:clr>
            <a:srgbClr val="A4A3A4"/>
          </p15:clr>
        </p15:guide>
        <p15:guide id="39" pos="3497" userDrawn="1">
          <p15:clr>
            <a:srgbClr val="A4A3A4"/>
          </p15:clr>
        </p15:guide>
        <p15:guide id="40" pos="107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FFE"/>
    <a:srgbClr val="A5D5BC"/>
    <a:srgbClr val="83C7A4"/>
    <a:srgbClr val="FFA7A7"/>
    <a:srgbClr val="23AFAF"/>
    <a:srgbClr val="F2F2F2"/>
    <a:srgbClr val="FFE1E1"/>
    <a:srgbClr val="5A9EDA"/>
    <a:srgbClr val="645573"/>
    <a:srgbClr val="594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4" autoAdjust="0"/>
    <p:restoredTop sz="94660"/>
  </p:normalViewPr>
  <p:slideViewPr>
    <p:cSldViewPr snapToGrid="0" showGuides="1">
      <p:cViewPr varScale="1">
        <p:scale>
          <a:sx n="138" d="100"/>
          <a:sy n="138" d="100"/>
        </p:scale>
        <p:origin x="-606" y="-102"/>
      </p:cViewPr>
      <p:guideLst>
        <p:guide orient="horz" pos="3379"/>
        <p:guide orient="horz" pos="567"/>
        <p:guide orient="horz" pos="363"/>
        <p:guide orient="horz" pos="748"/>
        <p:guide orient="horz" pos="2744"/>
        <p:guide pos="6196"/>
        <p:guide pos="549"/>
        <p:guide pos="798"/>
        <p:guide pos="3497"/>
        <p:guide pos="107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13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F910A-8680-4A9C-8E14-997E16EC59AC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DBA89-2362-4015-847A-3BE06416BF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952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33140-5193-4389-A93C-F71B0481F24D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36B62-62B4-4F7B-8ABF-65AC876AFD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495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2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15" algn="l" defTabSz="9132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232" algn="l" defTabSz="9132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850" algn="l" defTabSz="9132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465" algn="l" defTabSz="9132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088" algn="l" defTabSz="9132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702" algn="l" defTabSz="9132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316" algn="l" defTabSz="9132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939" algn="l" defTabSz="9132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6B62-62B4-4F7B-8ABF-65AC876AFD9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434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7969" y="1789179"/>
            <a:ext cx="8703469" cy="123454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5920" y="3263689"/>
            <a:ext cx="7167563" cy="14718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2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8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4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0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6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2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48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68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2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3547" y="230647"/>
            <a:ext cx="2303860" cy="49141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1969" y="230647"/>
            <a:ext cx="6740922" cy="491419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971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7969" y="1789179"/>
            <a:ext cx="8703469" cy="123454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5920" y="3263689"/>
            <a:ext cx="7167563" cy="14718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2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8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4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0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6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2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48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0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71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855" y="3700983"/>
            <a:ext cx="8703469" cy="1143891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8855" y="2441102"/>
            <a:ext cx="8703469" cy="125988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560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2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81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425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03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639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245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485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10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1970" y="1343873"/>
            <a:ext cx="4522391" cy="38009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5015" y="1343873"/>
            <a:ext cx="4522391" cy="38009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69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1969" y="1289212"/>
            <a:ext cx="4524170" cy="53728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070" indent="0">
              <a:buNone/>
              <a:defRPr sz="1500" b="1"/>
            </a:lvl2pPr>
            <a:lvl3pPr marL="712129" indent="0">
              <a:buNone/>
              <a:defRPr sz="1400" b="1"/>
            </a:lvl3pPr>
            <a:lvl4pPr marL="1068196" indent="0">
              <a:buNone/>
              <a:defRPr sz="1200" b="1"/>
            </a:lvl4pPr>
            <a:lvl5pPr marL="1424258" indent="0">
              <a:buNone/>
              <a:defRPr sz="1200" b="1"/>
            </a:lvl5pPr>
            <a:lvl6pPr marL="1780328" indent="0">
              <a:buNone/>
              <a:defRPr sz="1200" b="1"/>
            </a:lvl6pPr>
            <a:lvl7pPr marL="2136391" indent="0">
              <a:buNone/>
              <a:defRPr sz="1200" b="1"/>
            </a:lvl7pPr>
            <a:lvl8pPr marL="2492456" indent="0">
              <a:buNone/>
              <a:defRPr sz="1200" b="1"/>
            </a:lvl8pPr>
            <a:lvl9pPr marL="284851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969" y="1826492"/>
            <a:ext cx="4524170" cy="3318350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01460" y="1289212"/>
            <a:ext cx="4525946" cy="53728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070" indent="0">
              <a:buNone/>
              <a:defRPr sz="1500" b="1"/>
            </a:lvl2pPr>
            <a:lvl3pPr marL="712129" indent="0">
              <a:buNone/>
              <a:defRPr sz="1400" b="1"/>
            </a:lvl3pPr>
            <a:lvl4pPr marL="1068196" indent="0">
              <a:buNone/>
              <a:defRPr sz="1200" b="1"/>
            </a:lvl4pPr>
            <a:lvl5pPr marL="1424258" indent="0">
              <a:buNone/>
              <a:defRPr sz="1200" b="1"/>
            </a:lvl5pPr>
            <a:lvl6pPr marL="1780328" indent="0">
              <a:buNone/>
              <a:defRPr sz="1200" b="1"/>
            </a:lvl6pPr>
            <a:lvl7pPr marL="2136391" indent="0">
              <a:buNone/>
              <a:defRPr sz="1200" b="1"/>
            </a:lvl7pPr>
            <a:lvl8pPr marL="2492456" indent="0">
              <a:buNone/>
              <a:defRPr sz="1200" b="1"/>
            </a:lvl8pPr>
            <a:lvl9pPr marL="284851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01460" y="1826492"/>
            <a:ext cx="4525946" cy="3318350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828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92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51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970" y="229326"/>
            <a:ext cx="3368683" cy="97590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3326" y="229329"/>
            <a:ext cx="5724095" cy="491553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1970" y="1205234"/>
            <a:ext cx="3368683" cy="3939625"/>
          </a:xfrm>
        </p:spPr>
        <p:txBody>
          <a:bodyPr/>
          <a:lstStyle>
            <a:lvl1pPr marL="0" indent="0">
              <a:buNone/>
              <a:defRPr sz="1100"/>
            </a:lvl1pPr>
            <a:lvl2pPr marL="356070" indent="0">
              <a:buNone/>
              <a:defRPr sz="900"/>
            </a:lvl2pPr>
            <a:lvl3pPr marL="712129" indent="0">
              <a:buNone/>
              <a:defRPr sz="800"/>
            </a:lvl3pPr>
            <a:lvl4pPr marL="1068196" indent="0">
              <a:buNone/>
              <a:defRPr sz="700"/>
            </a:lvl4pPr>
            <a:lvl5pPr marL="1424258" indent="0">
              <a:buNone/>
              <a:defRPr sz="700"/>
            </a:lvl5pPr>
            <a:lvl6pPr marL="1780328" indent="0">
              <a:buNone/>
              <a:defRPr sz="700"/>
            </a:lvl6pPr>
            <a:lvl7pPr marL="2136391" indent="0">
              <a:buNone/>
              <a:defRPr sz="700"/>
            </a:lvl7pPr>
            <a:lvl8pPr marL="2492456" indent="0">
              <a:buNone/>
              <a:defRPr sz="700"/>
            </a:lvl8pPr>
            <a:lvl9pPr marL="284851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49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817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6990" y="4031617"/>
            <a:ext cx="6143625" cy="47595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06990" y="514618"/>
            <a:ext cx="6143625" cy="3455670"/>
          </a:xfrm>
        </p:spPr>
        <p:txBody>
          <a:bodyPr/>
          <a:lstStyle>
            <a:lvl1pPr marL="0" indent="0">
              <a:buNone/>
              <a:defRPr sz="2500"/>
            </a:lvl1pPr>
            <a:lvl2pPr marL="356070" indent="0">
              <a:buNone/>
              <a:defRPr sz="2200"/>
            </a:lvl2pPr>
            <a:lvl3pPr marL="712129" indent="0">
              <a:buNone/>
              <a:defRPr sz="1900"/>
            </a:lvl3pPr>
            <a:lvl4pPr marL="1068196" indent="0">
              <a:buNone/>
              <a:defRPr sz="1500"/>
            </a:lvl4pPr>
            <a:lvl5pPr marL="1424258" indent="0">
              <a:buNone/>
              <a:defRPr sz="1500"/>
            </a:lvl5pPr>
            <a:lvl6pPr marL="1780328" indent="0">
              <a:buNone/>
              <a:defRPr sz="1500"/>
            </a:lvl6pPr>
            <a:lvl7pPr marL="2136391" indent="0">
              <a:buNone/>
              <a:defRPr sz="1500"/>
            </a:lvl7pPr>
            <a:lvl8pPr marL="2492456" indent="0">
              <a:buNone/>
              <a:defRPr sz="1500"/>
            </a:lvl8pPr>
            <a:lvl9pPr marL="2848518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06990" y="4507571"/>
            <a:ext cx="6143625" cy="675935"/>
          </a:xfrm>
        </p:spPr>
        <p:txBody>
          <a:bodyPr/>
          <a:lstStyle>
            <a:lvl1pPr marL="0" indent="0">
              <a:buNone/>
              <a:defRPr sz="1100"/>
            </a:lvl1pPr>
            <a:lvl2pPr marL="356070" indent="0">
              <a:buNone/>
              <a:defRPr sz="900"/>
            </a:lvl2pPr>
            <a:lvl3pPr marL="712129" indent="0">
              <a:buNone/>
              <a:defRPr sz="800"/>
            </a:lvl3pPr>
            <a:lvl4pPr marL="1068196" indent="0">
              <a:buNone/>
              <a:defRPr sz="700"/>
            </a:lvl4pPr>
            <a:lvl5pPr marL="1424258" indent="0">
              <a:buNone/>
              <a:defRPr sz="700"/>
            </a:lvl5pPr>
            <a:lvl6pPr marL="1780328" indent="0">
              <a:buNone/>
              <a:defRPr sz="700"/>
            </a:lvl6pPr>
            <a:lvl7pPr marL="2136391" indent="0">
              <a:buNone/>
              <a:defRPr sz="700"/>
            </a:lvl7pPr>
            <a:lvl8pPr marL="2492456" indent="0">
              <a:buNone/>
              <a:defRPr sz="700"/>
            </a:lvl8pPr>
            <a:lvl9pPr marL="284851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22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086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3547" y="230647"/>
            <a:ext cx="2303860" cy="49141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1969" y="230647"/>
            <a:ext cx="6740922" cy="491419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7969" y="1789179"/>
            <a:ext cx="8703469" cy="123454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5920" y="3263689"/>
            <a:ext cx="7167563" cy="14718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2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8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4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0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6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2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48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92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800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855" y="3700983"/>
            <a:ext cx="8703469" cy="1143891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8855" y="2441102"/>
            <a:ext cx="8703469" cy="125988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560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2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81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425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03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639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245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485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50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1970" y="1343873"/>
            <a:ext cx="4522391" cy="38009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5015" y="1343873"/>
            <a:ext cx="4522391" cy="38009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41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1969" y="1289212"/>
            <a:ext cx="4524170" cy="53728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070" indent="0">
              <a:buNone/>
              <a:defRPr sz="1500" b="1"/>
            </a:lvl2pPr>
            <a:lvl3pPr marL="712129" indent="0">
              <a:buNone/>
              <a:defRPr sz="1400" b="1"/>
            </a:lvl3pPr>
            <a:lvl4pPr marL="1068196" indent="0">
              <a:buNone/>
              <a:defRPr sz="1200" b="1"/>
            </a:lvl4pPr>
            <a:lvl5pPr marL="1424258" indent="0">
              <a:buNone/>
              <a:defRPr sz="1200" b="1"/>
            </a:lvl5pPr>
            <a:lvl6pPr marL="1780328" indent="0">
              <a:buNone/>
              <a:defRPr sz="1200" b="1"/>
            </a:lvl6pPr>
            <a:lvl7pPr marL="2136391" indent="0">
              <a:buNone/>
              <a:defRPr sz="1200" b="1"/>
            </a:lvl7pPr>
            <a:lvl8pPr marL="2492456" indent="0">
              <a:buNone/>
              <a:defRPr sz="1200" b="1"/>
            </a:lvl8pPr>
            <a:lvl9pPr marL="284851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969" y="1826492"/>
            <a:ext cx="4524170" cy="3318350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01460" y="1289212"/>
            <a:ext cx="4525946" cy="53728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070" indent="0">
              <a:buNone/>
              <a:defRPr sz="1500" b="1"/>
            </a:lvl2pPr>
            <a:lvl3pPr marL="712129" indent="0">
              <a:buNone/>
              <a:defRPr sz="1400" b="1"/>
            </a:lvl3pPr>
            <a:lvl4pPr marL="1068196" indent="0">
              <a:buNone/>
              <a:defRPr sz="1200" b="1"/>
            </a:lvl4pPr>
            <a:lvl5pPr marL="1424258" indent="0">
              <a:buNone/>
              <a:defRPr sz="1200" b="1"/>
            </a:lvl5pPr>
            <a:lvl6pPr marL="1780328" indent="0">
              <a:buNone/>
              <a:defRPr sz="1200" b="1"/>
            </a:lvl6pPr>
            <a:lvl7pPr marL="2136391" indent="0">
              <a:buNone/>
              <a:defRPr sz="1200" b="1"/>
            </a:lvl7pPr>
            <a:lvl8pPr marL="2492456" indent="0">
              <a:buNone/>
              <a:defRPr sz="1200" b="1"/>
            </a:lvl8pPr>
            <a:lvl9pPr marL="284851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01460" y="1826492"/>
            <a:ext cx="4525946" cy="3318350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1411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253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6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855" y="3700983"/>
            <a:ext cx="8703469" cy="1143891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8855" y="2441102"/>
            <a:ext cx="8703469" cy="125988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560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2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81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425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03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639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245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485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7169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970" y="229326"/>
            <a:ext cx="3368683" cy="97590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3326" y="229329"/>
            <a:ext cx="5724095" cy="491553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1970" y="1205234"/>
            <a:ext cx="3368683" cy="3939625"/>
          </a:xfrm>
        </p:spPr>
        <p:txBody>
          <a:bodyPr/>
          <a:lstStyle>
            <a:lvl1pPr marL="0" indent="0">
              <a:buNone/>
              <a:defRPr sz="1100"/>
            </a:lvl1pPr>
            <a:lvl2pPr marL="356070" indent="0">
              <a:buNone/>
              <a:defRPr sz="900"/>
            </a:lvl2pPr>
            <a:lvl3pPr marL="712129" indent="0">
              <a:buNone/>
              <a:defRPr sz="800"/>
            </a:lvl3pPr>
            <a:lvl4pPr marL="1068196" indent="0">
              <a:buNone/>
              <a:defRPr sz="700"/>
            </a:lvl4pPr>
            <a:lvl5pPr marL="1424258" indent="0">
              <a:buNone/>
              <a:defRPr sz="700"/>
            </a:lvl5pPr>
            <a:lvl6pPr marL="1780328" indent="0">
              <a:buNone/>
              <a:defRPr sz="700"/>
            </a:lvl6pPr>
            <a:lvl7pPr marL="2136391" indent="0">
              <a:buNone/>
              <a:defRPr sz="700"/>
            </a:lvl7pPr>
            <a:lvl8pPr marL="2492456" indent="0">
              <a:buNone/>
              <a:defRPr sz="700"/>
            </a:lvl8pPr>
            <a:lvl9pPr marL="284851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073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6990" y="4031617"/>
            <a:ext cx="6143625" cy="47595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06990" y="514618"/>
            <a:ext cx="6143625" cy="3455670"/>
          </a:xfrm>
        </p:spPr>
        <p:txBody>
          <a:bodyPr/>
          <a:lstStyle>
            <a:lvl1pPr marL="0" indent="0">
              <a:buNone/>
              <a:defRPr sz="2500"/>
            </a:lvl1pPr>
            <a:lvl2pPr marL="356070" indent="0">
              <a:buNone/>
              <a:defRPr sz="2200"/>
            </a:lvl2pPr>
            <a:lvl3pPr marL="712129" indent="0">
              <a:buNone/>
              <a:defRPr sz="1900"/>
            </a:lvl3pPr>
            <a:lvl4pPr marL="1068196" indent="0">
              <a:buNone/>
              <a:defRPr sz="1500"/>
            </a:lvl4pPr>
            <a:lvl5pPr marL="1424258" indent="0">
              <a:buNone/>
              <a:defRPr sz="1500"/>
            </a:lvl5pPr>
            <a:lvl6pPr marL="1780328" indent="0">
              <a:buNone/>
              <a:defRPr sz="1500"/>
            </a:lvl6pPr>
            <a:lvl7pPr marL="2136391" indent="0">
              <a:buNone/>
              <a:defRPr sz="1500"/>
            </a:lvl7pPr>
            <a:lvl8pPr marL="2492456" indent="0">
              <a:buNone/>
              <a:defRPr sz="1500"/>
            </a:lvl8pPr>
            <a:lvl9pPr marL="2848518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06990" y="4507571"/>
            <a:ext cx="6143625" cy="675935"/>
          </a:xfrm>
        </p:spPr>
        <p:txBody>
          <a:bodyPr/>
          <a:lstStyle>
            <a:lvl1pPr marL="0" indent="0">
              <a:buNone/>
              <a:defRPr sz="1100"/>
            </a:lvl1pPr>
            <a:lvl2pPr marL="356070" indent="0">
              <a:buNone/>
              <a:defRPr sz="900"/>
            </a:lvl2pPr>
            <a:lvl3pPr marL="712129" indent="0">
              <a:buNone/>
              <a:defRPr sz="800"/>
            </a:lvl3pPr>
            <a:lvl4pPr marL="1068196" indent="0">
              <a:buNone/>
              <a:defRPr sz="700"/>
            </a:lvl4pPr>
            <a:lvl5pPr marL="1424258" indent="0">
              <a:buNone/>
              <a:defRPr sz="700"/>
            </a:lvl5pPr>
            <a:lvl6pPr marL="1780328" indent="0">
              <a:buNone/>
              <a:defRPr sz="700"/>
            </a:lvl6pPr>
            <a:lvl7pPr marL="2136391" indent="0">
              <a:buNone/>
              <a:defRPr sz="700"/>
            </a:lvl7pPr>
            <a:lvl8pPr marL="2492456" indent="0">
              <a:buNone/>
              <a:defRPr sz="700"/>
            </a:lvl8pPr>
            <a:lvl9pPr marL="284851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5169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293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3547" y="230647"/>
            <a:ext cx="2303860" cy="49141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1969" y="230647"/>
            <a:ext cx="6740922" cy="491419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29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7969" y="1789179"/>
            <a:ext cx="8703469" cy="123454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5920" y="3263689"/>
            <a:ext cx="7167563" cy="14718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2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8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4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0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6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2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48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39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21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855" y="3700983"/>
            <a:ext cx="8703469" cy="1143891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8855" y="2441102"/>
            <a:ext cx="8703469" cy="125988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560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2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81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425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03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639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245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485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978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1970" y="1343873"/>
            <a:ext cx="4522391" cy="38009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5015" y="1343873"/>
            <a:ext cx="4522391" cy="38009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664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1969" y="1289212"/>
            <a:ext cx="4524170" cy="53728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070" indent="0">
              <a:buNone/>
              <a:defRPr sz="1500" b="1"/>
            </a:lvl2pPr>
            <a:lvl3pPr marL="712129" indent="0">
              <a:buNone/>
              <a:defRPr sz="1400" b="1"/>
            </a:lvl3pPr>
            <a:lvl4pPr marL="1068196" indent="0">
              <a:buNone/>
              <a:defRPr sz="1200" b="1"/>
            </a:lvl4pPr>
            <a:lvl5pPr marL="1424258" indent="0">
              <a:buNone/>
              <a:defRPr sz="1200" b="1"/>
            </a:lvl5pPr>
            <a:lvl6pPr marL="1780328" indent="0">
              <a:buNone/>
              <a:defRPr sz="1200" b="1"/>
            </a:lvl6pPr>
            <a:lvl7pPr marL="2136391" indent="0">
              <a:buNone/>
              <a:defRPr sz="1200" b="1"/>
            </a:lvl7pPr>
            <a:lvl8pPr marL="2492456" indent="0">
              <a:buNone/>
              <a:defRPr sz="1200" b="1"/>
            </a:lvl8pPr>
            <a:lvl9pPr marL="284851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969" y="1826492"/>
            <a:ext cx="4524170" cy="3318350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01460" y="1289212"/>
            <a:ext cx="4525946" cy="53728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070" indent="0">
              <a:buNone/>
              <a:defRPr sz="1500" b="1"/>
            </a:lvl2pPr>
            <a:lvl3pPr marL="712129" indent="0">
              <a:buNone/>
              <a:defRPr sz="1400" b="1"/>
            </a:lvl3pPr>
            <a:lvl4pPr marL="1068196" indent="0">
              <a:buNone/>
              <a:defRPr sz="1200" b="1"/>
            </a:lvl4pPr>
            <a:lvl5pPr marL="1424258" indent="0">
              <a:buNone/>
              <a:defRPr sz="1200" b="1"/>
            </a:lvl5pPr>
            <a:lvl6pPr marL="1780328" indent="0">
              <a:buNone/>
              <a:defRPr sz="1200" b="1"/>
            </a:lvl6pPr>
            <a:lvl7pPr marL="2136391" indent="0">
              <a:buNone/>
              <a:defRPr sz="1200" b="1"/>
            </a:lvl7pPr>
            <a:lvl8pPr marL="2492456" indent="0">
              <a:buNone/>
              <a:defRPr sz="1200" b="1"/>
            </a:lvl8pPr>
            <a:lvl9pPr marL="284851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01460" y="1826492"/>
            <a:ext cx="4525946" cy="3318350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348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7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1970" y="1343873"/>
            <a:ext cx="4522391" cy="38009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5015" y="1343873"/>
            <a:ext cx="4522391" cy="38009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9521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873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970" y="229326"/>
            <a:ext cx="3368683" cy="97590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3326" y="229329"/>
            <a:ext cx="5724095" cy="491553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1970" y="1205234"/>
            <a:ext cx="3368683" cy="3939625"/>
          </a:xfrm>
        </p:spPr>
        <p:txBody>
          <a:bodyPr/>
          <a:lstStyle>
            <a:lvl1pPr marL="0" indent="0">
              <a:buNone/>
              <a:defRPr sz="1100"/>
            </a:lvl1pPr>
            <a:lvl2pPr marL="356070" indent="0">
              <a:buNone/>
              <a:defRPr sz="900"/>
            </a:lvl2pPr>
            <a:lvl3pPr marL="712129" indent="0">
              <a:buNone/>
              <a:defRPr sz="800"/>
            </a:lvl3pPr>
            <a:lvl4pPr marL="1068196" indent="0">
              <a:buNone/>
              <a:defRPr sz="700"/>
            </a:lvl4pPr>
            <a:lvl5pPr marL="1424258" indent="0">
              <a:buNone/>
              <a:defRPr sz="700"/>
            </a:lvl5pPr>
            <a:lvl6pPr marL="1780328" indent="0">
              <a:buNone/>
              <a:defRPr sz="700"/>
            </a:lvl6pPr>
            <a:lvl7pPr marL="2136391" indent="0">
              <a:buNone/>
              <a:defRPr sz="700"/>
            </a:lvl7pPr>
            <a:lvl8pPr marL="2492456" indent="0">
              <a:buNone/>
              <a:defRPr sz="700"/>
            </a:lvl8pPr>
            <a:lvl9pPr marL="284851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38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6990" y="4031617"/>
            <a:ext cx="6143625" cy="47595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06990" y="514618"/>
            <a:ext cx="6143625" cy="3455670"/>
          </a:xfrm>
        </p:spPr>
        <p:txBody>
          <a:bodyPr/>
          <a:lstStyle>
            <a:lvl1pPr marL="0" indent="0">
              <a:buNone/>
              <a:defRPr sz="2500"/>
            </a:lvl1pPr>
            <a:lvl2pPr marL="356070" indent="0">
              <a:buNone/>
              <a:defRPr sz="2200"/>
            </a:lvl2pPr>
            <a:lvl3pPr marL="712129" indent="0">
              <a:buNone/>
              <a:defRPr sz="1900"/>
            </a:lvl3pPr>
            <a:lvl4pPr marL="1068196" indent="0">
              <a:buNone/>
              <a:defRPr sz="1500"/>
            </a:lvl4pPr>
            <a:lvl5pPr marL="1424258" indent="0">
              <a:buNone/>
              <a:defRPr sz="1500"/>
            </a:lvl5pPr>
            <a:lvl6pPr marL="1780328" indent="0">
              <a:buNone/>
              <a:defRPr sz="1500"/>
            </a:lvl6pPr>
            <a:lvl7pPr marL="2136391" indent="0">
              <a:buNone/>
              <a:defRPr sz="1500"/>
            </a:lvl7pPr>
            <a:lvl8pPr marL="2492456" indent="0">
              <a:buNone/>
              <a:defRPr sz="1500"/>
            </a:lvl8pPr>
            <a:lvl9pPr marL="2848518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06990" y="4507571"/>
            <a:ext cx="6143625" cy="675935"/>
          </a:xfrm>
        </p:spPr>
        <p:txBody>
          <a:bodyPr/>
          <a:lstStyle>
            <a:lvl1pPr marL="0" indent="0">
              <a:buNone/>
              <a:defRPr sz="1100"/>
            </a:lvl1pPr>
            <a:lvl2pPr marL="356070" indent="0">
              <a:buNone/>
              <a:defRPr sz="900"/>
            </a:lvl2pPr>
            <a:lvl3pPr marL="712129" indent="0">
              <a:buNone/>
              <a:defRPr sz="800"/>
            </a:lvl3pPr>
            <a:lvl4pPr marL="1068196" indent="0">
              <a:buNone/>
              <a:defRPr sz="700"/>
            </a:lvl4pPr>
            <a:lvl5pPr marL="1424258" indent="0">
              <a:buNone/>
              <a:defRPr sz="700"/>
            </a:lvl5pPr>
            <a:lvl6pPr marL="1780328" indent="0">
              <a:buNone/>
              <a:defRPr sz="700"/>
            </a:lvl6pPr>
            <a:lvl7pPr marL="2136391" indent="0">
              <a:buNone/>
              <a:defRPr sz="700"/>
            </a:lvl7pPr>
            <a:lvl8pPr marL="2492456" indent="0">
              <a:buNone/>
              <a:defRPr sz="700"/>
            </a:lvl8pPr>
            <a:lvl9pPr marL="284851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339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2048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3547" y="230647"/>
            <a:ext cx="2303860" cy="49141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1969" y="230647"/>
            <a:ext cx="6740922" cy="491419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167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5238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11868" y="426175"/>
            <a:ext cx="9215135" cy="56861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695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11868" y="2810834"/>
            <a:ext cx="9215135" cy="413511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268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79427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11868" y="426175"/>
            <a:ext cx="9215135" cy="56861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695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11868" y="1347500"/>
            <a:ext cx="9215135" cy="334017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8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09772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11868" y="426175"/>
            <a:ext cx="9215135" cy="56861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695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11868" y="1347500"/>
            <a:ext cx="4496759" cy="334017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87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233872" y="1347500"/>
            <a:ext cx="4496759" cy="334017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8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4737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11868" y="426175"/>
            <a:ext cx="9215135" cy="56861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695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452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1969" y="1289212"/>
            <a:ext cx="4524170" cy="53728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070" indent="0">
              <a:buNone/>
              <a:defRPr sz="1500" b="1"/>
            </a:lvl2pPr>
            <a:lvl3pPr marL="712129" indent="0">
              <a:buNone/>
              <a:defRPr sz="1400" b="1"/>
            </a:lvl3pPr>
            <a:lvl4pPr marL="1068196" indent="0">
              <a:buNone/>
              <a:defRPr sz="1200" b="1"/>
            </a:lvl4pPr>
            <a:lvl5pPr marL="1424258" indent="0">
              <a:buNone/>
              <a:defRPr sz="1200" b="1"/>
            </a:lvl5pPr>
            <a:lvl6pPr marL="1780328" indent="0">
              <a:buNone/>
              <a:defRPr sz="1200" b="1"/>
            </a:lvl6pPr>
            <a:lvl7pPr marL="2136391" indent="0">
              <a:buNone/>
              <a:defRPr sz="1200" b="1"/>
            </a:lvl7pPr>
            <a:lvl8pPr marL="2492456" indent="0">
              <a:buNone/>
              <a:defRPr sz="1200" b="1"/>
            </a:lvl8pPr>
            <a:lvl9pPr marL="284851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969" y="1826492"/>
            <a:ext cx="4524170" cy="3318350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01460" y="1289212"/>
            <a:ext cx="4525946" cy="53728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070" indent="0">
              <a:buNone/>
              <a:defRPr sz="1500" b="1"/>
            </a:lvl2pPr>
            <a:lvl3pPr marL="712129" indent="0">
              <a:buNone/>
              <a:defRPr sz="1400" b="1"/>
            </a:lvl3pPr>
            <a:lvl4pPr marL="1068196" indent="0">
              <a:buNone/>
              <a:defRPr sz="1200" b="1"/>
            </a:lvl4pPr>
            <a:lvl5pPr marL="1424258" indent="0">
              <a:buNone/>
              <a:defRPr sz="1200" b="1"/>
            </a:lvl5pPr>
            <a:lvl6pPr marL="1780328" indent="0">
              <a:buNone/>
              <a:defRPr sz="1200" b="1"/>
            </a:lvl6pPr>
            <a:lvl7pPr marL="2136391" indent="0">
              <a:buNone/>
              <a:defRPr sz="1200" b="1"/>
            </a:lvl7pPr>
            <a:lvl8pPr marL="2492456" indent="0">
              <a:buNone/>
              <a:defRPr sz="1200" b="1"/>
            </a:lvl8pPr>
            <a:lvl9pPr marL="284851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01460" y="1826492"/>
            <a:ext cx="4525946" cy="3318350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1171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11868" y="2251819"/>
            <a:ext cx="9215135" cy="413511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268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32886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11868" y="426175"/>
            <a:ext cx="9215135" cy="56861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695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11868" y="1347500"/>
            <a:ext cx="4496759" cy="159299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87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233872" y="1347500"/>
            <a:ext cx="4496759" cy="334017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87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1868" y="3092266"/>
            <a:ext cx="4496759" cy="159299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8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79873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11868" y="426175"/>
            <a:ext cx="9215135" cy="56861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695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11868" y="1347500"/>
            <a:ext cx="4496759" cy="334017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87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233872" y="1347500"/>
            <a:ext cx="4496759" cy="159299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87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233872" y="3092266"/>
            <a:ext cx="4496759" cy="159299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8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14295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11868" y="426175"/>
            <a:ext cx="9215135" cy="56861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695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11868" y="1347500"/>
            <a:ext cx="4496759" cy="159299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87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233872" y="1347500"/>
            <a:ext cx="4496759" cy="159299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87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1868" y="3092266"/>
            <a:ext cx="9215135" cy="159299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8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97913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11868" y="426175"/>
            <a:ext cx="9215135" cy="56861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695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11868" y="1347500"/>
            <a:ext cx="9215135" cy="159299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87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1868" y="3092266"/>
            <a:ext cx="9215135" cy="159299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8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80514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11868" y="426175"/>
            <a:ext cx="9215135" cy="56861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695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11868" y="1347500"/>
            <a:ext cx="4496759" cy="159299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87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233872" y="1347500"/>
            <a:ext cx="4496759" cy="159299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87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1868" y="3092266"/>
            <a:ext cx="4496759" cy="159299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87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233872" y="3092266"/>
            <a:ext cx="4496759" cy="159299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8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02887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11868" y="426175"/>
            <a:ext cx="9215135" cy="56861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695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11868" y="1347500"/>
            <a:ext cx="2967202" cy="159299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87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627822" y="1347500"/>
            <a:ext cx="2967202" cy="159299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87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743777" y="1347500"/>
            <a:ext cx="2967202" cy="159299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87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11868" y="3092266"/>
            <a:ext cx="2967202" cy="159299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87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627822" y="3092266"/>
            <a:ext cx="2967202" cy="159299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87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743777" y="3092266"/>
            <a:ext cx="2967202" cy="159299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8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98674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7969" y="1789179"/>
            <a:ext cx="8703469" cy="123454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5920" y="3263689"/>
            <a:ext cx="7167563" cy="14718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2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8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4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0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6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2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48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66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89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855" y="3700983"/>
            <a:ext cx="8703469" cy="1143891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8855" y="2441102"/>
            <a:ext cx="8703469" cy="125988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560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2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81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425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03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639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245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485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8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5314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1970" y="1343873"/>
            <a:ext cx="4522391" cy="38009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5015" y="1343873"/>
            <a:ext cx="4522391" cy="38009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520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1969" y="1289212"/>
            <a:ext cx="4524170" cy="53728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070" indent="0">
              <a:buNone/>
              <a:defRPr sz="1500" b="1"/>
            </a:lvl2pPr>
            <a:lvl3pPr marL="712129" indent="0">
              <a:buNone/>
              <a:defRPr sz="1400" b="1"/>
            </a:lvl3pPr>
            <a:lvl4pPr marL="1068196" indent="0">
              <a:buNone/>
              <a:defRPr sz="1200" b="1"/>
            </a:lvl4pPr>
            <a:lvl5pPr marL="1424258" indent="0">
              <a:buNone/>
              <a:defRPr sz="1200" b="1"/>
            </a:lvl5pPr>
            <a:lvl6pPr marL="1780328" indent="0">
              <a:buNone/>
              <a:defRPr sz="1200" b="1"/>
            </a:lvl6pPr>
            <a:lvl7pPr marL="2136391" indent="0">
              <a:buNone/>
              <a:defRPr sz="1200" b="1"/>
            </a:lvl7pPr>
            <a:lvl8pPr marL="2492456" indent="0">
              <a:buNone/>
              <a:defRPr sz="1200" b="1"/>
            </a:lvl8pPr>
            <a:lvl9pPr marL="284851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969" y="1826492"/>
            <a:ext cx="4524170" cy="3318350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01460" y="1289212"/>
            <a:ext cx="4525946" cy="53728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070" indent="0">
              <a:buNone/>
              <a:defRPr sz="1500" b="1"/>
            </a:lvl2pPr>
            <a:lvl3pPr marL="712129" indent="0">
              <a:buNone/>
              <a:defRPr sz="1400" b="1"/>
            </a:lvl3pPr>
            <a:lvl4pPr marL="1068196" indent="0">
              <a:buNone/>
              <a:defRPr sz="1200" b="1"/>
            </a:lvl4pPr>
            <a:lvl5pPr marL="1424258" indent="0">
              <a:buNone/>
              <a:defRPr sz="1200" b="1"/>
            </a:lvl5pPr>
            <a:lvl6pPr marL="1780328" indent="0">
              <a:buNone/>
              <a:defRPr sz="1200" b="1"/>
            </a:lvl6pPr>
            <a:lvl7pPr marL="2136391" indent="0">
              <a:buNone/>
              <a:defRPr sz="1200" b="1"/>
            </a:lvl7pPr>
            <a:lvl8pPr marL="2492456" indent="0">
              <a:buNone/>
              <a:defRPr sz="1200" b="1"/>
            </a:lvl8pPr>
            <a:lvl9pPr marL="284851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01460" y="1826492"/>
            <a:ext cx="4525946" cy="3318350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962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79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340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970" y="229326"/>
            <a:ext cx="3368683" cy="97590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3326" y="229329"/>
            <a:ext cx="5724095" cy="491553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1970" y="1205234"/>
            <a:ext cx="3368683" cy="3939625"/>
          </a:xfrm>
        </p:spPr>
        <p:txBody>
          <a:bodyPr/>
          <a:lstStyle>
            <a:lvl1pPr marL="0" indent="0">
              <a:buNone/>
              <a:defRPr sz="1100"/>
            </a:lvl1pPr>
            <a:lvl2pPr marL="356070" indent="0">
              <a:buNone/>
              <a:defRPr sz="900"/>
            </a:lvl2pPr>
            <a:lvl3pPr marL="712129" indent="0">
              <a:buNone/>
              <a:defRPr sz="800"/>
            </a:lvl3pPr>
            <a:lvl4pPr marL="1068196" indent="0">
              <a:buNone/>
              <a:defRPr sz="700"/>
            </a:lvl4pPr>
            <a:lvl5pPr marL="1424258" indent="0">
              <a:buNone/>
              <a:defRPr sz="700"/>
            </a:lvl5pPr>
            <a:lvl6pPr marL="1780328" indent="0">
              <a:buNone/>
              <a:defRPr sz="700"/>
            </a:lvl6pPr>
            <a:lvl7pPr marL="2136391" indent="0">
              <a:buNone/>
              <a:defRPr sz="700"/>
            </a:lvl7pPr>
            <a:lvl8pPr marL="2492456" indent="0">
              <a:buNone/>
              <a:defRPr sz="700"/>
            </a:lvl8pPr>
            <a:lvl9pPr marL="284851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691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6990" y="4031617"/>
            <a:ext cx="6143625" cy="47595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06990" y="514618"/>
            <a:ext cx="6143625" cy="3455670"/>
          </a:xfrm>
        </p:spPr>
        <p:txBody>
          <a:bodyPr/>
          <a:lstStyle>
            <a:lvl1pPr marL="0" indent="0">
              <a:buNone/>
              <a:defRPr sz="2500"/>
            </a:lvl1pPr>
            <a:lvl2pPr marL="356070" indent="0">
              <a:buNone/>
              <a:defRPr sz="2200"/>
            </a:lvl2pPr>
            <a:lvl3pPr marL="712129" indent="0">
              <a:buNone/>
              <a:defRPr sz="1900"/>
            </a:lvl3pPr>
            <a:lvl4pPr marL="1068196" indent="0">
              <a:buNone/>
              <a:defRPr sz="1500"/>
            </a:lvl4pPr>
            <a:lvl5pPr marL="1424258" indent="0">
              <a:buNone/>
              <a:defRPr sz="1500"/>
            </a:lvl5pPr>
            <a:lvl6pPr marL="1780328" indent="0">
              <a:buNone/>
              <a:defRPr sz="1500"/>
            </a:lvl6pPr>
            <a:lvl7pPr marL="2136391" indent="0">
              <a:buNone/>
              <a:defRPr sz="1500"/>
            </a:lvl7pPr>
            <a:lvl8pPr marL="2492456" indent="0">
              <a:buNone/>
              <a:defRPr sz="1500"/>
            </a:lvl8pPr>
            <a:lvl9pPr marL="2848518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06990" y="4507571"/>
            <a:ext cx="6143625" cy="675935"/>
          </a:xfrm>
        </p:spPr>
        <p:txBody>
          <a:bodyPr/>
          <a:lstStyle>
            <a:lvl1pPr marL="0" indent="0">
              <a:buNone/>
              <a:defRPr sz="1100"/>
            </a:lvl1pPr>
            <a:lvl2pPr marL="356070" indent="0">
              <a:buNone/>
              <a:defRPr sz="900"/>
            </a:lvl2pPr>
            <a:lvl3pPr marL="712129" indent="0">
              <a:buNone/>
              <a:defRPr sz="800"/>
            </a:lvl3pPr>
            <a:lvl4pPr marL="1068196" indent="0">
              <a:buNone/>
              <a:defRPr sz="700"/>
            </a:lvl4pPr>
            <a:lvl5pPr marL="1424258" indent="0">
              <a:buNone/>
              <a:defRPr sz="700"/>
            </a:lvl5pPr>
            <a:lvl6pPr marL="1780328" indent="0">
              <a:buNone/>
              <a:defRPr sz="700"/>
            </a:lvl6pPr>
            <a:lvl7pPr marL="2136391" indent="0">
              <a:buNone/>
              <a:defRPr sz="700"/>
            </a:lvl7pPr>
            <a:lvl8pPr marL="2492456" indent="0">
              <a:buNone/>
              <a:defRPr sz="700"/>
            </a:lvl8pPr>
            <a:lvl9pPr marL="284851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7871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593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3547" y="230647"/>
            <a:ext cx="2303860" cy="49141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1969" y="230647"/>
            <a:ext cx="6740922" cy="491419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807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Gotham Pro"/>
                <a:cs typeface="Gotham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8/22/2019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92377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7969" y="1789179"/>
            <a:ext cx="8703469" cy="123454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5920" y="3263689"/>
            <a:ext cx="7167563" cy="14718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2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8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4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0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6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2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48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5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193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722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855" y="3700983"/>
            <a:ext cx="8703469" cy="1143891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8855" y="2441102"/>
            <a:ext cx="8703469" cy="125988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560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2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81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425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03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639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245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485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948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1970" y="1343873"/>
            <a:ext cx="4522391" cy="38009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5015" y="1343873"/>
            <a:ext cx="4522391" cy="38009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68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1969" y="1289212"/>
            <a:ext cx="4524170" cy="53728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070" indent="0">
              <a:buNone/>
              <a:defRPr sz="1500" b="1"/>
            </a:lvl2pPr>
            <a:lvl3pPr marL="712129" indent="0">
              <a:buNone/>
              <a:defRPr sz="1400" b="1"/>
            </a:lvl3pPr>
            <a:lvl4pPr marL="1068196" indent="0">
              <a:buNone/>
              <a:defRPr sz="1200" b="1"/>
            </a:lvl4pPr>
            <a:lvl5pPr marL="1424258" indent="0">
              <a:buNone/>
              <a:defRPr sz="1200" b="1"/>
            </a:lvl5pPr>
            <a:lvl6pPr marL="1780328" indent="0">
              <a:buNone/>
              <a:defRPr sz="1200" b="1"/>
            </a:lvl6pPr>
            <a:lvl7pPr marL="2136391" indent="0">
              <a:buNone/>
              <a:defRPr sz="1200" b="1"/>
            </a:lvl7pPr>
            <a:lvl8pPr marL="2492456" indent="0">
              <a:buNone/>
              <a:defRPr sz="1200" b="1"/>
            </a:lvl8pPr>
            <a:lvl9pPr marL="284851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969" y="1826492"/>
            <a:ext cx="4524170" cy="3318350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01460" y="1289212"/>
            <a:ext cx="4525946" cy="53728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070" indent="0">
              <a:buNone/>
              <a:defRPr sz="1500" b="1"/>
            </a:lvl2pPr>
            <a:lvl3pPr marL="712129" indent="0">
              <a:buNone/>
              <a:defRPr sz="1400" b="1"/>
            </a:lvl3pPr>
            <a:lvl4pPr marL="1068196" indent="0">
              <a:buNone/>
              <a:defRPr sz="1200" b="1"/>
            </a:lvl4pPr>
            <a:lvl5pPr marL="1424258" indent="0">
              <a:buNone/>
              <a:defRPr sz="1200" b="1"/>
            </a:lvl5pPr>
            <a:lvl6pPr marL="1780328" indent="0">
              <a:buNone/>
              <a:defRPr sz="1200" b="1"/>
            </a:lvl6pPr>
            <a:lvl7pPr marL="2136391" indent="0">
              <a:buNone/>
              <a:defRPr sz="1200" b="1"/>
            </a:lvl7pPr>
            <a:lvl8pPr marL="2492456" indent="0">
              <a:buNone/>
              <a:defRPr sz="1200" b="1"/>
            </a:lvl8pPr>
            <a:lvl9pPr marL="284851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01460" y="1826492"/>
            <a:ext cx="4525946" cy="3318350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4853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684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0940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970" y="229326"/>
            <a:ext cx="3368683" cy="97590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3326" y="229329"/>
            <a:ext cx="5724095" cy="491553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1970" y="1205234"/>
            <a:ext cx="3368683" cy="3939625"/>
          </a:xfrm>
        </p:spPr>
        <p:txBody>
          <a:bodyPr/>
          <a:lstStyle>
            <a:lvl1pPr marL="0" indent="0">
              <a:buNone/>
              <a:defRPr sz="1100"/>
            </a:lvl1pPr>
            <a:lvl2pPr marL="356070" indent="0">
              <a:buNone/>
              <a:defRPr sz="900"/>
            </a:lvl2pPr>
            <a:lvl3pPr marL="712129" indent="0">
              <a:buNone/>
              <a:defRPr sz="800"/>
            </a:lvl3pPr>
            <a:lvl4pPr marL="1068196" indent="0">
              <a:buNone/>
              <a:defRPr sz="700"/>
            </a:lvl4pPr>
            <a:lvl5pPr marL="1424258" indent="0">
              <a:buNone/>
              <a:defRPr sz="700"/>
            </a:lvl5pPr>
            <a:lvl6pPr marL="1780328" indent="0">
              <a:buNone/>
              <a:defRPr sz="700"/>
            </a:lvl6pPr>
            <a:lvl7pPr marL="2136391" indent="0">
              <a:buNone/>
              <a:defRPr sz="700"/>
            </a:lvl7pPr>
            <a:lvl8pPr marL="2492456" indent="0">
              <a:buNone/>
              <a:defRPr sz="700"/>
            </a:lvl8pPr>
            <a:lvl9pPr marL="284851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294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6990" y="4031617"/>
            <a:ext cx="6143625" cy="47595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06990" y="514618"/>
            <a:ext cx="6143625" cy="3455670"/>
          </a:xfrm>
        </p:spPr>
        <p:txBody>
          <a:bodyPr/>
          <a:lstStyle>
            <a:lvl1pPr marL="0" indent="0">
              <a:buNone/>
              <a:defRPr sz="2500"/>
            </a:lvl1pPr>
            <a:lvl2pPr marL="356070" indent="0">
              <a:buNone/>
              <a:defRPr sz="2200"/>
            </a:lvl2pPr>
            <a:lvl3pPr marL="712129" indent="0">
              <a:buNone/>
              <a:defRPr sz="1900"/>
            </a:lvl3pPr>
            <a:lvl4pPr marL="1068196" indent="0">
              <a:buNone/>
              <a:defRPr sz="1500"/>
            </a:lvl4pPr>
            <a:lvl5pPr marL="1424258" indent="0">
              <a:buNone/>
              <a:defRPr sz="1500"/>
            </a:lvl5pPr>
            <a:lvl6pPr marL="1780328" indent="0">
              <a:buNone/>
              <a:defRPr sz="1500"/>
            </a:lvl6pPr>
            <a:lvl7pPr marL="2136391" indent="0">
              <a:buNone/>
              <a:defRPr sz="1500"/>
            </a:lvl7pPr>
            <a:lvl8pPr marL="2492456" indent="0">
              <a:buNone/>
              <a:defRPr sz="1500"/>
            </a:lvl8pPr>
            <a:lvl9pPr marL="2848518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06990" y="4507571"/>
            <a:ext cx="6143625" cy="675935"/>
          </a:xfrm>
        </p:spPr>
        <p:txBody>
          <a:bodyPr/>
          <a:lstStyle>
            <a:lvl1pPr marL="0" indent="0">
              <a:buNone/>
              <a:defRPr sz="1100"/>
            </a:lvl1pPr>
            <a:lvl2pPr marL="356070" indent="0">
              <a:buNone/>
              <a:defRPr sz="900"/>
            </a:lvl2pPr>
            <a:lvl3pPr marL="712129" indent="0">
              <a:buNone/>
              <a:defRPr sz="800"/>
            </a:lvl3pPr>
            <a:lvl4pPr marL="1068196" indent="0">
              <a:buNone/>
              <a:defRPr sz="700"/>
            </a:lvl4pPr>
            <a:lvl5pPr marL="1424258" indent="0">
              <a:buNone/>
              <a:defRPr sz="700"/>
            </a:lvl5pPr>
            <a:lvl6pPr marL="1780328" indent="0">
              <a:buNone/>
              <a:defRPr sz="700"/>
            </a:lvl6pPr>
            <a:lvl7pPr marL="2136391" indent="0">
              <a:buNone/>
              <a:defRPr sz="700"/>
            </a:lvl7pPr>
            <a:lvl8pPr marL="2492456" indent="0">
              <a:buNone/>
              <a:defRPr sz="700"/>
            </a:lvl8pPr>
            <a:lvl9pPr marL="284851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873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714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3547" y="230647"/>
            <a:ext cx="2303860" cy="49141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1969" y="230647"/>
            <a:ext cx="6740922" cy="491419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56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970" y="229326"/>
            <a:ext cx="3368683" cy="97590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3326" y="229329"/>
            <a:ext cx="5724095" cy="491553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1970" y="1205234"/>
            <a:ext cx="3368683" cy="3939625"/>
          </a:xfrm>
        </p:spPr>
        <p:txBody>
          <a:bodyPr/>
          <a:lstStyle>
            <a:lvl1pPr marL="0" indent="0">
              <a:buNone/>
              <a:defRPr sz="1100"/>
            </a:lvl1pPr>
            <a:lvl2pPr marL="356070" indent="0">
              <a:buNone/>
              <a:defRPr sz="900"/>
            </a:lvl2pPr>
            <a:lvl3pPr marL="712129" indent="0">
              <a:buNone/>
              <a:defRPr sz="800"/>
            </a:lvl3pPr>
            <a:lvl4pPr marL="1068196" indent="0">
              <a:buNone/>
              <a:defRPr sz="700"/>
            </a:lvl4pPr>
            <a:lvl5pPr marL="1424258" indent="0">
              <a:buNone/>
              <a:defRPr sz="700"/>
            </a:lvl5pPr>
            <a:lvl6pPr marL="1780328" indent="0">
              <a:buNone/>
              <a:defRPr sz="700"/>
            </a:lvl6pPr>
            <a:lvl7pPr marL="2136391" indent="0">
              <a:buNone/>
              <a:defRPr sz="700"/>
            </a:lvl7pPr>
            <a:lvl8pPr marL="2492456" indent="0">
              <a:buNone/>
              <a:defRPr sz="700"/>
            </a:lvl8pPr>
            <a:lvl9pPr marL="284851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9749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7969" y="1789179"/>
            <a:ext cx="8703469" cy="123454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5920" y="3263689"/>
            <a:ext cx="7167563" cy="14718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2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8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4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0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6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2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48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453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560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855" y="3700983"/>
            <a:ext cx="8703469" cy="1143891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8855" y="2441102"/>
            <a:ext cx="8703469" cy="125988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560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2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81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425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03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639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245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485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800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1970" y="1343873"/>
            <a:ext cx="4522391" cy="38009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5015" y="1343873"/>
            <a:ext cx="4522391" cy="38009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760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1969" y="1289212"/>
            <a:ext cx="4524170" cy="53728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070" indent="0">
              <a:buNone/>
              <a:defRPr sz="1500" b="1"/>
            </a:lvl2pPr>
            <a:lvl3pPr marL="712129" indent="0">
              <a:buNone/>
              <a:defRPr sz="1400" b="1"/>
            </a:lvl3pPr>
            <a:lvl4pPr marL="1068196" indent="0">
              <a:buNone/>
              <a:defRPr sz="1200" b="1"/>
            </a:lvl4pPr>
            <a:lvl5pPr marL="1424258" indent="0">
              <a:buNone/>
              <a:defRPr sz="1200" b="1"/>
            </a:lvl5pPr>
            <a:lvl6pPr marL="1780328" indent="0">
              <a:buNone/>
              <a:defRPr sz="1200" b="1"/>
            </a:lvl6pPr>
            <a:lvl7pPr marL="2136391" indent="0">
              <a:buNone/>
              <a:defRPr sz="1200" b="1"/>
            </a:lvl7pPr>
            <a:lvl8pPr marL="2492456" indent="0">
              <a:buNone/>
              <a:defRPr sz="1200" b="1"/>
            </a:lvl8pPr>
            <a:lvl9pPr marL="284851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969" y="1826492"/>
            <a:ext cx="4524170" cy="3318350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01460" y="1289212"/>
            <a:ext cx="4525946" cy="53728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070" indent="0">
              <a:buNone/>
              <a:defRPr sz="1500" b="1"/>
            </a:lvl2pPr>
            <a:lvl3pPr marL="712129" indent="0">
              <a:buNone/>
              <a:defRPr sz="1400" b="1"/>
            </a:lvl3pPr>
            <a:lvl4pPr marL="1068196" indent="0">
              <a:buNone/>
              <a:defRPr sz="1200" b="1"/>
            </a:lvl4pPr>
            <a:lvl5pPr marL="1424258" indent="0">
              <a:buNone/>
              <a:defRPr sz="1200" b="1"/>
            </a:lvl5pPr>
            <a:lvl6pPr marL="1780328" indent="0">
              <a:buNone/>
              <a:defRPr sz="1200" b="1"/>
            </a:lvl6pPr>
            <a:lvl7pPr marL="2136391" indent="0">
              <a:buNone/>
              <a:defRPr sz="1200" b="1"/>
            </a:lvl7pPr>
            <a:lvl8pPr marL="2492456" indent="0">
              <a:buNone/>
              <a:defRPr sz="1200" b="1"/>
            </a:lvl8pPr>
            <a:lvl9pPr marL="284851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01460" y="1826492"/>
            <a:ext cx="4525946" cy="3318350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2210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109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324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970" y="229326"/>
            <a:ext cx="3368683" cy="97590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3326" y="229329"/>
            <a:ext cx="5724095" cy="491553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1970" y="1205234"/>
            <a:ext cx="3368683" cy="3939625"/>
          </a:xfrm>
        </p:spPr>
        <p:txBody>
          <a:bodyPr/>
          <a:lstStyle>
            <a:lvl1pPr marL="0" indent="0">
              <a:buNone/>
              <a:defRPr sz="1100"/>
            </a:lvl1pPr>
            <a:lvl2pPr marL="356070" indent="0">
              <a:buNone/>
              <a:defRPr sz="900"/>
            </a:lvl2pPr>
            <a:lvl3pPr marL="712129" indent="0">
              <a:buNone/>
              <a:defRPr sz="800"/>
            </a:lvl3pPr>
            <a:lvl4pPr marL="1068196" indent="0">
              <a:buNone/>
              <a:defRPr sz="700"/>
            </a:lvl4pPr>
            <a:lvl5pPr marL="1424258" indent="0">
              <a:buNone/>
              <a:defRPr sz="700"/>
            </a:lvl5pPr>
            <a:lvl6pPr marL="1780328" indent="0">
              <a:buNone/>
              <a:defRPr sz="700"/>
            </a:lvl6pPr>
            <a:lvl7pPr marL="2136391" indent="0">
              <a:buNone/>
              <a:defRPr sz="700"/>
            </a:lvl7pPr>
            <a:lvl8pPr marL="2492456" indent="0">
              <a:buNone/>
              <a:defRPr sz="700"/>
            </a:lvl8pPr>
            <a:lvl9pPr marL="284851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288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6990" y="4031617"/>
            <a:ext cx="6143625" cy="47595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06990" y="514618"/>
            <a:ext cx="6143625" cy="3455670"/>
          </a:xfrm>
        </p:spPr>
        <p:txBody>
          <a:bodyPr/>
          <a:lstStyle>
            <a:lvl1pPr marL="0" indent="0">
              <a:buNone/>
              <a:defRPr sz="2500"/>
            </a:lvl1pPr>
            <a:lvl2pPr marL="356070" indent="0">
              <a:buNone/>
              <a:defRPr sz="2200"/>
            </a:lvl2pPr>
            <a:lvl3pPr marL="712129" indent="0">
              <a:buNone/>
              <a:defRPr sz="1900"/>
            </a:lvl3pPr>
            <a:lvl4pPr marL="1068196" indent="0">
              <a:buNone/>
              <a:defRPr sz="1500"/>
            </a:lvl4pPr>
            <a:lvl5pPr marL="1424258" indent="0">
              <a:buNone/>
              <a:defRPr sz="1500"/>
            </a:lvl5pPr>
            <a:lvl6pPr marL="1780328" indent="0">
              <a:buNone/>
              <a:defRPr sz="1500"/>
            </a:lvl6pPr>
            <a:lvl7pPr marL="2136391" indent="0">
              <a:buNone/>
              <a:defRPr sz="1500"/>
            </a:lvl7pPr>
            <a:lvl8pPr marL="2492456" indent="0">
              <a:buNone/>
              <a:defRPr sz="1500"/>
            </a:lvl8pPr>
            <a:lvl9pPr marL="2848518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06990" y="4507571"/>
            <a:ext cx="6143625" cy="675935"/>
          </a:xfrm>
        </p:spPr>
        <p:txBody>
          <a:bodyPr/>
          <a:lstStyle>
            <a:lvl1pPr marL="0" indent="0">
              <a:buNone/>
              <a:defRPr sz="1100"/>
            </a:lvl1pPr>
            <a:lvl2pPr marL="356070" indent="0">
              <a:buNone/>
              <a:defRPr sz="900"/>
            </a:lvl2pPr>
            <a:lvl3pPr marL="712129" indent="0">
              <a:buNone/>
              <a:defRPr sz="800"/>
            </a:lvl3pPr>
            <a:lvl4pPr marL="1068196" indent="0">
              <a:buNone/>
              <a:defRPr sz="700"/>
            </a:lvl4pPr>
            <a:lvl5pPr marL="1424258" indent="0">
              <a:buNone/>
              <a:defRPr sz="700"/>
            </a:lvl5pPr>
            <a:lvl6pPr marL="1780328" indent="0">
              <a:buNone/>
              <a:defRPr sz="700"/>
            </a:lvl6pPr>
            <a:lvl7pPr marL="2136391" indent="0">
              <a:buNone/>
              <a:defRPr sz="700"/>
            </a:lvl7pPr>
            <a:lvl8pPr marL="2492456" indent="0">
              <a:buNone/>
              <a:defRPr sz="700"/>
            </a:lvl8pPr>
            <a:lvl9pPr marL="284851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9629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6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6990" y="4031617"/>
            <a:ext cx="6143625" cy="47595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06990" y="514618"/>
            <a:ext cx="6143625" cy="3455670"/>
          </a:xfrm>
        </p:spPr>
        <p:txBody>
          <a:bodyPr/>
          <a:lstStyle>
            <a:lvl1pPr marL="0" indent="0">
              <a:buNone/>
              <a:defRPr sz="2500"/>
            </a:lvl1pPr>
            <a:lvl2pPr marL="356070" indent="0">
              <a:buNone/>
              <a:defRPr sz="2200"/>
            </a:lvl2pPr>
            <a:lvl3pPr marL="712129" indent="0">
              <a:buNone/>
              <a:defRPr sz="1900"/>
            </a:lvl3pPr>
            <a:lvl4pPr marL="1068196" indent="0">
              <a:buNone/>
              <a:defRPr sz="1500"/>
            </a:lvl4pPr>
            <a:lvl5pPr marL="1424258" indent="0">
              <a:buNone/>
              <a:defRPr sz="1500"/>
            </a:lvl5pPr>
            <a:lvl6pPr marL="1780328" indent="0">
              <a:buNone/>
              <a:defRPr sz="1500"/>
            </a:lvl6pPr>
            <a:lvl7pPr marL="2136391" indent="0">
              <a:buNone/>
              <a:defRPr sz="1500"/>
            </a:lvl7pPr>
            <a:lvl8pPr marL="2492456" indent="0">
              <a:buNone/>
              <a:defRPr sz="1500"/>
            </a:lvl8pPr>
            <a:lvl9pPr marL="2848518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06990" y="4507571"/>
            <a:ext cx="6143625" cy="675935"/>
          </a:xfrm>
        </p:spPr>
        <p:txBody>
          <a:bodyPr/>
          <a:lstStyle>
            <a:lvl1pPr marL="0" indent="0">
              <a:buNone/>
              <a:defRPr sz="1100"/>
            </a:lvl1pPr>
            <a:lvl2pPr marL="356070" indent="0">
              <a:buNone/>
              <a:defRPr sz="900"/>
            </a:lvl2pPr>
            <a:lvl3pPr marL="712129" indent="0">
              <a:buNone/>
              <a:defRPr sz="800"/>
            </a:lvl3pPr>
            <a:lvl4pPr marL="1068196" indent="0">
              <a:buNone/>
              <a:defRPr sz="700"/>
            </a:lvl4pPr>
            <a:lvl5pPr marL="1424258" indent="0">
              <a:buNone/>
              <a:defRPr sz="700"/>
            </a:lvl5pPr>
            <a:lvl6pPr marL="1780328" indent="0">
              <a:buNone/>
              <a:defRPr sz="700"/>
            </a:lvl6pPr>
            <a:lvl7pPr marL="2136391" indent="0">
              <a:buNone/>
              <a:defRPr sz="700"/>
            </a:lvl7pPr>
            <a:lvl8pPr marL="2492456" indent="0">
              <a:buNone/>
              <a:defRPr sz="700"/>
            </a:lvl8pPr>
            <a:lvl9pPr marL="284851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9051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3547" y="230647"/>
            <a:ext cx="2303860" cy="49141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1969" y="230647"/>
            <a:ext cx="6740922" cy="491419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5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969" y="230647"/>
            <a:ext cx="9215438" cy="959908"/>
          </a:xfrm>
          <a:prstGeom prst="rect">
            <a:avLst/>
          </a:prstGeom>
        </p:spPr>
        <p:txBody>
          <a:bodyPr vert="horz" lIns="91327" tIns="45663" rIns="91327" bIns="4566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1969" y="1343873"/>
            <a:ext cx="9215438" cy="3800971"/>
          </a:xfrm>
          <a:prstGeom prst="rect">
            <a:avLst/>
          </a:prstGeom>
        </p:spPr>
        <p:txBody>
          <a:bodyPr vert="horz" lIns="91327" tIns="45663" rIns="91327" bIns="4566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1970" y="5338174"/>
            <a:ext cx="2389188" cy="306637"/>
          </a:xfrm>
          <a:prstGeom prst="rect">
            <a:avLst/>
          </a:prstGeom>
        </p:spPr>
        <p:txBody>
          <a:bodyPr vert="horz" lIns="91327" tIns="45663" rIns="91327" bIns="4566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26D87-5322-4E1C-A28C-195D030137E3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98454" y="5338174"/>
            <a:ext cx="3242468" cy="306637"/>
          </a:xfrm>
          <a:prstGeom prst="rect">
            <a:avLst/>
          </a:prstGeom>
        </p:spPr>
        <p:txBody>
          <a:bodyPr vert="horz" lIns="91327" tIns="45663" rIns="91327" bIns="4566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38220" y="5338174"/>
            <a:ext cx="2389188" cy="306637"/>
          </a:xfrm>
          <a:prstGeom prst="rect">
            <a:avLst/>
          </a:prstGeom>
        </p:spPr>
        <p:txBody>
          <a:bodyPr vert="horz" lIns="91327" tIns="45663" rIns="91327" bIns="4566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2EDB-9EF7-484C-9449-32D79468C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68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12129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049" indent="-267049" algn="l" defTabSz="7121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604" indent="-222542" algn="l" defTabSz="712129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0165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6230" indent="-178036" algn="l" defTabSz="712129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294" indent="-178036" algn="l" defTabSz="712129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58361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14424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0486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26554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070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129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8196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4258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0328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6391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2456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8518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969" y="230647"/>
            <a:ext cx="9215438" cy="959908"/>
          </a:xfrm>
          <a:prstGeom prst="rect">
            <a:avLst/>
          </a:prstGeom>
        </p:spPr>
        <p:txBody>
          <a:bodyPr vert="horz" lIns="91327" tIns="45663" rIns="91327" bIns="4566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1969" y="1343873"/>
            <a:ext cx="9215438" cy="3800971"/>
          </a:xfrm>
          <a:prstGeom prst="rect">
            <a:avLst/>
          </a:prstGeom>
        </p:spPr>
        <p:txBody>
          <a:bodyPr vert="horz" lIns="91327" tIns="45663" rIns="91327" bIns="4566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1970" y="5338174"/>
            <a:ext cx="2389188" cy="306637"/>
          </a:xfrm>
          <a:prstGeom prst="rect">
            <a:avLst/>
          </a:prstGeom>
        </p:spPr>
        <p:txBody>
          <a:bodyPr vert="horz" lIns="91327" tIns="45663" rIns="91327" bIns="4566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98454" y="5338174"/>
            <a:ext cx="3242468" cy="306637"/>
          </a:xfrm>
          <a:prstGeom prst="rect">
            <a:avLst/>
          </a:prstGeom>
        </p:spPr>
        <p:txBody>
          <a:bodyPr vert="horz" lIns="91327" tIns="45663" rIns="91327" bIns="4566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38220" y="5338174"/>
            <a:ext cx="2389188" cy="306637"/>
          </a:xfrm>
          <a:prstGeom prst="rect">
            <a:avLst/>
          </a:prstGeom>
        </p:spPr>
        <p:txBody>
          <a:bodyPr vert="horz" lIns="91327" tIns="45663" rIns="91327" bIns="4566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2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712129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049" indent="-267049" algn="l" defTabSz="7121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604" indent="-222542" algn="l" defTabSz="712129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0165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6230" indent="-178036" algn="l" defTabSz="712129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294" indent="-178036" algn="l" defTabSz="712129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58361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14424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0486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26554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070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129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8196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4258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0328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6391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2456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8518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969" y="230647"/>
            <a:ext cx="9215438" cy="959908"/>
          </a:xfrm>
          <a:prstGeom prst="rect">
            <a:avLst/>
          </a:prstGeom>
        </p:spPr>
        <p:txBody>
          <a:bodyPr vert="horz" lIns="91327" tIns="45663" rIns="91327" bIns="4566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1969" y="1343873"/>
            <a:ext cx="9215438" cy="3800971"/>
          </a:xfrm>
          <a:prstGeom prst="rect">
            <a:avLst/>
          </a:prstGeom>
        </p:spPr>
        <p:txBody>
          <a:bodyPr vert="horz" lIns="91327" tIns="45663" rIns="91327" bIns="4566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1970" y="5338174"/>
            <a:ext cx="2389188" cy="306637"/>
          </a:xfrm>
          <a:prstGeom prst="rect">
            <a:avLst/>
          </a:prstGeom>
        </p:spPr>
        <p:txBody>
          <a:bodyPr vert="horz" lIns="91327" tIns="45663" rIns="91327" bIns="4566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98454" y="5338174"/>
            <a:ext cx="3242468" cy="306637"/>
          </a:xfrm>
          <a:prstGeom prst="rect">
            <a:avLst/>
          </a:prstGeom>
        </p:spPr>
        <p:txBody>
          <a:bodyPr vert="horz" lIns="91327" tIns="45663" rIns="91327" bIns="4566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38220" y="5338174"/>
            <a:ext cx="2389188" cy="306637"/>
          </a:xfrm>
          <a:prstGeom prst="rect">
            <a:avLst/>
          </a:prstGeom>
        </p:spPr>
        <p:txBody>
          <a:bodyPr vert="horz" lIns="91327" tIns="45663" rIns="91327" bIns="4566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8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712129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049" indent="-267049" algn="l" defTabSz="7121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604" indent="-222542" algn="l" defTabSz="712129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0165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6230" indent="-178036" algn="l" defTabSz="712129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294" indent="-178036" algn="l" defTabSz="712129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58361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14424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0486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26554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070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129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8196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4258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0328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6391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2456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8518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969" y="230647"/>
            <a:ext cx="9215438" cy="959908"/>
          </a:xfrm>
          <a:prstGeom prst="rect">
            <a:avLst/>
          </a:prstGeom>
        </p:spPr>
        <p:txBody>
          <a:bodyPr vert="horz" lIns="91327" tIns="45663" rIns="91327" bIns="4566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1969" y="1343873"/>
            <a:ext cx="9215438" cy="3800971"/>
          </a:xfrm>
          <a:prstGeom prst="rect">
            <a:avLst/>
          </a:prstGeom>
        </p:spPr>
        <p:txBody>
          <a:bodyPr vert="horz" lIns="91327" tIns="45663" rIns="91327" bIns="4566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1970" y="5338174"/>
            <a:ext cx="2389188" cy="306637"/>
          </a:xfrm>
          <a:prstGeom prst="rect">
            <a:avLst/>
          </a:prstGeom>
        </p:spPr>
        <p:txBody>
          <a:bodyPr vert="horz" lIns="91327" tIns="45663" rIns="91327" bIns="4566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98454" y="5338174"/>
            <a:ext cx="3242468" cy="306637"/>
          </a:xfrm>
          <a:prstGeom prst="rect">
            <a:avLst/>
          </a:prstGeom>
        </p:spPr>
        <p:txBody>
          <a:bodyPr vert="horz" lIns="91327" tIns="45663" rIns="91327" bIns="4566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38220" y="5338174"/>
            <a:ext cx="2389188" cy="306637"/>
          </a:xfrm>
          <a:prstGeom prst="rect">
            <a:avLst/>
          </a:prstGeom>
        </p:spPr>
        <p:txBody>
          <a:bodyPr vert="horz" lIns="91327" tIns="45663" rIns="91327" bIns="4566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1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712129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049" indent="-267049" algn="l" defTabSz="7121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604" indent="-222542" algn="l" defTabSz="712129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0165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6230" indent="-178036" algn="l" defTabSz="712129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294" indent="-178036" algn="l" defTabSz="712129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58361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14424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0486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26554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070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129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8196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4258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0328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6391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2456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8518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11868" y="229773"/>
            <a:ext cx="9215135" cy="9614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695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11868" y="1347500"/>
            <a:ext cx="9215135" cy="334017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87" b="0" strike="noStrike" spc="-1">
                <a:latin typeface="Arial"/>
              </a:rPr>
              <a:t>Click to edit the outline text format</a:t>
            </a:r>
          </a:p>
          <a:p>
            <a:pPr marL="725587" lvl="1" indent="-272095">
              <a:spcBef>
                <a:spcPts val="95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351" b="0" strike="noStrike" spc="-1">
                <a:latin typeface="Arial"/>
              </a:rPr>
              <a:t>Second Outline Level</a:t>
            </a:r>
          </a:p>
          <a:p>
            <a:pPr marL="1088381" lvl="2" indent="-241862">
              <a:spcBef>
                <a:spcPts val="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16" b="0" strike="noStrike" spc="-1">
                <a:latin typeface="Arial"/>
              </a:rPr>
              <a:t>Third Outline Level</a:t>
            </a:r>
          </a:p>
          <a:p>
            <a:pPr marL="1451174" lvl="3" indent="-181397">
              <a:spcBef>
                <a:spcPts val="47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680" b="0" strike="noStrike" spc="-1">
                <a:latin typeface="Arial"/>
              </a:rPr>
              <a:t>Fourth Outline Level</a:t>
            </a:r>
          </a:p>
          <a:p>
            <a:pPr marL="1813968" lvl="4" indent="-181397">
              <a:spcBef>
                <a:spcPts val="23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80" b="0" strike="noStrike" spc="-1">
                <a:latin typeface="Arial"/>
              </a:rPr>
              <a:t>Fifth Outline Level</a:t>
            </a:r>
          </a:p>
          <a:p>
            <a:pPr marL="2176762" lvl="5" indent="-181397">
              <a:spcBef>
                <a:spcPts val="23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80" b="0" strike="noStrike" spc="-1">
                <a:latin typeface="Arial"/>
              </a:rPr>
              <a:t>Sixth Outline Level</a:t>
            </a:r>
          </a:p>
          <a:p>
            <a:pPr marL="2539555" lvl="6" indent="-181397">
              <a:spcBef>
                <a:spcPts val="23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8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11924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/>
    <p:bodyStyle>
      <a:lvl1pPr marL="362794" indent="-272095">
        <a:spcBef>
          <a:spcPts val="1190"/>
        </a:spcBef>
        <a:buClr>
          <a:srgbClr val="000000"/>
        </a:buClr>
        <a:buSzPct val="45000"/>
        <a:buFont typeface="Wingdings" charset="2"/>
        <a:buChar char=""/>
        <a:defRPr/>
      </a:lvl1pPr>
    </p:bodyStyle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969" y="230647"/>
            <a:ext cx="9215438" cy="959908"/>
          </a:xfrm>
          <a:prstGeom prst="rect">
            <a:avLst/>
          </a:prstGeom>
        </p:spPr>
        <p:txBody>
          <a:bodyPr vert="horz" lIns="91327" tIns="45663" rIns="91327" bIns="4566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1969" y="1343873"/>
            <a:ext cx="9215438" cy="3800971"/>
          </a:xfrm>
          <a:prstGeom prst="rect">
            <a:avLst/>
          </a:prstGeom>
        </p:spPr>
        <p:txBody>
          <a:bodyPr vert="horz" lIns="91327" tIns="45663" rIns="91327" bIns="4566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1970" y="5338174"/>
            <a:ext cx="2389188" cy="306637"/>
          </a:xfrm>
          <a:prstGeom prst="rect">
            <a:avLst/>
          </a:prstGeom>
        </p:spPr>
        <p:txBody>
          <a:bodyPr vert="horz" lIns="91327" tIns="45663" rIns="91327" bIns="4566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98454" y="5338174"/>
            <a:ext cx="3242468" cy="306637"/>
          </a:xfrm>
          <a:prstGeom prst="rect">
            <a:avLst/>
          </a:prstGeom>
        </p:spPr>
        <p:txBody>
          <a:bodyPr vert="horz" lIns="91327" tIns="45663" rIns="91327" bIns="4566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38220" y="5338174"/>
            <a:ext cx="2389188" cy="306637"/>
          </a:xfrm>
          <a:prstGeom prst="rect">
            <a:avLst/>
          </a:prstGeom>
        </p:spPr>
        <p:txBody>
          <a:bodyPr vert="horz" lIns="91327" tIns="45663" rIns="91327" bIns="4566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8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ctr" defTabSz="712129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049" indent="-267049" algn="l" defTabSz="7121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604" indent="-222542" algn="l" defTabSz="712129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0165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6230" indent="-178036" algn="l" defTabSz="712129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294" indent="-178036" algn="l" defTabSz="712129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58361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14424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0486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26554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070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129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8196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4258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0328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6391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2456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8518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969" y="230647"/>
            <a:ext cx="9215438" cy="959908"/>
          </a:xfrm>
          <a:prstGeom prst="rect">
            <a:avLst/>
          </a:prstGeom>
        </p:spPr>
        <p:txBody>
          <a:bodyPr vert="horz" lIns="91327" tIns="45663" rIns="91327" bIns="4566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1969" y="1343873"/>
            <a:ext cx="9215438" cy="3800971"/>
          </a:xfrm>
          <a:prstGeom prst="rect">
            <a:avLst/>
          </a:prstGeom>
        </p:spPr>
        <p:txBody>
          <a:bodyPr vert="horz" lIns="91327" tIns="45663" rIns="91327" bIns="4566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1970" y="5338174"/>
            <a:ext cx="2389188" cy="306637"/>
          </a:xfrm>
          <a:prstGeom prst="rect">
            <a:avLst/>
          </a:prstGeom>
        </p:spPr>
        <p:txBody>
          <a:bodyPr vert="horz" lIns="91327" tIns="45663" rIns="91327" bIns="4566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98454" y="5338174"/>
            <a:ext cx="3242468" cy="306637"/>
          </a:xfrm>
          <a:prstGeom prst="rect">
            <a:avLst/>
          </a:prstGeom>
        </p:spPr>
        <p:txBody>
          <a:bodyPr vert="horz" lIns="91327" tIns="45663" rIns="91327" bIns="4566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38220" y="5338174"/>
            <a:ext cx="2389188" cy="306637"/>
          </a:xfrm>
          <a:prstGeom prst="rect">
            <a:avLst/>
          </a:prstGeom>
        </p:spPr>
        <p:txBody>
          <a:bodyPr vert="horz" lIns="91327" tIns="45663" rIns="91327" bIns="4566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77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712129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049" indent="-267049" algn="l" defTabSz="7121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604" indent="-222542" algn="l" defTabSz="712129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0165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6230" indent="-178036" algn="l" defTabSz="712129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294" indent="-178036" algn="l" defTabSz="712129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58361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14424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0486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26554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070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129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8196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4258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0328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6391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2456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8518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969" y="230647"/>
            <a:ext cx="9215438" cy="959908"/>
          </a:xfrm>
          <a:prstGeom prst="rect">
            <a:avLst/>
          </a:prstGeom>
        </p:spPr>
        <p:txBody>
          <a:bodyPr vert="horz" lIns="91327" tIns="45663" rIns="91327" bIns="4566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1969" y="1343873"/>
            <a:ext cx="9215438" cy="3800971"/>
          </a:xfrm>
          <a:prstGeom prst="rect">
            <a:avLst/>
          </a:prstGeom>
        </p:spPr>
        <p:txBody>
          <a:bodyPr vert="horz" lIns="91327" tIns="45663" rIns="91327" bIns="4566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1970" y="5338174"/>
            <a:ext cx="2389188" cy="306637"/>
          </a:xfrm>
          <a:prstGeom prst="rect">
            <a:avLst/>
          </a:prstGeom>
        </p:spPr>
        <p:txBody>
          <a:bodyPr vert="horz" lIns="91327" tIns="45663" rIns="91327" bIns="4566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26D87-5322-4E1C-A28C-195D030137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98454" y="5338174"/>
            <a:ext cx="3242468" cy="306637"/>
          </a:xfrm>
          <a:prstGeom prst="rect">
            <a:avLst/>
          </a:prstGeom>
        </p:spPr>
        <p:txBody>
          <a:bodyPr vert="horz" lIns="91327" tIns="45663" rIns="91327" bIns="4566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38220" y="5338174"/>
            <a:ext cx="2389188" cy="306637"/>
          </a:xfrm>
          <a:prstGeom prst="rect">
            <a:avLst/>
          </a:prstGeom>
        </p:spPr>
        <p:txBody>
          <a:bodyPr vert="horz" lIns="91327" tIns="45663" rIns="91327" bIns="4566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2EDB-9EF7-484C-9449-32D79468C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7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712129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049" indent="-267049" algn="l" defTabSz="7121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604" indent="-222542" algn="l" defTabSz="712129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0165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6230" indent="-178036" algn="l" defTabSz="712129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294" indent="-178036" algn="l" defTabSz="712129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58361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14424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0486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26554" indent="-178036" algn="l" defTabSz="7121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070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129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8196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4258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0328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6391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2456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8518" algn="l" defTabSz="7121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1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microsoft.com/office/2007/relationships/hdphoto" Target="../media/hdphoto1.wdp"/><Relationship Id="rId2" Type="http://schemas.openxmlformats.org/officeDocument/2006/relationships/image" Target="../media/image4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20D5629-C4F0-A140-BABF-9A02A6F676DC}"/>
              </a:ext>
            </a:extLst>
          </p:cNvPr>
          <p:cNvSpPr/>
          <p:nvPr/>
        </p:nvSpPr>
        <p:spPr>
          <a:xfrm>
            <a:off x="1" y="339366"/>
            <a:ext cx="3676454" cy="970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7" tIns="45663" rIns="91327" bIns="45663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6807503-6FC1-D54E-B597-969EBD9509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0" r="18889"/>
          <a:stretch/>
        </p:blipFill>
        <p:spPr>
          <a:xfrm>
            <a:off x="4185501" y="0"/>
            <a:ext cx="6053874" cy="5759450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" y="1310326"/>
            <a:ext cx="4515438" cy="2284292"/>
          </a:xfrm>
          <a:prstGeom prst="rect">
            <a:avLst/>
          </a:prstGeom>
        </p:spPr>
        <p:txBody>
          <a:bodyPr vert="horz" lIns="91327" tIns="45663" rIns="91327" bIns="45663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4000" b="1" spc="120" dirty="0" err="1">
                <a:solidFill>
                  <a:prstClr val="white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Суперсервис</a:t>
            </a:r>
            <a:endParaRPr lang="ru-RU" sz="4000" b="1" spc="120" dirty="0">
              <a:solidFill>
                <a:prstClr val="white"/>
              </a:solidFill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4000" b="1" spc="120" dirty="0">
                <a:solidFill>
                  <a:prstClr val="white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«Поступление</a:t>
            </a:r>
            <a:endParaRPr lang="en-US" sz="4000" b="1" spc="120" dirty="0">
              <a:solidFill>
                <a:prstClr val="white"/>
              </a:solidFill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4000" b="1" spc="120" dirty="0">
                <a:solidFill>
                  <a:prstClr val="white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в вуз</a:t>
            </a:r>
            <a:r>
              <a:rPr lang="en-US" sz="4000" b="1" spc="120" dirty="0">
                <a:solidFill>
                  <a:prstClr val="white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b="1" spc="120" dirty="0">
                <a:solidFill>
                  <a:prstClr val="white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онлайн»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1" y="527920"/>
            <a:ext cx="522529" cy="553881"/>
          </a:xfrm>
          <a:prstGeom prst="rect">
            <a:avLst/>
          </a:prstGeom>
        </p:spPr>
      </p:pic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CB5B5EB3-BA3B-0E4D-8854-03F4D448F4FF}"/>
              </a:ext>
            </a:extLst>
          </p:cNvPr>
          <p:cNvSpPr txBox="1">
            <a:spLocks/>
          </p:cNvSpPr>
          <p:nvPr/>
        </p:nvSpPr>
        <p:spPr>
          <a:xfrm>
            <a:off x="1137338" y="530207"/>
            <a:ext cx="2651723" cy="631597"/>
          </a:xfrm>
          <a:prstGeom prst="rect">
            <a:avLst/>
          </a:prstGeom>
        </p:spPr>
        <p:txBody>
          <a:bodyPr vert="horz" lIns="91327" tIns="45663" rIns="91327" bIns="45663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900" b="1" spc="12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МИНИСТЕРСТВО НАУКИ</a:t>
            </a:r>
            <a:endParaRPr lang="en-US" sz="900" b="1" spc="120" dirty="0">
              <a:solidFill>
                <a:prstClr val="black"/>
              </a:solidFill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900" b="1" spc="12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И ВЫСШЕГО ОБРАЗОВАНИЯ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900" b="1" spc="12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РОССИЙСКОЙ ФЕДЕРАЦИИ</a:t>
            </a:r>
          </a:p>
        </p:txBody>
      </p:sp>
      <p:sp>
        <p:nvSpPr>
          <p:cNvPr id="11" name="Прямоугольник 63"/>
          <p:cNvSpPr/>
          <p:nvPr/>
        </p:nvSpPr>
        <p:spPr>
          <a:xfrm>
            <a:off x="84641" y="4031579"/>
            <a:ext cx="3351088" cy="511735"/>
          </a:xfrm>
          <a:prstGeom prst="rect">
            <a:avLst/>
          </a:prstGeom>
        </p:spPr>
        <p:txBody>
          <a:bodyPr wrap="none" lIns="69616" tIns="34807" rIns="69616" bIns="34807">
            <a:spAutoFit/>
          </a:bodyPr>
          <a:lstStyle/>
          <a:p>
            <a:pPr marL="9667">
              <a:spcBef>
                <a:spcPts val="76"/>
              </a:spcBef>
            </a:pPr>
            <a:r>
              <a:rPr lang="ru-RU" sz="900" b="1" spc="42" dirty="0">
                <a:solidFill>
                  <a:schemeClr val="bg1"/>
                </a:solidFill>
                <a:latin typeface="Gotham Pro Black"/>
                <a:cs typeface="Gotham Pro Black"/>
              </a:rPr>
              <a:t>Руководитель рабочей группы:</a:t>
            </a:r>
          </a:p>
          <a:p>
            <a:pPr marL="9667">
              <a:spcBef>
                <a:spcPts val="76"/>
              </a:spcBef>
            </a:pPr>
            <a:r>
              <a:rPr lang="ru-RU" sz="900" spc="42" dirty="0">
                <a:solidFill>
                  <a:schemeClr val="bg1"/>
                </a:solidFill>
                <a:latin typeface="Gotham Pro" charset="0"/>
                <a:ea typeface="Gotham Pro" charset="0"/>
                <a:cs typeface="Gotham Pro" charset="0"/>
              </a:rPr>
              <a:t>Заместитель Министра науки и высшего образования</a:t>
            </a:r>
          </a:p>
          <a:p>
            <a:pPr marL="9667">
              <a:spcBef>
                <a:spcPts val="76"/>
              </a:spcBef>
            </a:pPr>
            <a:r>
              <a:rPr lang="ru-RU" sz="900" spc="42" dirty="0">
                <a:solidFill>
                  <a:schemeClr val="bg1"/>
                </a:solidFill>
                <a:latin typeface="Gotham Pro" charset="0"/>
                <a:ea typeface="Gotham Pro" charset="0"/>
                <a:cs typeface="Gotham Pro" charset="0"/>
              </a:rPr>
              <a:t>Кузьмин Сергей Владимирович</a:t>
            </a:r>
            <a:endParaRPr lang="ru-RU" sz="900" dirty="0">
              <a:solidFill>
                <a:schemeClr val="bg1"/>
              </a:solidFill>
              <a:latin typeface="Gotham Pro" charset="0"/>
              <a:ea typeface="Gotham Pro" charset="0"/>
              <a:cs typeface="Gotham Pro" charset="0"/>
            </a:endParaRPr>
          </a:p>
        </p:txBody>
      </p:sp>
      <p:sp>
        <p:nvSpPr>
          <p:cNvPr id="12" name="Прямоугольник 64"/>
          <p:cNvSpPr/>
          <p:nvPr/>
        </p:nvSpPr>
        <p:spPr>
          <a:xfrm>
            <a:off x="84643" y="4695302"/>
            <a:ext cx="3095391" cy="511735"/>
          </a:xfrm>
          <a:prstGeom prst="rect">
            <a:avLst/>
          </a:prstGeom>
        </p:spPr>
        <p:txBody>
          <a:bodyPr wrap="none" lIns="69616" tIns="34807" rIns="69616" bIns="34807">
            <a:spAutoFit/>
          </a:bodyPr>
          <a:lstStyle/>
          <a:p>
            <a:pPr marL="9667">
              <a:spcBef>
                <a:spcPts val="76"/>
              </a:spcBef>
            </a:pPr>
            <a:r>
              <a:rPr lang="ru-RU" sz="900" b="1" spc="42" dirty="0">
                <a:solidFill>
                  <a:schemeClr val="bg1"/>
                </a:solidFill>
                <a:latin typeface="Gotham Pro Black"/>
                <a:cs typeface="Gotham Pro Black"/>
              </a:rPr>
              <a:t>Заместитель руководителя рабочей группы:</a:t>
            </a:r>
          </a:p>
          <a:p>
            <a:pPr marL="9667">
              <a:spcBef>
                <a:spcPts val="76"/>
              </a:spcBef>
            </a:pPr>
            <a:r>
              <a:rPr lang="ru-RU" sz="900" spc="42" dirty="0">
                <a:solidFill>
                  <a:schemeClr val="bg1"/>
                </a:solidFill>
                <a:latin typeface="Gotham Pro" charset="0"/>
                <a:ea typeface="Gotham Pro" charset="0"/>
                <a:cs typeface="Gotham Pro" charset="0"/>
              </a:rPr>
              <a:t>Директор Департамента экономической политики</a:t>
            </a:r>
          </a:p>
          <a:p>
            <a:pPr marL="9667">
              <a:spcBef>
                <a:spcPts val="76"/>
              </a:spcBef>
            </a:pPr>
            <a:r>
              <a:rPr lang="ru-RU" sz="900" spc="42" dirty="0">
                <a:solidFill>
                  <a:schemeClr val="bg1"/>
                </a:solidFill>
                <a:latin typeface="Gotham Pro" charset="0"/>
                <a:ea typeface="Gotham Pro" charset="0"/>
                <a:cs typeface="Gotham Pro" charset="0"/>
              </a:rPr>
              <a:t>Омельчук Андрей Владимирович</a:t>
            </a:r>
            <a:endParaRPr lang="ru-RU" sz="900" dirty="0">
              <a:solidFill>
                <a:schemeClr val="bg1"/>
              </a:solidFill>
              <a:latin typeface="Gotham Pro" charset="0"/>
              <a:ea typeface="Gotham Pro" charset="0"/>
              <a:cs typeface="Gotham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22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A8AD84BF-FB43-4B49-93E3-E9D6F6C58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564171"/>
              </p:ext>
            </p:extLst>
          </p:nvPr>
        </p:nvGraphicFramePr>
        <p:xfrm>
          <a:off x="1266825" y="1187450"/>
          <a:ext cx="8639176" cy="4176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9970">
                  <a:extLst>
                    <a:ext uri="{9D8B030D-6E8A-4147-A177-3AD203B41FA5}">
                      <a16:colId xmlns="" xmlns:a16="http://schemas.microsoft.com/office/drawing/2014/main" val="4269597599"/>
                    </a:ext>
                  </a:extLst>
                </a:gridCol>
                <a:gridCol w="1358789">
                  <a:extLst>
                    <a:ext uri="{9D8B030D-6E8A-4147-A177-3AD203B41FA5}">
                      <a16:colId xmlns="" xmlns:a16="http://schemas.microsoft.com/office/drawing/2014/main" val="2615983378"/>
                    </a:ext>
                  </a:extLst>
                </a:gridCol>
                <a:gridCol w="1369488">
                  <a:extLst>
                    <a:ext uri="{9D8B030D-6E8A-4147-A177-3AD203B41FA5}">
                      <a16:colId xmlns="" xmlns:a16="http://schemas.microsoft.com/office/drawing/2014/main" val="3074360287"/>
                    </a:ext>
                  </a:extLst>
                </a:gridCol>
                <a:gridCol w="18230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9787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227336">
                <a:tc>
                  <a:txBody>
                    <a:bodyPr/>
                    <a:lstStyle/>
                    <a:p>
                      <a:pPr marL="9017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Сервисы/Этапы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16" marR="6211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AF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 1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(2020 год)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Тестирование в выборочных ООВО</a:t>
                      </a:r>
                    </a:p>
                  </a:txBody>
                  <a:tcPr marL="62116" marR="6211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AFAF"/>
                    </a:solidFill>
                  </a:tcPr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 2</a:t>
                      </a:r>
                    </a:p>
                    <a:p>
                      <a:pPr marL="7239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(2021 год) Тестирование в выборочных ООВО</a:t>
                      </a:r>
                    </a:p>
                  </a:txBody>
                  <a:tcPr marL="62116" marR="6211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AFAF"/>
                    </a:solidFill>
                  </a:tcPr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Этап 3</a:t>
                      </a:r>
                    </a:p>
                    <a:p>
                      <a:pPr marL="7239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(2022 год)</a:t>
                      </a:r>
                    </a:p>
                    <a:p>
                      <a:pPr marL="7239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Пилотное внедрение в выборочных ООВО / </a:t>
                      </a:r>
                    </a:p>
                    <a:p>
                      <a:pPr marL="7239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2-3 регионах / 1 ФО РФ</a:t>
                      </a:r>
                    </a:p>
                  </a:txBody>
                  <a:tcPr marL="62116" marR="6211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AFAF"/>
                    </a:solidFill>
                  </a:tcPr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Этап 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239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(2023 год</a:t>
                      </a:r>
                      <a:r>
                        <a:rPr lang="ru-RU" sz="9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7239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Масштабирование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16" marR="6211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AFA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4298173"/>
                  </a:ext>
                </a:extLst>
              </a:tr>
              <a:tr h="924138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ООВО, осуществляющие прием абитуриентов посредством 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Суперсервиса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116" marR="6211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16" marR="6211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16" marR="6211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50%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ООВО</a:t>
                      </a:r>
                    </a:p>
                  </a:txBody>
                  <a:tcPr marL="62116" marR="6211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2129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&gt; 80% ООВО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16" marR="6211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1682389"/>
                  </a:ext>
                </a:extLst>
              </a:tr>
              <a:tr h="815993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Онлайн-мониторинг позиционирования заявлений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116" marR="6211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2116" marR="6211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%  ООВО</a:t>
                      </a:r>
                    </a:p>
                  </a:txBody>
                  <a:tcPr marL="62116" marR="6211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16" marR="6211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16" marR="6211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7560256"/>
                  </a:ext>
                </a:extLst>
              </a:tr>
              <a:tr h="1209245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Доля абитуриентов, зачисленных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обучение в ООВО посредством Суперсервиса от общего числа зачисленных в подключенные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к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Суперсервису ООВО</a:t>
                      </a:r>
                    </a:p>
                  </a:txBody>
                  <a:tcPr marL="62116" marR="6211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2116" marR="6211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Не менее 5% </a:t>
                      </a:r>
                      <a:b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на территории тестирования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16" marR="6211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Не менее 10%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территории внедрения</a:t>
                      </a:r>
                    </a:p>
                  </a:txBody>
                  <a:tcPr marL="62116" marR="6211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Не менее 25%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территории внедрения</a:t>
                      </a:r>
                    </a:p>
                  </a:txBody>
                  <a:tcPr marL="62116" marR="62116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" name="Подзаголовок 2"/>
          <p:cNvSpPr txBox="1">
            <a:spLocks/>
          </p:cNvSpPr>
          <p:nvPr/>
        </p:nvSpPr>
        <p:spPr>
          <a:xfrm>
            <a:off x="871552" y="584369"/>
            <a:ext cx="9367837" cy="483911"/>
          </a:xfrm>
          <a:prstGeom prst="rect">
            <a:avLst/>
          </a:prstGeom>
        </p:spPr>
        <p:txBody>
          <a:bodyPr vert="horz" lIns="91327" tIns="45663" rIns="91327" bIns="45663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b="1" spc="20" dirty="0"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Показатели по этапам внедрения </a:t>
            </a:r>
            <a:r>
              <a:rPr lang="ru-RU" sz="1700" b="1" spc="20" dirty="0" err="1"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Суперсервиса</a:t>
            </a:r>
            <a:endParaRPr lang="ru-RU" sz="1700" b="1" spc="20" dirty="0"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-1" y="11522"/>
            <a:ext cx="3697078" cy="5747941"/>
            <a:chOff x="-1" y="11508"/>
            <a:chExt cx="3697078" cy="5747941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173261" y="5474806"/>
              <a:ext cx="252381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800" spc="50" dirty="0" err="1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Суперсервис</a:t>
              </a:r>
              <a:r>
                <a:rPr lang="ru-RU" sz="800" spc="5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«Поступление в вуз онлайн»</a:t>
              </a:r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-1" y="11508"/>
              <a:ext cx="871540" cy="5747941"/>
              <a:chOff x="-1" y="11508"/>
              <a:chExt cx="871540" cy="5747941"/>
            </a:xfrm>
          </p:grpSpPr>
          <p:sp>
            <p:nvSpPr>
              <p:cNvPr id="26" name="Прямоугольник 25"/>
              <p:cNvSpPr/>
              <p:nvPr/>
            </p:nvSpPr>
            <p:spPr>
              <a:xfrm>
                <a:off x="1" y="11508"/>
                <a:ext cx="871538" cy="57479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716" y="5120034"/>
                <a:ext cx="144620" cy="244129"/>
              </a:xfrm>
              <a:prstGeom prst="rect">
                <a:avLst/>
              </a:prstGeom>
            </p:spPr>
          </p:pic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358716" y="4479059"/>
                <a:ext cx="144620" cy="244129"/>
              </a:xfrm>
              <a:prstGeom prst="rect">
                <a:avLst/>
              </a:prstGeom>
            </p:spPr>
          </p:pic>
          <p:sp>
            <p:nvSpPr>
              <p:cNvPr id="31" name="Прямоугольник 30"/>
              <p:cNvSpPr/>
              <p:nvPr/>
            </p:nvSpPr>
            <p:spPr>
              <a:xfrm>
                <a:off x="-1" y="4775417"/>
                <a:ext cx="871539" cy="292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300" spc="50" dirty="0" smtClean="0">
                    <a:solidFill>
                      <a:srgbClr val="5A9EDA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10</a:t>
                </a:r>
                <a:endParaRPr lang="ru-RU" sz="1300" spc="50" dirty="0">
                  <a:solidFill>
                    <a:srgbClr val="5A9EDA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3359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5108" y="311353"/>
            <a:ext cx="4776314" cy="2225767"/>
          </a:xfrm>
          <a:prstGeom prst="rect">
            <a:avLst/>
          </a:prstGeom>
        </p:spPr>
        <p:txBody>
          <a:bodyPr vert="horz" wrap="square" lIns="0" tIns="9681" rIns="0" bIns="0" rtlCol="0">
            <a:spAutoFit/>
          </a:bodyPr>
          <a:lstStyle/>
          <a:p>
            <a:pPr marL="9681" marR="3872" indent="345619">
              <a:lnSpc>
                <a:spcPct val="119700"/>
              </a:lnSpc>
              <a:spcBef>
                <a:spcPts val="76"/>
              </a:spcBef>
            </a:pPr>
            <a:r>
              <a:rPr lang="ru-RU" sz="2400" spc="-19" dirty="0" smtClean="0"/>
              <a:t>Проведен открытый опрос общественности для сбора мнений о Суперсервисе </a:t>
            </a:r>
            <a:br>
              <a:rPr lang="ru-RU" sz="2400" spc="-19" dirty="0" smtClean="0"/>
            </a:br>
            <a:r>
              <a:rPr lang="ru-RU" sz="2400" spc="-19" dirty="0" smtClean="0"/>
              <a:t>Минобрнауки России «Поступление в вуз онлайн»</a:t>
            </a:r>
            <a:endParaRPr sz="24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DD40A8D1-CBB9-3C46-968B-2631E7DC79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3" y="351207"/>
            <a:ext cx="412550" cy="4373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6" y="5120048"/>
            <a:ext cx="144620" cy="24412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37736" y="4479073"/>
            <a:ext cx="144620" cy="24412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-1" y="4775431"/>
            <a:ext cx="43576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50" normalizeH="0" baseline="0" noProof="0" dirty="0" smtClean="0">
                <a:ln>
                  <a:noFill/>
                </a:ln>
                <a:solidFill>
                  <a:srgbClr val="5A9EDA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12</a:t>
            </a:r>
            <a:endParaRPr kumimoji="0" lang="ru-RU" sz="1300" b="0" i="0" u="none" strike="noStrike" kern="1200" cap="none" spc="50" normalizeH="0" baseline="0" noProof="0" dirty="0">
              <a:ln>
                <a:noFill/>
              </a:ln>
              <a:solidFill>
                <a:srgbClr val="5A9EDA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07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-1" y="11522"/>
            <a:ext cx="3697078" cy="5747941"/>
            <a:chOff x="-1" y="11508"/>
            <a:chExt cx="3697078" cy="5747941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173261" y="5474806"/>
              <a:ext cx="252381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1200" cap="none" spc="5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Суперсервис «Поступление в вуз онлайн»</a:t>
              </a: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-1" y="11508"/>
              <a:ext cx="871540" cy="5747941"/>
              <a:chOff x="-1" y="11508"/>
              <a:chExt cx="871540" cy="5747941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1" y="11508"/>
                <a:ext cx="871538" cy="57479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716" y="5120034"/>
                <a:ext cx="144620" cy="244129"/>
              </a:xfrm>
              <a:prstGeom prst="rect">
                <a:avLst/>
              </a:prstGeom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358716" y="4479059"/>
                <a:ext cx="144620" cy="244129"/>
              </a:xfrm>
              <a:prstGeom prst="rect">
                <a:avLst/>
              </a:prstGeom>
            </p:spPr>
          </p:pic>
          <p:sp>
            <p:nvSpPr>
              <p:cNvPr id="31" name="Прямоугольник 30"/>
              <p:cNvSpPr/>
              <p:nvPr/>
            </p:nvSpPr>
            <p:spPr>
              <a:xfrm>
                <a:off x="-1" y="4775417"/>
                <a:ext cx="871539" cy="292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32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300" b="0" i="0" u="none" strike="noStrike" kern="1200" cap="none" spc="50" normalizeH="0" baseline="0" noProof="0" dirty="0" smtClean="0">
                    <a:ln>
                      <a:noFill/>
                    </a:ln>
                    <a:solidFill>
                      <a:srgbClr val="5A9ED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13</a:t>
                </a:r>
                <a:endParaRPr kumimoji="0" lang="ru-RU" sz="1300" b="0" i="0" u="none" strike="noStrike" kern="1200" cap="none" spc="50" normalizeH="0" baseline="0" noProof="0" dirty="0">
                  <a:ln>
                    <a:noFill/>
                  </a:ln>
                  <a:solidFill>
                    <a:srgbClr val="5A9EDA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1" name="object 4"/>
          <p:cNvSpPr txBox="1"/>
          <p:nvPr/>
        </p:nvSpPr>
        <p:spPr>
          <a:xfrm>
            <a:off x="3714279" y="420563"/>
            <a:ext cx="3322711" cy="298590"/>
          </a:xfrm>
          <a:prstGeom prst="rect">
            <a:avLst/>
          </a:prstGeom>
        </p:spPr>
        <p:txBody>
          <a:bodyPr vert="horz" wrap="square" lIns="0" tIns="9190" rIns="0" bIns="0" rtlCol="0">
            <a:spAutoFit/>
          </a:bodyPr>
          <a:lstStyle/>
          <a:p>
            <a:pPr marL="9667" marR="3872" lvl="0" indent="0" algn="ctr" defTabSz="913232" rtl="0" eaLnBrk="1" fontAlgn="auto" latinLnBrk="0" hangingPunct="1">
              <a:lnSpc>
                <a:spcPct val="119800"/>
              </a:lnSpc>
              <a:spcBef>
                <a:spcPts val="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Цель опроса</a:t>
            </a:r>
            <a:endParaRPr kumimoji="0" sz="1700" b="1" i="0" u="none" strike="noStrike" kern="1200" cap="none" spc="4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DD40A8D1-CBB9-3C46-968B-2631E7DC79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3" y="351207"/>
            <a:ext cx="412550" cy="437303"/>
          </a:xfrm>
          <a:prstGeom prst="rect">
            <a:avLst/>
          </a:prstGeom>
        </p:spPr>
      </p:pic>
      <p:sp>
        <p:nvSpPr>
          <p:cNvPr id="36" name="Oval 15"/>
          <p:cNvSpPr/>
          <p:nvPr/>
        </p:nvSpPr>
        <p:spPr>
          <a:xfrm>
            <a:off x="1094506" y="1020414"/>
            <a:ext cx="609223" cy="609223"/>
          </a:xfrm>
          <a:prstGeom prst="ellipse">
            <a:avLst/>
          </a:prstGeom>
          <a:solidFill>
            <a:srgbClr val="EF5757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7" name="Donut 24"/>
          <p:cNvSpPr/>
          <p:nvPr/>
        </p:nvSpPr>
        <p:spPr>
          <a:xfrm>
            <a:off x="1227443" y="1151953"/>
            <a:ext cx="343349" cy="34614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1910575" y="1052972"/>
            <a:ext cx="811808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ndara" charset="0"/>
                <a:cs typeface="Candara" charset="0"/>
              </a:rPr>
              <a:t>Сбор мнений и получение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ndara" charset="0"/>
                <a:cs typeface="Candara" charset="0"/>
              </a:rPr>
              <a:t>обратной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ndara" charset="0"/>
                <a:cs typeface="Candara" charset="0"/>
              </a:rPr>
              <a:t>связи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ndara" charset="0"/>
                <a:cs typeface="Candara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ndara" charset="0"/>
                <a:cs typeface="Candara" charset="0"/>
              </a:rPr>
              <a:t>(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ndara" charset="0"/>
                <a:cs typeface="Candara" charset="0"/>
              </a:rPr>
              <a:t>видеофиксация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ndara" charset="0"/>
                <a:cs typeface="Candara" charset="0"/>
              </a:rPr>
              <a:t>) об эмоциональном восприятии идеологии Суперсервиса</a:t>
            </a:r>
          </a:p>
          <a:p>
            <a:pPr marL="342900" marR="0" lvl="0" indent="-342900" algn="just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Candara" charset="0"/>
              <a:cs typeface="Candara" charset="0"/>
            </a:endParaRPr>
          </a:p>
          <a:p>
            <a:pPr marL="342900" marR="0" lvl="0" indent="-342900" algn="just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ndara" charset="0"/>
                <a:cs typeface="Candara" charset="0"/>
              </a:rPr>
              <a:t>Оценка полноты и комплексности функционала Суперсервиса</a:t>
            </a:r>
          </a:p>
          <a:p>
            <a:pPr marL="342900" marR="0" lvl="0" indent="-342900" algn="just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Candara" charset="0"/>
              <a:cs typeface="Candara" charset="0"/>
            </a:endParaRPr>
          </a:p>
          <a:p>
            <a:pPr marL="342900" marR="0" lvl="0" indent="-342900" algn="just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ndara" charset="0"/>
                <a:cs typeface="Candara" charset="0"/>
              </a:rPr>
              <a:t>Сбор мнений: позитивных и критических (особая ценность), обсуждение альтернатив по критическим мнениям</a:t>
            </a:r>
          </a:p>
          <a:p>
            <a:pPr marL="342900" marR="0" lvl="0" indent="-342900" algn="just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Candara" charset="0"/>
              <a:cs typeface="Candara" charset="0"/>
            </a:endParaRPr>
          </a:p>
          <a:p>
            <a:pPr marL="342900" marR="0" lvl="0" indent="-342900" algn="just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ndara" charset="0"/>
                <a:cs typeface="Candara" charset="0"/>
              </a:rPr>
              <a:t>Акцентирование внимания на вопросы, по которым есть развилки (как Вам было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ndara" charset="0"/>
                <a:cs typeface="Candara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ndara" charset="0"/>
                <a:cs typeface="Candara" charset="0"/>
              </a:rPr>
              <a:t>бы удобнее?)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Candara" charset="0"/>
              <a:cs typeface="Candara" charset="0"/>
            </a:endParaRPr>
          </a:p>
          <a:p>
            <a:pPr marL="342900" marR="0" lvl="0" indent="-342900" algn="just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Candara" charset="0"/>
              <a:cs typeface="Candara" charset="0"/>
            </a:endParaRPr>
          </a:p>
          <a:p>
            <a:pPr marL="342900" marR="0" lvl="0" indent="-342900" algn="just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ndara" charset="0"/>
                <a:cs typeface="Candara" charset="0"/>
              </a:rPr>
              <a:t>Определение перспективных компонентов для внедрения (что важно получить на старте?)</a:t>
            </a:r>
          </a:p>
          <a:p>
            <a:pPr marL="342900" marR="0" lvl="0" indent="-342900" algn="just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Candara" charset="0"/>
              <a:cs typeface="Candara" charset="0"/>
            </a:endParaRPr>
          </a:p>
          <a:p>
            <a:pPr marL="342900" marR="0" lvl="0" indent="-342900" algn="just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ndara" charset="0"/>
                <a:cs typeface="Candara" charset="0"/>
              </a:rPr>
              <a:t>Определение уровня доверия и востребованности</a:t>
            </a:r>
          </a:p>
        </p:txBody>
      </p:sp>
    </p:spTree>
    <p:extLst>
      <p:ext uri="{BB962C8B-B14F-4D97-AF65-F5344CB8AC3E}">
        <p14:creationId xmlns:p14="http://schemas.microsoft.com/office/powerpoint/2010/main" val="2057936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дзаголовок 2"/>
          <p:cNvSpPr txBox="1">
            <a:spLocks/>
          </p:cNvSpPr>
          <p:nvPr/>
        </p:nvSpPr>
        <p:spPr>
          <a:xfrm>
            <a:off x="871552" y="502595"/>
            <a:ext cx="9367837" cy="483911"/>
          </a:xfrm>
          <a:prstGeom prst="rect">
            <a:avLst/>
          </a:prstGeom>
        </p:spPr>
        <p:txBody>
          <a:bodyPr vert="horz" lIns="91327" tIns="45663" rIns="91327" bIns="45663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700" b="1" i="0" u="none" strike="noStrike" kern="1200" cap="none" spc="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Что сделано</a:t>
            </a:r>
            <a:endParaRPr kumimoji="0" lang="ru-RU" sz="1700" b="1" i="0" u="none" strike="noStrike" kern="1200" cap="none" spc="4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" y="11522"/>
            <a:ext cx="3697076" cy="5747941"/>
            <a:chOff x="1" y="11508"/>
            <a:chExt cx="3697076" cy="5747941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173261" y="5474806"/>
              <a:ext cx="252381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1200" cap="none" spc="5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Суперсервис «Поступление в вуз онлайн»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" y="11508"/>
              <a:ext cx="871538" cy="5747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44220349-0674-B049-A948-829E8D4B31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3" y="351207"/>
            <a:ext cx="412550" cy="43730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6" y="5120048"/>
            <a:ext cx="144620" cy="24412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8716" y="4479073"/>
            <a:ext cx="144620" cy="244129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" y="4775417"/>
            <a:ext cx="871539" cy="292388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marL="0" marR="0" lvl="0" indent="0" algn="ctr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50" normalizeH="0" baseline="0" noProof="0" dirty="0" smtClean="0">
                <a:ln>
                  <a:noFill/>
                </a:ln>
                <a:solidFill>
                  <a:srgbClr val="5A9EDA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14</a:t>
            </a:r>
            <a:endParaRPr kumimoji="0" lang="ru-RU" sz="1300" b="0" i="0" u="none" strike="noStrike" kern="1200" cap="none" spc="50" normalizeH="0" baseline="0" noProof="0" dirty="0">
              <a:ln>
                <a:noFill/>
              </a:ln>
              <a:solidFill>
                <a:srgbClr val="5A9EDA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78"/>
          <p:cNvGrpSpPr/>
          <p:nvPr/>
        </p:nvGrpSpPr>
        <p:grpSpPr>
          <a:xfrm>
            <a:off x="1249901" y="1061875"/>
            <a:ext cx="538036" cy="538036"/>
            <a:chOff x="4298598" y="1406129"/>
            <a:chExt cx="538036" cy="538036"/>
          </a:xfrm>
        </p:grpSpPr>
        <p:sp>
          <p:nvSpPr>
            <p:cNvPr id="32" name="Oval 62"/>
            <p:cNvSpPr/>
            <p:nvPr/>
          </p:nvSpPr>
          <p:spPr>
            <a:xfrm>
              <a:off x="4298598" y="1406129"/>
              <a:ext cx="538036" cy="53803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317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87596" y="1490481"/>
              <a:ext cx="36004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맑은 고딕" panose="020B0503020000020004" pitchFamily="34" charset="-127"/>
                  <a:cs typeface="Arial" pitchFamily="34" charset="0"/>
                </a:rPr>
                <a:t>1</a:t>
              </a: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35" name="Group 79"/>
          <p:cNvGrpSpPr/>
          <p:nvPr/>
        </p:nvGrpSpPr>
        <p:grpSpPr>
          <a:xfrm>
            <a:off x="1249901" y="1970852"/>
            <a:ext cx="538036" cy="538036"/>
            <a:chOff x="4298598" y="2241725"/>
            <a:chExt cx="538036" cy="538036"/>
          </a:xfrm>
        </p:grpSpPr>
        <p:sp>
          <p:nvSpPr>
            <p:cNvPr id="36" name="Oval 70"/>
            <p:cNvSpPr/>
            <p:nvPr/>
          </p:nvSpPr>
          <p:spPr>
            <a:xfrm>
              <a:off x="4298598" y="2241725"/>
              <a:ext cx="538036" cy="53803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317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87596" y="2326077"/>
              <a:ext cx="36004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맑은 고딕" panose="020B0503020000020004" pitchFamily="34" charset="-127"/>
                  <a:cs typeface="Arial" pitchFamily="34" charset="0"/>
                </a:rPr>
                <a:t>2</a:t>
              </a: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42" name="Group 80"/>
          <p:cNvGrpSpPr/>
          <p:nvPr/>
        </p:nvGrpSpPr>
        <p:grpSpPr>
          <a:xfrm>
            <a:off x="1249901" y="2879829"/>
            <a:ext cx="538036" cy="538036"/>
            <a:chOff x="4298598" y="3049560"/>
            <a:chExt cx="538036" cy="538036"/>
          </a:xfrm>
        </p:grpSpPr>
        <p:sp>
          <p:nvSpPr>
            <p:cNvPr id="50" name="Oval 71"/>
            <p:cNvSpPr/>
            <p:nvPr/>
          </p:nvSpPr>
          <p:spPr>
            <a:xfrm>
              <a:off x="4298598" y="3049560"/>
              <a:ext cx="538036" cy="53803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317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87596" y="3133912"/>
              <a:ext cx="36004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맑은 고딕" panose="020B0503020000020004" pitchFamily="34" charset="-127"/>
                  <a:cs typeface="Arial" pitchFamily="34" charset="0"/>
                </a:rPr>
                <a:t>3</a:t>
              </a: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53" name="Rectangle 1"/>
          <p:cNvSpPr>
            <a:spLocks noChangeArrowheads="1"/>
          </p:cNvSpPr>
          <p:nvPr/>
        </p:nvSpPr>
        <p:spPr bwMode="auto">
          <a:xfrm>
            <a:off x="1910575" y="938764"/>
            <a:ext cx="81180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ndara" charset="0"/>
                <a:cs typeface="Candara" charset="0"/>
              </a:rPr>
              <a:t>Проведено 2 фокус-группы в: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ndara" charset="0"/>
                <a:cs typeface="Candara" charset="0"/>
              </a:rPr>
              <a:t>МГТУ им Н.Э. </a:t>
            </a:r>
            <a:r>
              <a:rPr lang="ru-RU" sz="1600" dirty="0">
                <a:solidFill>
                  <a:srgbClr val="1F497D"/>
                </a:solidFill>
                <a:ea typeface="Candara" charset="0"/>
                <a:cs typeface="Candara" charset="0"/>
              </a:rPr>
              <a:t>Баумана 19 </a:t>
            </a:r>
            <a:r>
              <a:rPr lang="ru-RU" sz="1600" dirty="0" smtClean="0">
                <a:solidFill>
                  <a:srgbClr val="1F497D"/>
                </a:solidFill>
                <a:ea typeface="Candara" charset="0"/>
                <a:cs typeface="Candara" charset="0"/>
              </a:rPr>
              <a:t>июля </a:t>
            </a:r>
            <a:r>
              <a:rPr lang="ru-RU" sz="1600" dirty="0">
                <a:solidFill>
                  <a:srgbClr val="1F497D"/>
                </a:solidFill>
                <a:ea typeface="Candara" charset="0"/>
                <a:cs typeface="Candara" charset="0"/>
              </a:rPr>
              <a:t>2019 г. </a:t>
            </a:r>
            <a:endParaRPr lang="ru-RU" sz="1600" noProof="0" dirty="0" smtClean="0">
              <a:solidFill>
                <a:srgbClr val="1F497D"/>
              </a:solidFill>
              <a:latin typeface="Calibri"/>
              <a:ea typeface="Candara" charset="0"/>
              <a:cs typeface="Candara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ndara" charset="0"/>
                <a:cs typeface="Candara" charset="0"/>
              </a:rPr>
              <a:t>МИРЭА – Российский </a:t>
            </a:r>
            <a:r>
              <a:rPr lang="ru-RU" sz="1600" dirty="0">
                <a:solidFill>
                  <a:srgbClr val="1F497D"/>
                </a:solidFill>
                <a:ea typeface="Candara" charset="0"/>
                <a:cs typeface="Candara" charset="0"/>
              </a:rPr>
              <a:t>технологический университет </a:t>
            </a:r>
            <a:r>
              <a:rPr lang="ru-RU" sz="1600" dirty="0" smtClean="0">
                <a:solidFill>
                  <a:srgbClr val="1F497D"/>
                </a:solidFill>
                <a:ea typeface="Candara" charset="0"/>
                <a:cs typeface="Candara" charset="0"/>
              </a:rPr>
              <a:t>22 </a:t>
            </a:r>
            <a:r>
              <a:rPr lang="ru-RU" sz="1600" dirty="0">
                <a:solidFill>
                  <a:srgbClr val="1F497D"/>
                </a:solidFill>
                <a:ea typeface="Candara" charset="0"/>
                <a:cs typeface="Candara" charset="0"/>
              </a:rPr>
              <a:t>июля 2019 г.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Candara" charset="0"/>
              <a:cs typeface="Candara" charset="0"/>
            </a:endParaRPr>
          </a:p>
        </p:txBody>
      </p:sp>
      <p:sp>
        <p:nvSpPr>
          <p:cNvPr id="54" name="Rectangle 1"/>
          <p:cNvSpPr>
            <a:spLocks noChangeArrowheads="1"/>
          </p:cNvSpPr>
          <p:nvPr/>
        </p:nvSpPr>
        <p:spPr bwMode="auto">
          <a:xfrm>
            <a:off x="1910575" y="1970852"/>
            <a:ext cx="81180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ndara" charset="0"/>
                <a:cs typeface="Candara" charset="0"/>
              </a:rPr>
              <a:t>Организован открытый онлайн опрос на базе Портала Минобрнауки России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ndara" charset="0"/>
                <a:cs typeface="Candara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ndara" charset="0"/>
                <a:cs typeface="Candara" charset="0"/>
              </a:rPr>
              <a:t>«Поступай правильно» посредством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ndara" charset="0"/>
                <a:cs typeface="Candara" charset="0"/>
              </a:rPr>
              <a:t>Google forms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Candara" charset="0"/>
              <a:cs typeface="Candara" charset="0"/>
            </a:endParaRPr>
          </a:p>
        </p:txBody>
      </p:sp>
      <p:sp>
        <p:nvSpPr>
          <p:cNvPr id="55" name="Rectangle 1"/>
          <p:cNvSpPr>
            <a:spLocks noChangeArrowheads="1"/>
          </p:cNvSpPr>
          <p:nvPr/>
        </p:nvSpPr>
        <p:spPr bwMode="auto">
          <a:xfrm>
            <a:off x="1910575" y="2997503"/>
            <a:ext cx="81180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ndara" charset="0"/>
                <a:cs typeface="Candara" charset="0"/>
              </a:rPr>
              <a:t>При поддержке Сбербанка проведен опрос на профильной площадке -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ndara" charset="0"/>
                <a:cs typeface="Candara" charset="0"/>
              </a:rPr>
              <a:t>Fastuna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Candara" charset="0"/>
              <a:cs typeface="Candara" charset="0"/>
            </a:endParaRPr>
          </a:p>
        </p:txBody>
      </p:sp>
      <p:grpSp>
        <p:nvGrpSpPr>
          <p:cNvPr id="56" name="Group 80"/>
          <p:cNvGrpSpPr/>
          <p:nvPr/>
        </p:nvGrpSpPr>
        <p:grpSpPr>
          <a:xfrm>
            <a:off x="1249901" y="3708736"/>
            <a:ext cx="538036" cy="538036"/>
            <a:chOff x="4298598" y="3049560"/>
            <a:chExt cx="538036" cy="538036"/>
          </a:xfrm>
        </p:grpSpPr>
        <p:sp>
          <p:nvSpPr>
            <p:cNvPr id="57" name="Oval 71"/>
            <p:cNvSpPr/>
            <p:nvPr/>
          </p:nvSpPr>
          <p:spPr>
            <a:xfrm>
              <a:off x="4298598" y="3049560"/>
              <a:ext cx="538036" cy="53803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317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387596" y="3133912"/>
              <a:ext cx="36004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맑은 고딕" panose="020B0503020000020004" pitchFamily="34" charset="-127"/>
                  <a:cs typeface="Arial" pitchFamily="34" charset="0"/>
                </a:rPr>
                <a:t>4</a:t>
              </a: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1910575" y="3557887"/>
            <a:ext cx="81180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ndara" charset="0"/>
                <a:cs typeface="Candara" charset="0"/>
              </a:rPr>
              <a:t>При поддержке АНО «Агентство стратегических инициатив» в рамках образовательного интенсива «Остров 10-22» 19 июля 2019 г. организована встреча с профильным сообществом</a:t>
            </a:r>
          </a:p>
        </p:txBody>
      </p:sp>
    </p:spTree>
    <p:extLst>
      <p:ext uri="{BB962C8B-B14F-4D97-AF65-F5344CB8AC3E}">
        <p14:creationId xmlns:p14="http://schemas.microsoft.com/office/powerpoint/2010/main" val="2463805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1" y="11522"/>
            <a:ext cx="3697076" cy="5747941"/>
            <a:chOff x="1" y="11508"/>
            <a:chExt cx="3697076" cy="5747941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173261" y="5474806"/>
              <a:ext cx="252381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1200" cap="none" spc="5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Суперсервис «Поступление в вуз онлайн»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" y="11508"/>
              <a:ext cx="871538" cy="5747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Подзаголовок 2"/>
          <p:cNvSpPr txBox="1">
            <a:spLocks/>
          </p:cNvSpPr>
          <p:nvPr/>
        </p:nvSpPr>
        <p:spPr>
          <a:xfrm>
            <a:off x="871552" y="168065"/>
            <a:ext cx="9367837" cy="483911"/>
          </a:xfrm>
          <a:prstGeom prst="rect">
            <a:avLst/>
          </a:prstGeom>
        </p:spPr>
        <p:txBody>
          <a:bodyPr vert="horz" lIns="91327" tIns="45663" rIns="91327" bIns="45663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700" b="1" i="0" u="none" strike="noStrike" kern="1200" cap="none" spc="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Фокус-группа в МГТУ им. Н.Э. Баумана</a:t>
            </a:r>
            <a:endParaRPr kumimoji="0" lang="ru-RU" sz="1700" b="1" i="0" u="none" strike="noStrike" kern="1200" cap="none" spc="4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334931AE-8581-6043-8315-FC4ED9F0FE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3" y="351207"/>
            <a:ext cx="412550" cy="4373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6" y="5120048"/>
            <a:ext cx="144620" cy="24412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8716" y="4479073"/>
            <a:ext cx="144620" cy="244129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1" y="4775417"/>
            <a:ext cx="871539" cy="292388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marL="0" marR="0" lvl="0" indent="0" algn="ctr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50" normalizeH="0" baseline="0" noProof="0" dirty="0" smtClean="0">
                <a:ln>
                  <a:noFill/>
                </a:ln>
                <a:solidFill>
                  <a:srgbClr val="5A9EDA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15</a:t>
            </a:r>
            <a:endParaRPr kumimoji="0" lang="ru-RU" sz="1300" b="0" i="0" u="none" strike="noStrike" kern="1200" cap="none" spc="50" normalizeH="0" baseline="0" noProof="0" dirty="0">
              <a:ln>
                <a:noFill/>
              </a:ln>
              <a:solidFill>
                <a:srgbClr val="5A9EDA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2155" y="651976"/>
            <a:ext cx="51181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Описание присутствующей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группы</a:t>
            </a:r>
          </a:p>
          <a:p>
            <a:pPr marL="0" marR="0" lvl="0" indent="0" algn="l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Дата: 19 июля 2019 г.</a:t>
            </a:r>
          </a:p>
          <a:p>
            <a:pPr marL="0" marR="0" lvl="0" indent="0" algn="l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Численный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состав – 60 человек </a:t>
            </a:r>
          </a:p>
          <a:p>
            <a:pPr marL="0" marR="0" lvl="0" indent="0" algn="l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Возраст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от 17 до 50 лет; </a:t>
            </a:r>
          </a:p>
          <a:p>
            <a:pPr marL="0" marR="0" lvl="0" indent="0" algn="l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Профессиональный состав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участников:</a:t>
            </a:r>
          </a:p>
          <a:p>
            <a:pPr marL="285750" marR="0" lvl="0" indent="-285750" algn="l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абитуриенты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их родители,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студенты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курса и работники приемной комиссии МГТУ им. Н.Э.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Баумана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9" name="Picture 3" descr="C:\Users\kazminva\YandexDisk\!Минобрнауки России\ППП\Суперсервисы РФ\!РГ СВК\1 заседание 15.04.2019\Файлы\Общественные слушания\МГТУ им. Баумана 19.07.2019\Фото МГТУ им. Баумана 19.07.2019\Встреча\2019_07_19_Визит_Минобрнауки__2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3124">
            <a:off x="5666541" y="895968"/>
            <a:ext cx="3812830" cy="25417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100" name="Picture 4" descr="C:\Users\kazminva\YandexDisk\!Минобрнауки России\ППП\Суперсервисы РФ\!РГ СВК\1 заседание 15.04.2019\Файлы\Общественные слушания\МГТУ им. Баумана 19.07.2019\Фото МГТУ им. Баумана 19.07.2019\Встреча\2019_07_19_Визит_Минобрнауки__2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261" y="3069427"/>
            <a:ext cx="3442316" cy="2294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56" name="Прямоугольник 55"/>
          <p:cNvSpPr/>
          <p:nvPr/>
        </p:nvSpPr>
        <p:spPr>
          <a:xfrm>
            <a:off x="5121275" y="3690616"/>
            <a:ext cx="51181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Формат проведения – 3 блока:</a:t>
            </a:r>
          </a:p>
          <a:p>
            <a:pPr marL="285750" marR="0" lvl="0" indent="-285750" algn="l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Представление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презентационных материалов и прототипа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Суперсервиса</a:t>
            </a:r>
          </a:p>
          <a:p>
            <a:pPr marL="285750" marR="0" lvl="0" indent="-285750" algn="l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Ответы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вопросы</a:t>
            </a:r>
          </a:p>
          <a:p>
            <a:pPr marL="285750" marR="0" lvl="0" indent="-285750" algn="l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Целенаправленный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опрос в режиме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диалога по заранее сформированным вопросам 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анкетирование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4" descr="https://static.esea.net/global/images/teams/8734687.155375263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054" y="213790"/>
            <a:ext cx="642760" cy="5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953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1" y="11522"/>
            <a:ext cx="3697076" cy="5747941"/>
            <a:chOff x="1" y="11508"/>
            <a:chExt cx="3697076" cy="5747941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173261" y="5474806"/>
              <a:ext cx="252381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1200" cap="none" spc="5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Суперсервис «Поступление в вуз онлайн»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" y="11508"/>
              <a:ext cx="871538" cy="5747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Подзаголовок 2"/>
          <p:cNvSpPr txBox="1">
            <a:spLocks/>
          </p:cNvSpPr>
          <p:nvPr/>
        </p:nvSpPr>
        <p:spPr>
          <a:xfrm>
            <a:off x="871552" y="168065"/>
            <a:ext cx="9367837" cy="483911"/>
          </a:xfrm>
          <a:prstGeom prst="rect">
            <a:avLst/>
          </a:prstGeom>
        </p:spPr>
        <p:txBody>
          <a:bodyPr vert="horz" lIns="91327" tIns="45663" rIns="91327" bIns="45663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700" b="1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Фокус-группа в МИРЭА – Российский технологический университет</a:t>
            </a:r>
          </a:p>
        </p:txBody>
      </p:sp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334931AE-8581-6043-8315-FC4ED9F0FE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3" y="351207"/>
            <a:ext cx="412550" cy="4373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6" y="5120048"/>
            <a:ext cx="144620" cy="24412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8716" y="4479073"/>
            <a:ext cx="144620" cy="244129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1" y="4775417"/>
            <a:ext cx="871539" cy="292388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marL="0" marR="0" lvl="0" indent="0" algn="ctr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50" normalizeH="0" baseline="0" noProof="0" dirty="0" smtClean="0">
                <a:ln>
                  <a:noFill/>
                </a:ln>
                <a:solidFill>
                  <a:srgbClr val="5A9EDA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16</a:t>
            </a:r>
            <a:endParaRPr kumimoji="0" lang="ru-RU" sz="1300" b="0" i="0" u="none" strike="noStrike" kern="1200" cap="none" spc="50" normalizeH="0" baseline="0" noProof="0" dirty="0">
              <a:ln>
                <a:noFill/>
              </a:ln>
              <a:solidFill>
                <a:srgbClr val="5A9EDA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2155" y="651976"/>
            <a:ext cx="51181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Описание присутствующей группы</a:t>
            </a:r>
          </a:p>
          <a:p>
            <a:pPr marL="0" marR="0" lvl="0" indent="0" algn="l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Дата: 22 июля 2019 г.</a:t>
            </a:r>
          </a:p>
          <a:p>
            <a:pPr marL="0" marR="0" lvl="0" indent="0" algn="l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Численный состав – 50 человек </a:t>
            </a:r>
          </a:p>
          <a:p>
            <a:pPr marL="0" marR="0" lvl="0" indent="0" algn="l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Возраст – от 17 до 25 лет; </a:t>
            </a:r>
          </a:p>
          <a:p>
            <a:pPr marL="0" marR="0" lvl="0" indent="0" algn="l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Профессиональный состав участников:</a:t>
            </a:r>
          </a:p>
          <a:p>
            <a:pPr marL="285750" marR="0" lvl="0" indent="-285750" algn="l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абитуриенты и их родители, </a:t>
            </a:r>
          </a:p>
          <a:p>
            <a:pPr marL="285750" marR="0" lvl="0" indent="-285750" algn="l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студенты 1 курса МИРЭА – Российский технологический университет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5121275" y="3690616"/>
            <a:ext cx="51181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Формат проведения – 3 блока:</a:t>
            </a:r>
          </a:p>
          <a:p>
            <a:pPr marL="285750" marR="0" lvl="0" indent="-285750" algn="l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Представление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презентационных материалов и прототипа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Суперсервиса</a:t>
            </a:r>
          </a:p>
          <a:p>
            <a:pPr marL="285750" marR="0" lvl="0" indent="-285750" algn="l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Ответы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вопросы</a:t>
            </a:r>
          </a:p>
          <a:p>
            <a:pPr marL="285750" marR="0" lvl="0" indent="-285750" algn="l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Целенаправленный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опрос в режиме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диалога по заранее сформированным вопросам 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анкетирование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23124">
            <a:off x="5666646" y="895968"/>
            <a:ext cx="3812619" cy="25417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261" y="3069462"/>
            <a:ext cx="3442316" cy="22946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73329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" y="11522"/>
            <a:ext cx="871538" cy="5747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871552" y="160445"/>
            <a:ext cx="9367837" cy="483911"/>
          </a:xfrm>
          <a:prstGeom prst="rect">
            <a:avLst/>
          </a:prstGeom>
        </p:spPr>
        <p:txBody>
          <a:bodyPr vert="horz" lIns="91327" tIns="45663" rIns="91327" bIns="45663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700" b="1" i="0" u="none" strike="noStrike" kern="1200" cap="none" spc="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Сколково</a:t>
            </a:r>
            <a:r>
              <a:rPr kumimoji="0" lang="ru-RU" sz="1700" b="1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700" b="1" i="0" u="none" strike="noStrike" kern="1200" cap="none" spc="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«Остров 10-22»</a:t>
            </a:r>
            <a:endParaRPr kumimoji="0" lang="ru-RU" sz="1700" b="1" i="0" u="none" strike="noStrike" kern="1200" cap="none" spc="4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334931AE-8581-6043-8315-FC4ED9F0FE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3" y="351207"/>
            <a:ext cx="412550" cy="4373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6" y="5120048"/>
            <a:ext cx="144620" cy="24412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8716" y="4479073"/>
            <a:ext cx="144620" cy="244129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1" y="4775417"/>
            <a:ext cx="871539" cy="292388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marL="0" marR="0" lvl="0" indent="0" algn="ctr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50" normalizeH="0" baseline="0" noProof="0" dirty="0" smtClean="0">
                <a:ln>
                  <a:noFill/>
                </a:ln>
                <a:solidFill>
                  <a:srgbClr val="5A9EDA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17</a:t>
            </a:r>
            <a:endParaRPr kumimoji="0" lang="ru-RU" sz="1300" b="0" i="0" u="none" strike="noStrike" kern="1200" cap="none" spc="50" normalizeH="0" baseline="0" noProof="0" dirty="0">
              <a:ln>
                <a:noFill/>
              </a:ln>
              <a:solidFill>
                <a:srgbClr val="5A9EDA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2155" y="484336"/>
            <a:ext cx="51181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Описание присутствующей группы</a:t>
            </a:r>
          </a:p>
          <a:p>
            <a:pPr marL="0" marR="0" lvl="0" indent="0" algn="l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Дата: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июля 2019 г.</a:t>
            </a:r>
          </a:p>
          <a:p>
            <a:pPr marL="0" marR="0" lvl="0" indent="0" algn="l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Численный состав –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80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человек </a:t>
            </a:r>
          </a:p>
          <a:p>
            <a:pPr marL="0" marR="0" lvl="0" indent="0" algn="l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Возраст – от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60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лет; </a:t>
            </a:r>
          </a:p>
          <a:p>
            <a:pPr marL="0" marR="0" lvl="0" indent="0" algn="l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Профессиональный состав участников:</a:t>
            </a:r>
          </a:p>
          <a:p>
            <a:pPr marL="285750" marR="0" lvl="0" indent="-285750" algn="l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Проектные команды вузов 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(от главы студсовета до проректора)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121275" y="3172456"/>
            <a:ext cx="51181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Формат проведения:</a:t>
            </a:r>
          </a:p>
          <a:p>
            <a:pPr marL="285750" marR="0" lvl="0" indent="-285750" algn="l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Представление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презентационных материалов и прототипа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Суперсервиса</a:t>
            </a:r>
          </a:p>
          <a:p>
            <a:pPr marL="285750" marR="0" lvl="0" indent="-285750" algn="l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Голосование с помощью сервиса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Menti.com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Решение кейса: 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«Проблематика и минимизация рисков»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23124">
            <a:off x="5932684" y="845074"/>
            <a:ext cx="3280544" cy="21887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6360" y="2641988"/>
            <a:ext cx="3076118" cy="20523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643875" y="4825923"/>
            <a:ext cx="8595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ndara" charset="0"/>
                <a:cs typeface="Candara" charset="0"/>
              </a:rPr>
              <a:t>В рамках решения кейса предложен ряд мнений (минимизация рисков технических сбоев, служба поддержки абитуриентов, тренажер подачи документов), которые были включены дополнительно в целевое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ndara" charset="0"/>
                <a:cs typeface="Candara" charset="0"/>
              </a:rPr>
              <a:t>состояние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Candara" charset="0"/>
              <a:cs typeface="Candara" charset="0"/>
            </a:endParaRPr>
          </a:p>
        </p:txBody>
      </p:sp>
      <p:pic>
        <p:nvPicPr>
          <p:cNvPr id="16" name="Picture 5" descr="https://s3.amazonaws.com/libapps/accounts/69232/images/fa-check-circ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6" y="4944558"/>
            <a:ext cx="628642" cy="59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tatic.tildacdn.com/tild3330-3436-4431-b337-643938333930/logo_ostrov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351" y="11522"/>
            <a:ext cx="1216024" cy="120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87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" y="11522"/>
            <a:ext cx="871538" cy="5747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871552" y="168065"/>
            <a:ext cx="9367837" cy="483911"/>
          </a:xfrm>
          <a:prstGeom prst="rect">
            <a:avLst/>
          </a:prstGeom>
        </p:spPr>
        <p:txBody>
          <a:bodyPr vert="horz" lIns="91327" tIns="45663" rIns="91327" bIns="45663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700" b="1" i="0" u="none" strike="noStrike" kern="1200" cap="none" spc="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Онлайн опросы</a:t>
            </a:r>
            <a:endParaRPr kumimoji="0" lang="ru-RU" sz="1700" b="1" i="0" u="none" strike="noStrike" kern="1200" cap="none" spc="4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334931AE-8581-6043-8315-FC4ED9F0FE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3" y="351207"/>
            <a:ext cx="412550" cy="4373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6" y="5120048"/>
            <a:ext cx="144620" cy="24412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8716" y="4479073"/>
            <a:ext cx="144620" cy="244129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1" y="4775417"/>
            <a:ext cx="871539" cy="292388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marL="0" marR="0" lvl="0" indent="0" algn="ctr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50" normalizeH="0" baseline="0" noProof="0" dirty="0" smtClean="0">
                <a:ln>
                  <a:noFill/>
                </a:ln>
                <a:solidFill>
                  <a:srgbClr val="5A9EDA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18</a:t>
            </a:r>
            <a:endParaRPr kumimoji="0" lang="ru-RU" sz="1300" b="0" i="0" u="none" strike="noStrike" kern="1200" cap="none" spc="50" normalizeH="0" baseline="0" noProof="0" dirty="0">
              <a:ln>
                <a:noFill/>
              </a:ln>
              <a:solidFill>
                <a:srgbClr val="5A9EDA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2438" y="1871858"/>
            <a:ext cx="3812830" cy="20605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261" y="1098640"/>
            <a:ext cx="3442316" cy="22025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56" name="Прямоугольник 55"/>
          <p:cNvSpPr/>
          <p:nvPr/>
        </p:nvSpPr>
        <p:spPr>
          <a:xfrm>
            <a:off x="5675325" y="671529"/>
            <a:ext cx="4564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Опрос на портале Минобрнауки России «Поступай правильно»:</a:t>
            </a:r>
          </a:p>
          <a:p>
            <a:pPr marL="285750" marR="0" lvl="0" indent="-285750" algn="l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29 июля 2019 года – 13 379 ответов 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респондентов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312704" y="1304725"/>
            <a:ext cx="34889" cy="3937387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389122" y="4055872"/>
            <a:ext cx="485025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Выявлены главные преимущества и проблемы:</a:t>
            </a:r>
          </a:p>
          <a:p>
            <a:pPr marL="342900" marR="0" lvl="0" indent="-342900" algn="l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Экономия времени</a:t>
            </a:r>
          </a:p>
          <a:p>
            <a:pPr marL="342900" marR="0" lvl="0" indent="-342900" algn="l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Отсутствие необходимости в бумажных носителях при подаче документов</a:t>
            </a:r>
          </a:p>
          <a:p>
            <a:pPr marL="342900" marR="0" lvl="0" indent="-342900" algn="l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Нежелание подтверждать подачу документов через ЭЦП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69964" y="704560"/>
            <a:ext cx="4477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Онлайн опрос на базе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Fastuna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1551" y="3434238"/>
            <a:ext cx="447604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Выявлены главные преимущества и проблемы:</a:t>
            </a:r>
          </a:p>
          <a:p>
            <a:pPr marL="342900" marR="0" lvl="0" indent="-342900" algn="l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Подтверждено удобство сервиса,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т.ч. у аудитории, планирующей получать второе высшее образование</a:t>
            </a:r>
          </a:p>
          <a:p>
            <a:pPr marL="342900" marR="0" lvl="0" indent="-342900" algn="l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понятно название, т.к. складывается мнение, что предлагается поступление в онлайн-вуз и учеба в полном онлайне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050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дзаголовок 2"/>
          <p:cNvSpPr txBox="1">
            <a:spLocks/>
          </p:cNvSpPr>
          <p:nvPr/>
        </p:nvSpPr>
        <p:spPr>
          <a:xfrm>
            <a:off x="871552" y="502595"/>
            <a:ext cx="9367837" cy="483911"/>
          </a:xfrm>
          <a:prstGeom prst="rect">
            <a:avLst/>
          </a:prstGeom>
        </p:spPr>
        <p:txBody>
          <a:bodyPr vert="horz" lIns="91327" tIns="45663" rIns="91327" bIns="45663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700" b="1" i="0" u="none" strike="noStrike" kern="1200" cap="none" spc="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Что получили</a:t>
            </a:r>
            <a:endParaRPr kumimoji="0" lang="ru-RU" sz="1700" b="1" i="0" u="none" strike="noStrike" kern="1200" cap="none" spc="4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" y="11522"/>
            <a:ext cx="3697076" cy="5747941"/>
            <a:chOff x="1" y="11508"/>
            <a:chExt cx="3697076" cy="5747941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173261" y="5474806"/>
              <a:ext cx="252381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1200" cap="none" spc="5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Суперсервис «Поступление в вуз онлайн»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" y="11508"/>
              <a:ext cx="871538" cy="5747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44220349-0674-B049-A948-829E8D4B31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3" y="351207"/>
            <a:ext cx="412550" cy="43730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6" y="5120048"/>
            <a:ext cx="144620" cy="24412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8716" y="4479073"/>
            <a:ext cx="144620" cy="244129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" y="4775417"/>
            <a:ext cx="871539" cy="292388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marL="0" marR="0" lvl="0" indent="0" algn="ctr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50" normalizeH="0" baseline="0" noProof="0" dirty="0" smtClean="0">
                <a:ln>
                  <a:noFill/>
                </a:ln>
                <a:solidFill>
                  <a:srgbClr val="5A9EDA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19</a:t>
            </a:r>
            <a:endParaRPr kumimoji="0" lang="ru-RU" sz="1300" b="0" i="0" u="none" strike="noStrike" kern="1200" cap="none" spc="50" normalizeH="0" baseline="0" noProof="0" dirty="0">
              <a:ln>
                <a:noFill/>
              </a:ln>
              <a:solidFill>
                <a:srgbClr val="5A9EDA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78"/>
          <p:cNvGrpSpPr/>
          <p:nvPr/>
        </p:nvGrpSpPr>
        <p:grpSpPr>
          <a:xfrm>
            <a:off x="1249901" y="1061875"/>
            <a:ext cx="538036" cy="538036"/>
            <a:chOff x="4298598" y="1406129"/>
            <a:chExt cx="538036" cy="538036"/>
          </a:xfrm>
        </p:grpSpPr>
        <p:sp>
          <p:nvSpPr>
            <p:cNvPr id="32" name="Oval 62"/>
            <p:cNvSpPr/>
            <p:nvPr/>
          </p:nvSpPr>
          <p:spPr>
            <a:xfrm>
              <a:off x="4298598" y="1406129"/>
              <a:ext cx="538036" cy="53803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317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87596" y="1490481"/>
              <a:ext cx="36004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맑은 고딕" panose="020B0503020000020004" pitchFamily="34" charset="-127"/>
                  <a:cs typeface="Arial" pitchFamily="34" charset="0"/>
                </a:rPr>
                <a:t>1</a:t>
              </a: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35" name="Group 79"/>
          <p:cNvGrpSpPr/>
          <p:nvPr/>
        </p:nvGrpSpPr>
        <p:grpSpPr>
          <a:xfrm>
            <a:off x="1249901" y="3311972"/>
            <a:ext cx="538036" cy="538036"/>
            <a:chOff x="4298598" y="2241725"/>
            <a:chExt cx="538036" cy="538036"/>
          </a:xfrm>
        </p:grpSpPr>
        <p:sp>
          <p:nvSpPr>
            <p:cNvPr id="36" name="Oval 70"/>
            <p:cNvSpPr/>
            <p:nvPr/>
          </p:nvSpPr>
          <p:spPr>
            <a:xfrm>
              <a:off x="4298598" y="2241725"/>
              <a:ext cx="538036" cy="53803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317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87596" y="2326077"/>
              <a:ext cx="36004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맑은 고딕" panose="020B0503020000020004" pitchFamily="34" charset="-127"/>
                  <a:cs typeface="Arial" pitchFamily="34" charset="0"/>
                </a:rPr>
                <a:t>2</a:t>
              </a:r>
              <a:endPara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53" name="Rectangle 1"/>
          <p:cNvSpPr>
            <a:spLocks noChangeArrowheads="1"/>
          </p:cNvSpPr>
          <p:nvPr/>
        </p:nvSpPr>
        <p:spPr bwMode="auto">
          <a:xfrm>
            <a:off x="1910575" y="966483"/>
            <a:ext cx="8118087" cy="226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ndara" charset="0"/>
                <a:cs typeface="Candara" charset="0"/>
              </a:rPr>
              <a:t>Озвучены вопросы, которые стали основой дополнительной проработки «узких» моментов концепции, результат – охват большего количества аудитории:</a:t>
            </a:r>
          </a:p>
          <a:p>
            <a:pPr marL="285750" marR="0" lvl="0" indent="-285750" algn="just" defTabSz="913232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600" dirty="0" smtClean="0">
                <a:solidFill>
                  <a:srgbClr val="1F497D"/>
                </a:solidFill>
                <a:latin typeface="Calibri"/>
                <a:ea typeface="Candara" charset="0"/>
                <a:cs typeface="Candara" charset="0"/>
              </a:rPr>
              <a:t>ускорение процессов выделения материнского капитала на оплату обучения</a:t>
            </a:r>
          </a:p>
          <a:p>
            <a:pPr marL="285750" marR="0" lvl="0" indent="-285750" algn="just" defTabSz="913232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ndara" charset="0"/>
                <a:cs typeface="Candara" charset="0"/>
              </a:rPr>
              <a:t>создание тренажера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ndara" charset="0"/>
                <a:cs typeface="Candara" charset="0"/>
              </a:rPr>
              <a:t> подачи документов с подсказками</a:t>
            </a:r>
          </a:p>
          <a:p>
            <a:pPr marL="285750" marR="0" lvl="0" indent="-285750" algn="just" defTabSz="913232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600" noProof="0" dirty="0" smtClean="0">
                <a:solidFill>
                  <a:srgbClr val="1F497D"/>
                </a:solidFill>
                <a:latin typeface="Calibri"/>
                <a:ea typeface="Candara" charset="0"/>
                <a:cs typeface="Candara" charset="0"/>
              </a:rPr>
              <a:t>создание заявки на потребность в проживании в общежитии</a:t>
            </a:r>
            <a:endParaRPr kumimoji="0" lang="ru-RU" sz="1600" b="0" i="0" u="none" strike="noStrike" kern="1200" cap="none" spc="0" normalizeH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Candara" charset="0"/>
              <a:cs typeface="Candara" charset="0"/>
            </a:endParaRPr>
          </a:p>
          <a:p>
            <a:pPr marL="285750" marR="0" lvl="0" indent="-285750" algn="just" defTabSz="913232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ndara" charset="0"/>
                <a:cs typeface="Candara" charset="0"/>
              </a:rPr>
              <a:t>упрощение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ndara" charset="0"/>
                <a:cs typeface="Candara" charset="0"/>
              </a:rPr>
              <a:t> взаимодействия с функционалом Суперсервиса для родителей / законных представителей</a:t>
            </a:r>
          </a:p>
          <a:p>
            <a:pPr marL="285750" marR="0" lvl="0" indent="-285750" algn="just" defTabSz="913232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600" noProof="0" dirty="0" smtClean="0">
                <a:solidFill>
                  <a:srgbClr val="1F497D"/>
                </a:solidFill>
                <a:latin typeface="Calibri"/>
                <a:ea typeface="Candara" charset="0"/>
                <a:cs typeface="Candara" charset="0"/>
              </a:rPr>
              <a:t>Служба поддержки пользователей – оперативный разбор спорных ситуаций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Candara" charset="0"/>
              <a:cs typeface="Candara" charset="0"/>
            </a:endParaRPr>
          </a:p>
        </p:txBody>
      </p:sp>
      <p:sp>
        <p:nvSpPr>
          <p:cNvPr id="54" name="Rectangle 1"/>
          <p:cNvSpPr>
            <a:spLocks noChangeArrowheads="1"/>
          </p:cNvSpPr>
          <p:nvPr/>
        </p:nvSpPr>
        <p:spPr bwMode="auto">
          <a:xfrm>
            <a:off x="1910575" y="3435082"/>
            <a:ext cx="81180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ndara" charset="0"/>
                <a:cs typeface="Candara" charset="0"/>
              </a:rPr>
              <a:t>В рабочую группу дополнительно включены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ndara" charset="0"/>
                <a:cs typeface="Candara" charset="0"/>
              </a:rPr>
              <a:t>методологи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Candara" charset="0"/>
              <a:cs typeface="Candara" charset="0"/>
            </a:endParaRPr>
          </a:p>
        </p:txBody>
      </p:sp>
      <p:sp>
        <p:nvSpPr>
          <p:cNvPr id="55" name="Rectangle 1"/>
          <p:cNvSpPr>
            <a:spLocks noChangeArrowheads="1"/>
          </p:cNvSpPr>
          <p:nvPr/>
        </p:nvSpPr>
        <p:spPr bwMode="auto">
          <a:xfrm>
            <a:off x="1938420" y="4146933"/>
            <a:ext cx="81180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ndara" charset="0"/>
                <a:cs typeface="Candara" charset="0"/>
              </a:rPr>
              <a:t>Результат востребованности – 60% аудитории (в первый год внедрения)</a:t>
            </a:r>
          </a:p>
          <a:p>
            <a:pPr marL="0" marR="0" lvl="0" indent="0" algn="just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ndara" charset="0"/>
                <a:cs typeface="Candara" charset="0"/>
              </a:rPr>
              <a:t>75% аудитории начиная со второго года после отработки возможных сложностей</a:t>
            </a:r>
          </a:p>
        </p:txBody>
      </p:sp>
      <p:sp>
        <p:nvSpPr>
          <p:cNvPr id="31" name="Rounded Rectangle 51">
            <a:extLst>
              <a:ext uri="{FF2B5EF4-FFF2-40B4-BE49-F238E27FC236}">
                <a16:creationId xmlns="" xmlns:a16="http://schemas.microsoft.com/office/drawing/2014/main" id="{E111BB52-6B40-43CC-810E-9B4510AC158A}"/>
              </a:ext>
            </a:extLst>
          </p:cNvPr>
          <p:cNvSpPr/>
          <p:nvPr/>
        </p:nvSpPr>
        <p:spPr>
          <a:xfrm rot="16200000" flipH="1">
            <a:off x="1258327" y="478485"/>
            <a:ext cx="521184" cy="49083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33" name="Picture 5" descr="https://s3.amazonaws.com/libapps/accounts/69232/images/fa-check-circ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901" y="4142457"/>
            <a:ext cx="593726" cy="59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061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2"/>
          <p:cNvSpPr txBox="1">
            <a:spLocks/>
          </p:cNvSpPr>
          <p:nvPr/>
        </p:nvSpPr>
        <p:spPr>
          <a:xfrm>
            <a:off x="871552" y="168065"/>
            <a:ext cx="9367837" cy="483911"/>
          </a:xfrm>
          <a:prstGeom prst="rect">
            <a:avLst/>
          </a:prstGeom>
        </p:spPr>
        <p:txBody>
          <a:bodyPr vert="horz" lIns="91327" tIns="45663" rIns="91327" bIns="45663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700" b="1" i="0" u="none" strike="noStrike" kern="1200" cap="none" spc="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Аналитика</a:t>
            </a:r>
            <a:endParaRPr kumimoji="0" lang="ru-RU" sz="1700" b="1" i="0" u="none" strike="noStrike" kern="1200" cap="none" spc="4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334931AE-8581-6043-8315-FC4ED9F0FE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3" y="351207"/>
            <a:ext cx="412550" cy="4373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6" y="5120048"/>
            <a:ext cx="144620" cy="24412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8716" y="4479073"/>
            <a:ext cx="144620" cy="244129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1" y="4775417"/>
            <a:ext cx="871539" cy="292388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marL="0" marR="0" lvl="0" indent="0" algn="ctr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50" normalizeH="0" baseline="0" noProof="0" dirty="0" smtClean="0">
                <a:ln>
                  <a:noFill/>
                </a:ln>
                <a:solidFill>
                  <a:srgbClr val="5A9EDA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</a:t>
            </a:r>
            <a:endParaRPr kumimoji="0" lang="ru-RU" sz="1300" b="0" i="0" u="none" strike="noStrike" kern="1200" cap="none" spc="50" normalizeH="0" baseline="0" noProof="0" dirty="0">
              <a:ln>
                <a:noFill/>
              </a:ln>
              <a:solidFill>
                <a:srgbClr val="5A9EDA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63540" y="1311821"/>
            <a:ext cx="47758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1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Проведенные мероприятия позволили:</a:t>
            </a:r>
          </a:p>
          <a:p>
            <a:pPr marL="0" marR="0" lvl="0" indent="0" algn="ctr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9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-1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Дополнить </a:t>
            </a:r>
            <a:r>
              <a:rPr kumimoji="0" lang="ru-RU" sz="18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целевое состояние </a:t>
            </a:r>
            <a:r>
              <a:rPr kumimoji="0" lang="ru-RU" sz="1800" b="0" i="0" u="none" strike="noStrike" kern="1200" cap="none" spc="-1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Суперсервиса важными аспектами, которые ранее не были учтены</a:t>
            </a:r>
          </a:p>
          <a:p>
            <a:pPr marL="285750" marR="0" lvl="0" indent="-285750" algn="l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-19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Составить мнение о необходимости внесения изменений в некоторые аспекты позиционирование сервиса в целях выделения главных </a:t>
            </a:r>
            <a:r>
              <a:rPr kumimoji="0" lang="ru-RU" sz="1800" b="0" i="0" u="none" strike="noStrike" kern="1200" cap="none" spc="-19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преимуществ </a:t>
            </a:r>
            <a:r>
              <a:rPr kumimoji="0" lang="ru-RU" sz="1800" b="0" i="0" u="none" strike="noStrike" kern="1200" cap="none" spc="-19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800" b="0" i="0" u="none" strike="noStrike" kern="1200" cap="none" spc="-19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-19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</a:t>
            </a:r>
            <a:r>
              <a:rPr kumimoji="0" lang="ru-RU" sz="1800" b="0" i="0" u="none" strike="noStrike" kern="1200" cap="none" spc="-1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аудитории</a:t>
            </a:r>
            <a:r>
              <a:rPr kumimoji="0" lang="ru-RU" sz="1800" b="0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структурировать мнения аудитории разных возрастных категорий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11980" y="4872780"/>
            <a:ext cx="5827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19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Детализированный аналитический отчет прилагается</a:t>
            </a:r>
            <a:endParaRPr kumimoji="0" lang="ru-RU" sz="1800" b="0" i="0" u="none" strike="noStrike" kern="1200" cap="none" spc="-19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480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230" y="1641126"/>
            <a:ext cx="3400605" cy="4118337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871552" y="584369"/>
            <a:ext cx="9367837" cy="483911"/>
          </a:xfrm>
          <a:prstGeom prst="rect">
            <a:avLst/>
          </a:prstGeom>
        </p:spPr>
        <p:txBody>
          <a:bodyPr vert="horz" lIns="91327" tIns="45663" rIns="91327" bIns="45663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b="1" spc="4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Потребность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-1" y="11522"/>
            <a:ext cx="3697078" cy="5747941"/>
            <a:chOff x="-1" y="11508"/>
            <a:chExt cx="3697078" cy="5747941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173261" y="5474806"/>
              <a:ext cx="252381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800" spc="50" dirty="0" err="1">
                  <a:solidFill>
                    <a:prstClr val="white">
                      <a:lumMod val="75000"/>
                    </a:prst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Суперсервис</a:t>
              </a:r>
              <a:r>
                <a:rPr lang="ru-RU" sz="800" spc="50" dirty="0">
                  <a:solidFill>
                    <a:prstClr val="white">
                      <a:lumMod val="75000"/>
                    </a:prst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«Поступление в вуз онлайн»</a:t>
              </a: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-1" y="11508"/>
              <a:ext cx="871540" cy="5747941"/>
              <a:chOff x="-1" y="11508"/>
              <a:chExt cx="871540" cy="5747941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1" y="11508"/>
                <a:ext cx="871538" cy="57479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716" y="5120034"/>
                <a:ext cx="144620" cy="244129"/>
              </a:xfrm>
              <a:prstGeom prst="rect">
                <a:avLst/>
              </a:prstGeom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358716" y="4479059"/>
                <a:ext cx="144620" cy="244129"/>
              </a:xfrm>
              <a:prstGeom prst="rect">
                <a:avLst/>
              </a:prstGeom>
            </p:spPr>
          </p:pic>
          <p:sp>
            <p:nvSpPr>
              <p:cNvPr id="31" name="Прямоугольник 30"/>
              <p:cNvSpPr/>
              <p:nvPr/>
            </p:nvSpPr>
            <p:spPr>
              <a:xfrm>
                <a:off x="-1" y="4775417"/>
                <a:ext cx="871539" cy="292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300" spc="50" dirty="0">
                    <a:solidFill>
                      <a:srgbClr val="5A9EDA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grpSp>
        <p:nvGrpSpPr>
          <p:cNvPr id="4" name="Группа 3"/>
          <p:cNvGrpSpPr/>
          <p:nvPr/>
        </p:nvGrpSpPr>
        <p:grpSpPr>
          <a:xfrm>
            <a:off x="3701221" y="3001188"/>
            <a:ext cx="2023833" cy="2023740"/>
            <a:chOff x="3397831" y="2949367"/>
            <a:chExt cx="2774340" cy="2774213"/>
          </a:xfrm>
        </p:grpSpPr>
        <p:sp>
          <p:nvSpPr>
            <p:cNvPr id="55" name="object 3"/>
            <p:cNvSpPr/>
            <p:nvPr/>
          </p:nvSpPr>
          <p:spPr>
            <a:xfrm>
              <a:off x="4784696" y="3521032"/>
              <a:ext cx="1387475" cy="815340"/>
            </a:xfrm>
            <a:custGeom>
              <a:avLst/>
              <a:gdLst/>
              <a:ahLst/>
              <a:cxnLst/>
              <a:rect l="l" t="t" r="r" b="b"/>
              <a:pathLst>
                <a:path w="1387475" h="815339">
                  <a:moveTo>
                    <a:pt x="1122019" y="0"/>
                  </a:moveTo>
                  <a:lnTo>
                    <a:pt x="0" y="815187"/>
                  </a:lnTo>
                  <a:lnTo>
                    <a:pt x="1386878" y="815187"/>
                  </a:lnTo>
                  <a:lnTo>
                    <a:pt x="1385995" y="761586"/>
                  </a:lnTo>
                  <a:lnTo>
                    <a:pt x="1383340" y="708888"/>
                  </a:lnTo>
                  <a:lnTo>
                    <a:pt x="1378899" y="657055"/>
                  </a:lnTo>
                  <a:lnTo>
                    <a:pt x="1372659" y="606046"/>
                  </a:lnTo>
                  <a:lnTo>
                    <a:pt x="1364607" y="555823"/>
                  </a:lnTo>
                  <a:lnTo>
                    <a:pt x="1354731" y="506345"/>
                  </a:lnTo>
                  <a:lnTo>
                    <a:pt x="1343018" y="457573"/>
                  </a:lnTo>
                  <a:lnTo>
                    <a:pt x="1329455" y="409467"/>
                  </a:lnTo>
                  <a:lnTo>
                    <a:pt x="1314029" y="361989"/>
                  </a:lnTo>
                  <a:lnTo>
                    <a:pt x="1296728" y="315099"/>
                  </a:lnTo>
                  <a:lnTo>
                    <a:pt x="1277537" y="268756"/>
                  </a:lnTo>
                  <a:lnTo>
                    <a:pt x="1256446" y="222922"/>
                  </a:lnTo>
                  <a:lnTo>
                    <a:pt x="1233440" y="177558"/>
                  </a:lnTo>
                  <a:lnTo>
                    <a:pt x="1208507" y="132622"/>
                  </a:lnTo>
                  <a:lnTo>
                    <a:pt x="1181635" y="88077"/>
                  </a:lnTo>
                  <a:lnTo>
                    <a:pt x="1152810" y="43883"/>
                  </a:lnTo>
                  <a:lnTo>
                    <a:pt x="1122019" y="0"/>
                  </a:lnTo>
                  <a:close/>
                </a:path>
              </a:pathLst>
            </a:custGeom>
            <a:solidFill>
              <a:srgbClr val="6BAEB6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" name="object 4"/>
            <p:cNvSpPr/>
            <p:nvPr/>
          </p:nvSpPr>
          <p:spPr>
            <a:xfrm>
              <a:off x="3408156" y="2949367"/>
              <a:ext cx="2498725" cy="1387475"/>
            </a:xfrm>
            <a:custGeom>
              <a:avLst/>
              <a:gdLst/>
              <a:ahLst/>
              <a:cxnLst/>
              <a:rect l="l" t="t" r="r" b="b"/>
              <a:pathLst>
                <a:path w="2498725" h="1387475">
                  <a:moveTo>
                    <a:pt x="1353269" y="0"/>
                  </a:moveTo>
                  <a:lnTo>
                    <a:pt x="1305889" y="1547"/>
                  </a:lnTo>
                  <a:lnTo>
                    <a:pt x="1258847" y="4696"/>
                  </a:lnTo>
                  <a:lnTo>
                    <a:pt x="1212175" y="9424"/>
                  </a:lnTo>
                  <a:lnTo>
                    <a:pt x="1165903" y="15706"/>
                  </a:lnTo>
                  <a:lnTo>
                    <a:pt x="1120062" y="23518"/>
                  </a:lnTo>
                  <a:lnTo>
                    <a:pt x="1074682" y="32837"/>
                  </a:lnTo>
                  <a:lnTo>
                    <a:pt x="1029794" y="43639"/>
                  </a:lnTo>
                  <a:lnTo>
                    <a:pt x="985428" y="55899"/>
                  </a:lnTo>
                  <a:lnTo>
                    <a:pt x="941616" y="69593"/>
                  </a:lnTo>
                  <a:lnTo>
                    <a:pt x="898387" y="84699"/>
                  </a:lnTo>
                  <a:lnTo>
                    <a:pt x="855773" y="101191"/>
                  </a:lnTo>
                  <a:lnTo>
                    <a:pt x="813805" y="119045"/>
                  </a:lnTo>
                  <a:lnTo>
                    <a:pt x="772512" y="138239"/>
                  </a:lnTo>
                  <a:lnTo>
                    <a:pt x="731925" y="158748"/>
                  </a:lnTo>
                  <a:lnTo>
                    <a:pt x="692076" y="180547"/>
                  </a:lnTo>
                  <a:lnTo>
                    <a:pt x="652995" y="203613"/>
                  </a:lnTo>
                  <a:lnTo>
                    <a:pt x="614712" y="227923"/>
                  </a:lnTo>
                  <a:lnTo>
                    <a:pt x="577258" y="253451"/>
                  </a:lnTo>
                  <a:lnTo>
                    <a:pt x="540663" y="280175"/>
                  </a:lnTo>
                  <a:lnTo>
                    <a:pt x="504959" y="308070"/>
                  </a:lnTo>
                  <a:lnTo>
                    <a:pt x="470177" y="337112"/>
                  </a:lnTo>
                  <a:lnTo>
                    <a:pt x="436345" y="367278"/>
                  </a:lnTo>
                  <a:lnTo>
                    <a:pt x="403496" y="398542"/>
                  </a:lnTo>
                  <a:lnTo>
                    <a:pt x="371660" y="430883"/>
                  </a:lnTo>
                  <a:lnTo>
                    <a:pt x="340868" y="464274"/>
                  </a:lnTo>
                  <a:lnTo>
                    <a:pt x="311150" y="498694"/>
                  </a:lnTo>
                  <a:lnTo>
                    <a:pt x="282537" y="534116"/>
                  </a:lnTo>
                  <a:lnTo>
                    <a:pt x="255059" y="570519"/>
                  </a:lnTo>
                  <a:lnTo>
                    <a:pt x="228748" y="607877"/>
                  </a:lnTo>
                  <a:lnTo>
                    <a:pt x="203633" y="646167"/>
                  </a:lnTo>
                  <a:lnTo>
                    <a:pt x="179746" y="685364"/>
                  </a:lnTo>
                  <a:lnTo>
                    <a:pt x="157117" y="725446"/>
                  </a:lnTo>
                  <a:lnTo>
                    <a:pt x="135777" y="766387"/>
                  </a:lnTo>
                  <a:lnTo>
                    <a:pt x="115756" y="808165"/>
                  </a:lnTo>
                  <a:lnTo>
                    <a:pt x="97085" y="850754"/>
                  </a:lnTo>
                  <a:lnTo>
                    <a:pt x="79795" y="894132"/>
                  </a:lnTo>
                  <a:lnTo>
                    <a:pt x="63916" y="938273"/>
                  </a:lnTo>
                  <a:lnTo>
                    <a:pt x="49480" y="983155"/>
                  </a:lnTo>
                  <a:lnTo>
                    <a:pt x="36516" y="1028753"/>
                  </a:lnTo>
                  <a:lnTo>
                    <a:pt x="25055" y="1075043"/>
                  </a:lnTo>
                  <a:lnTo>
                    <a:pt x="15128" y="1122002"/>
                  </a:lnTo>
                  <a:lnTo>
                    <a:pt x="6766" y="1169605"/>
                  </a:lnTo>
                  <a:lnTo>
                    <a:pt x="0" y="1217828"/>
                  </a:lnTo>
                  <a:lnTo>
                    <a:pt x="1376540" y="1386852"/>
                  </a:lnTo>
                  <a:lnTo>
                    <a:pt x="2498559" y="571665"/>
                  </a:lnTo>
                  <a:lnTo>
                    <a:pt x="2467516" y="530381"/>
                  </a:lnTo>
                  <a:lnTo>
                    <a:pt x="2435467" y="490596"/>
                  </a:lnTo>
                  <a:lnTo>
                    <a:pt x="2402421" y="452315"/>
                  </a:lnTo>
                  <a:lnTo>
                    <a:pt x="2368386" y="415542"/>
                  </a:lnTo>
                  <a:lnTo>
                    <a:pt x="2333373" y="380283"/>
                  </a:lnTo>
                  <a:lnTo>
                    <a:pt x="2297389" y="346543"/>
                  </a:lnTo>
                  <a:lnTo>
                    <a:pt x="2260442" y="314327"/>
                  </a:lnTo>
                  <a:lnTo>
                    <a:pt x="2222543" y="283640"/>
                  </a:lnTo>
                  <a:lnTo>
                    <a:pt x="2183698" y="254487"/>
                  </a:lnTo>
                  <a:lnTo>
                    <a:pt x="2143918" y="226874"/>
                  </a:lnTo>
                  <a:lnTo>
                    <a:pt x="2103211" y="200805"/>
                  </a:lnTo>
                  <a:lnTo>
                    <a:pt x="2061585" y="176286"/>
                  </a:lnTo>
                  <a:lnTo>
                    <a:pt x="2019049" y="153322"/>
                  </a:lnTo>
                  <a:lnTo>
                    <a:pt x="1975612" y="131917"/>
                  </a:lnTo>
                  <a:lnTo>
                    <a:pt x="1931283" y="112077"/>
                  </a:lnTo>
                  <a:lnTo>
                    <a:pt x="1886070" y="93808"/>
                  </a:lnTo>
                  <a:lnTo>
                    <a:pt x="1839982" y="77113"/>
                  </a:lnTo>
                  <a:lnTo>
                    <a:pt x="1793027" y="61999"/>
                  </a:lnTo>
                  <a:lnTo>
                    <a:pt x="1745215" y="48470"/>
                  </a:lnTo>
                  <a:lnTo>
                    <a:pt x="1696554" y="36532"/>
                  </a:lnTo>
                  <a:lnTo>
                    <a:pt x="1647053" y="26190"/>
                  </a:lnTo>
                  <a:lnTo>
                    <a:pt x="1596720" y="17448"/>
                  </a:lnTo>
                  <a:lnTo>
                    <a:pt x="1545564" y="10312"/>
                  </a:lnTo>
                  <a:lnTo>
                    <a:pt x="1497136" y="5211"/>
                  </a:lnTo>
                  <a:lnTo>
                    <a:pt x="1448923" y="1808"/>
                  </a:lnTo>
                  <a:lnTo>
                    <a:pt x="1400957" y="78"/>
                  </a:lnTo>
                  <a:lnTo>
                    <a:pt x="1353269" y="0"/>
                  </a:lnTo>
                  <a:close/>
                </a:path>
              </a:pathLst>
            </a:custGeom>
            <a:solidFill>
              <a:srgbClr val="EE0F53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object 5"/>
            <p:cNvSpPr/>
            <p:nvPr/>
          </p:nvSpPr>
          <p:spPr>
            <a:xfrm>
              <a:off x="3397831" y="4167195"/>
              <a:ext cx="2774315" cy="1556385"/>
            </a:xfrm>
            <a:custGeom>
              <a:avLst/>
              <a:gdLst/>
              <a:ahLst/>
              <a:cxnLst/>
              <a:rect l="l" t="t" r="r" b="b"/>
              <a:pathLst>
                <a:path w="2774315" h="1556384">
                  <a:moveTo>
                    <a:pt x="10325" y="0"/>
                  </a:moveTo>
                  <a:lnTo>
                    <a:pt x="5561" y="43451"/>
                  </a:lnTo>
                  <a:lnTo>
                    <a:pt x="2362" y="84340"/>
                  </a:lnTo>
                  <a:lnTo>
                    <a:pt x="563" y="125315"/>
                  </a:lnTo>
                  <a:lnTo>
                    <a:pt x="0" y="169024"/>
                  </a:lnTo>
                  <a:lnTo>
                    <a:pt x="838" y="217713"/>
                  </a:lnTo>
                  <a:lnTo>
                    <a:pt x="3336" y="265982"/>
                  </a:lnTo>
                  <a:lnTo>
                    <a:pt x="7465" y="313801"/>
                  </a:lnTo>
                  <a:lnTo>
                    <a:pt x="13198" y="361144"/>
                  </a:lnTo>
                  <a:lnTo>
                    <a:pt x="20508" y="407982"/>
                  </a:lnTo>
                  <a:lnTo>
                    <a:pt x="29367" y="454290"/>
                  </a:lnTo>
                  <a:lnTo>
                    <a:pt x="39747" y="500038"/>
                  </a:lnTo>
                  <a:lnTo>
                    <a:pt x="51621" y="545200"/>
                  </a:lnTo>
                  <a:lnTo>
                    <a:pt x="64962" y="589748"/>
                  </a:lnTo>
                  <a:lnTo>
                    <a:pt x="79741" y="633654"/>
                  </a:lnTo>
                  <a:lnTo>
                    <a:pt x="95932" y="676891"/>
                  </a:lnTo>
                  <a:lnTo>
                    <a:pt x="113508" y="719432"/>
                  </a:lnTo>
                  <a:lnTo>
                    <a:pt x="132439" y="761249"/>
                  </a:lnTo>
                  <a:lnTo>
                    <a:pt x="152700" y="802315"/>
                  </a:lnTo>
                  <a:lnTo>
                    <a:pt x="174262" y="842601"/>
                  </a:lnTo>
                  <a:lnTo>
                    <a:pt x="197098" y="882081"/>
                  </a:lnTo>
                  <a:lnTo>
                    <a:pt x="221181" y="920727"/>
                  </a:lnTo>
                  <a:lnTo>
                    <a:pt x="246482" y="958512"/>
                  </a:lnTo>
                  <a:lnTo>
                    <a:pt x="272975" y="995407"/>
                  </a:lnTo>
                  <a:lnTo>
                    <a:pt x="300632" y="1031386"/>
                  </a:lnTo>
                  <a:lnTo>
                    <a:pt x="329426" y="1066421"/>
                  </a:lnTo>
                  <a:lnTo>
                    <a:pt x="359328" y="1100485"/>
                  </a:lnTo>
                  <a:lnTo>
                    <a:pt x="390312" y="1133550"/>
                  </a:lnTo>
                  <a:lnTo>
                    <a:pt x="422350" y="1165588"/>
                  </a:lnTo>
                  <a:lnTo>
                    <a:pt x="455414" y="1196572"/>
                  </a:lnTo>
                  <a:lnTo>
                    <a:pt x="489478" y="1226475"/>
                  </a:lnTo>
                  <a:lnTo>
                    <a:pt x="524513" y="1255268"/>
                  </a:lnTo>
                  <a:lnTo>
                    <a:pt x="560491" y="1282925"/>
                  </a:lnTo>
                  <a:lnTo>
                    <a:pt x="597387" y="1309419"/>
                  </a:lnTo>
                  <a:lnTo>
                    <a:pt x="635171" y="1334720"/>
                  </a:lnTo>
                  <a:lnTo>
                    <a:pt x="673817" y="1358803"/>
                  </a:lnTo>
                  <a:lnTo>
                    <a:pt x="713296" y="1381639"/>
                  </a:lnTo>
                  <a:lnTo>
                    <a:pt x="753582" y="1403201"/>
                  </a:lnTo>
                  <a:lnTo>
                    <a:pt x="794647" y="1423462"/>
                  </a:lnTo>
                  <a:lnTo>
                    <a:pt x="836464" y="1442394"/>
                  </a:lnTo>
                  <a:lnTo>
                    <a:pt x="879004" y="1459969"/>
                  </a:lnTo>
                  <a:lnTo>
                    <a:pt x="922241" y="1476160"/>
                  </a:lnTo>
                  <a:lnTo>
                    <a:pt x="966147" y="1490940"/>
                  </a:lnTo>
                  <a:lnTo>
                    <a:pt x="1010694" y="1504280"/>
                  </a:lnTo>
                  <a:lnTo>
                    <a:pt x="1055856" y="1516155"/>
                  </a:lnTo>
                  <a:lnTo>
                    <a:pt x="1101603" y="1526535"/>
                  </a:lnTo>
                  <a:lnTo>
                    <a:pt x="1147910" y="1535393"/>
                  </a:lnTo>
                  <a:lnTo>
                    <a:pt x="1194748" y="1542703"/>
                  </a:lnTo>
                  <a:lnTo>
                    <a:pt x="1242090" y="1548436"/>
                  </a:lnTo>
                  <a:lnTo>
                    <a:pt x="1289909" y="1552566"/>
                  </a:lnTo>
                  <a:lnTo>
                    <a:pt x="1338176" y="1555063"/>
                  </a:lnTo>
                  <a:lnTo>
                    <a:pt x="1386865" y="1555902"/>
                  </a:lnTo>
                  <a:lnTo>
                    <a:pt x="1435555" y="1555063"/>
                  </a:lnTo>
                  <a:lnTo>
                    <a:pt x="1483823" y="1552566"/>
                  </a:lnTo>
                  <a:lnTo>
                    <a:pt x="1531642" y="1548436"/>
                  </a:lnTo>
                  <a:lnTo>
                    <a:pt x="1578985" y="1542703"/>
                  </a:lnTo>
                  <a:lnTo>
                    <a:pt x="1625823" y="1535393"/>
                  </a:lnTo>
                  <a:lnTo>
                    <a:pt x="1672131" y="1526535"/>
                  </a:lnTo>
                  <a:lnTo>
                    <a:pt x="1717879" y="1516155"/>
                  </a:lnTo>
                  <a:lnTo>
                    <a:pt x="1763041" y="1504280"/>
                  </a:lnTo>
                  <a:lnTo>
                    <a:pt x="1807589" y="1490940"/>
                  </a:lnTo>
                  <a:lnTo>
                    <a:pt x="1851495" y="1476160"/>
                  </a:lnTo>
                  <a:lnTo>
                    <a:pt x="1894732" y="1459969"/>
                  </a:lnTo>
                  <a:lnTo>
                    <a:pt x="1937273" y="1442394"/>
                  </a:lnTo>
                  <a:lnTo>
                    <a:pt x="1979090" y="1423462"/>
                  </a:lnTo>
                  <a:lnTo>
                    <a:pt x="2020156" y="1403201"/>
                  </a:lnTo>
                  <a:lnTo>
                    <a:pt x="2060442" y="1381639"/>
                  </a:lnTo>
                  <a:lnTo>
                    <a:pt x="2099922" y="1358803"/>
                  </a:lnTo>
                  <a:lnTo>
                    <a:pt x="2138568" y="1334720"/>
                  </a:lnTo>
                  <a:lnTo>
                    <a:pt x="2176353" y="1309419"/>
                  </a:lnTo>
                  <a:lnTo>
                    <a:pt x="2213248" y="1282925"/>
                  </a:lnTo>
                  <a:lnTo>
                    <a:pt x="2249227" y="1255268"/>
                  </a:lnTo>
                  <a:lnTo>
                    <a:pt x="2284263" y="1226475"/>
                  </a:lnTo>
                  <a:lnTo>
                    <a:pt x="2318326" y="1196572"/>
                  </a:lnTo>
                  <a:lnTo>
                    <a:pt x="2351391" y="1165588"/>
                  </a:lnTo>
                  <a:lnTo>
                    <a:pt x="2383429" y="1133550"/>
                  </a:lnTo>
                  <a:lnTo>
                    <a:pt x="2414413" y="1100485"/>
                  </a:lnTo>
                  <a:lnTo>
                    <a:pt x="2444316" y="1066421"/>
                  </a:lnTo>
                  <a:lnTo>
                    <a:pt x="2473109" y="1031386"/>
                  </a:lnTo>
                  <a:lnTo>
                    <a:pt x="2500766" y="995407"/>
                  </a:lnTo>
                  <a:lnTo>
                    <a:pt x="2527260" y="958512"/>
                  </a:lnTo>
                  <a:lnTo>
                    <a:pt x="2552561" y="920727"/>
                  </a:lnTo>
                  <a:lnTo>
                    <a:pt x="2576644" y="882081"/>
                  </a:lnTo>
                  <a:lnTo>
                    <a:pt x="2599480" y="842601"/>
                  </a:lnTo>
                  <a:lnTo>
                    <a:pt x="2621042" y="802315"/>
                  </a:lnTo>
                  <a:lnTo>
                    <a:pt x="2641303" y="761249"/>
                  </a:lnTo>
                  <a:lnTo>
                    <a:pt x="2660235" y="719432"/>
                  </a:lnTo>
                  <a:lnTo>
                    <a:pt x="2677810" y="676891"/>
                  </a:lnTo>
                  <a:lnTo>
                    <a:pt x="2694001" y="633654"/>
                  </a:lnTo>
                  <a:lnTo>
                    <a:pt x="2708781" y="589748"/>
                  </a:lnTo>
                  <a:lnTo>
                    <a:pt x="2722122" y="545200"/>
                  </a:lnTo>
                  <a:lnTo>
                    <a:pt x="2733996" y="500038"/>
                  </a:lnTo>
                  <a:lnTo>
                    <a:pt x="2744376" y="454290"/>
                  </a:lnTo>
                  <a:lnTo>
                    <a:pt x="2753235" y="407982"/>
                  </a:lnTo>
                  <a:lnTo>
                    <a:pt x="2760544" y="361144"/>
                  </a:lnTo>
                  <a:lnTo>
                    <a:pt x="2766277" y="313801"/>
                  </a:lnTo>
                  <a:lnTo>
                    <a:pt x="2770407" y="265982"/>
                  </a:lnTo>
                  <a:lnTo>
                    <a:pt x="2772904" y="217713"/>
                  </a:lnTo>
                  <a:lnTo>
                    <a:pt x="2773743" y="169024"/>
                  </a:lnTo>
                  <a:lnTo>
                    <a:pt x="1386865" y="169024"/>
                  </a:lnTo>
                  <a:lnTo>
                    <a:pt x="10325" y="0"/>
                  </a:lnTo>
                  <a:close/>
                </a:path>
              </a:pathLst>
            </a:custGeom>
            <a:solidFill>
              <a:srgbClr val="174BC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object 6"/>
            <p:cNvSpPr/>
            <p:nvPr/>
          </p:nvSpPr>
          <p:spPr>
            <a:xfrm>
              <a:off x="3898605" y="3450034"/>
              <a:ext cx="1772285" cy="1772285"/>
            </a:xfrm>
            <a:custGeom>
              <a:avLst/>
              <a:gdLst/>
              <a:ahLst/>
              <a:cxnLst/>
              <a:rect l="l" t="t" r="r" b="b"/>
              <a:pathLst>
                <a:path w="1772285" h="1772285">
                  <a:moveTo>
                    <a:pt x="886091" y="0"/>
                  </a:moveTo>
                  <a:lnTo>
                    <a:pt x="837473" y="1311"/>
                  </a:lnTo>
                  <a:lnTo>
                    <a:pt x="789541" y="5199"/>
                  </a:lnTo>
                  <a:lnTo>
                    <a:pt x="742361" y="11597"/>
                  </a:lnTo>
                  <a:lnTo>
                    <a:pt x="696002" y="20437"/>
                  </a:lnTo>
                  <a:lnTo>
                    <a:pt x="650531" y="31652"/>
                  </a:lnTo>
                  <a:lnTo>
                    <a:pt x="606015" y="45174"/>
                  </a:lnTo>
                  <a:lnTo>
                    <a:pt x="562523" y="60935"/>
                  </a:lnTo>
                  <a:lnTo>
                    <a:pt x="520121" y="78868"/>
                  </a:lnTo>
                  <a:lnTo>
                    <a:pt x="478878" y="98905"/>
                  </a:lnTo>
                  <a:lnTo>
                    <a:pt x="438861" y="120979"/>
                  </a:lnTo>
                  <a:lnTo>
                    <a:pt x="400137" y="145022"/>
                  </a:lnTo>
                  <a:lnTo>
                    <a:pt x="362774" y="170967"/>
                  </a:lnTo>
                  <a:lnTo>
                    <a:pt x="326840" y="198746"/>
                  </a:lnTo>
                  <a:lnTo>
                    <a:pt x="292402" y="228291"/>
                  </a:lnTo>
                  <a:lnTo>
                    <a:pt x="259527" y="259535"/>
                  </a:lnTo>
                  <a:lnTo>
                    <a:pt x="228284" y="292411"/>
                  </a:lnTo>
                  <a:lnTo>
                    <a:pt x="198740" y="326850"/>
                  </a:lnTo>
                  <a:lnTo>
                    <a:pt x="170962" y="362785"/>
                  </a:lnTo>
                  <a:lnTo>
                    <a:pt x="145018" y="400149"/>
                  </a:lnTo>
                  <a:lnTo>
                    <a:pt x="120975" y="438874"/>
                  </a:lnTo>
                  <a:lnTo>
                    <a:pt x="98902" y="478892"/>
                  </a:lnTo>
                  <a:lnTo>
                    <a:pt x="78865" y="520137"/>
                  </a:lnTo>
                  <a:lnTo>
                    <a:pt x="60933" y="562539"/>
                  </a:lnTo>
                  <a:lnTo>
                    <a:pt x="45172" y="606033"/>
                  </a:lnTo>
                  <a:lnTo>
                    <a:pt x="31651" y="650550"/>
                  </a:lnTo>
                  <a:lnTo>
                    <a:pt x="20437" y="696022"/>
                  </a:lnTo>
                  <a:lnTo>
                    <a:pt x="11597" y="742382"/>
                  </a:lnTo>
                  <a:lnTo>
                    <a:pt x="5199" y="789563"/>
                  </a:lnTo>
                  <a:lnTo>
                    <a:pt x="1311" y="837497"/>
                  </a:lnTo>
                  <a:lnTo>
                    <a:pt x="0" y="886117"/>
                  </a:lnTo>
                  <a:lnTo>
                    <a:pt x="1311" y="934735"/>
                  </a:lnTo>
                  <a:lnTo>
                    <a:pt x="5199" y="982667"/>
                  </a:lnTo>
                  <a:lnTo>
                    <a:pt x="11597" y="1029847"/>
                  </a:lnTo>
                  <a:lnTo>
                    <a:pt x="20437" y="1076207"/>
                  </a:lnTo>
                  <a:lnTo>
                    <a:pt x="31651" y="1121678"/>
                  </a:lnTo>
                  <a:lnTo>
                    <a:pt x="45172" y="1166194"/>
                  </a:lnTo>
                  <a:lnTo>
                    <a:pt x="60933" y="1209687"/>
                  </a:lnTo>
                  <a:lnTo>
                    <a:pt x="78865" y="1252089"/>
                  </a:lnTo>
                  <a:lnTo>
                    <a:pt x="98902" y="1293333"/>
                  </a:lnTo>
                  <a:lnTo>
                    <a:pt x="120975" y="1333350"/>
                  </a:lnTo>
                  <a:lnTo>
                    <a:pt x="145018" y="1372075"/>
                  </a:lnTo>
                  <a:lnTo>
                    <a:pt x="170962" y="1409438"/>
                  </a:lnTo>
                  <a:lnTo>
                    <a:pt x="198740" y="1445373"/>
                  </a:lnTo>
                  <a:lnTo>
                    <a:pt x="228284" y="1479812"/>
                  </a:lnTo>
                  <a:lnTo>
                    <a:pt x="259527" y="1512687"/>
                  </a:lnTo>
                  <a:lnTo>
                    <a:pt x="292402" y="1543931"/>
                  </a:lnTo>
                  <a:lnTo>
                    <a:pt x="326840" y="1573476"/>
                  </a:lnTo>
                  <a:lnTo>
                    <a:pt x="362774" y="1601254"/>
                  </a:lnTo>
                  <a:lnTo>
                    <a:pt x="400137" y="1627199"/>
                  </a:lnTo>
                  <a:lnTo>
                    <a:pt x="438861" y="1651242"/>
                  </a:lnTo>
                  <a:lnTo>
                    <a:pt x="478878" y="1673316"/>
                  </a:lnTo>
                  <a:lnTo>
                    <a:pt x="520121" y="1693353"/>
                  </a:lnTo>
                  <a:lnTo>
                    <a:pt x="562523" y="1711286"/>
                  </a:lnTo>
                  <a:lnTo>
                    <a:pt x="606015" y="1727047"/>
                  </a:lnTo>
                  <a:lnTo>
                    <a:pt x="650531" y="1740568"/>
                  </a:lnTo>
                  <a:lnTo>
                    <a:pt x="696002" y="1751783"/>
                  </a:lnTo>
                  <a:lnTo>
                    <a:pt x="742361" y="1760623"/>
                  </a:lnTo>
                  <a:lnTo>
                    <a:pt x="789541" y="1767021"/>
                  </a:lnTo>
                  <a:lnTo>
                    <a:pt x="837473" y="1770910"/>
                  </a:lnTo>
                  <a:lnTo>
                    <a:pt x="886091" y="1772221"/>
                  </a:lnTo>
                  <a:lnTo>
                    <a:pt x="934709" y="1770910"/>
                  </a:lnTo>
                  <a:lnTo>
                    <a:pt x="982642" y="1767021"/>
                  </a:lnTo>
                  <a:lnTo>
                    <a:pt x="1029822" y="1760623"/>
                  </a:lnTo>
                  <a:lnTo>
                    <a:pt x="1076181" y="1751783"/>
                  </a:lnTo>
                  <a:lnTo>
                    <a:pt x="1121653" y="1740568"/>
                  </a:lnTo>
                  <a:lnTo>
                    <a:pt x="1166169" y="1727047"/>
                  </a:lnTo>
                  <a:lnTo>
                    <a:pt x="1209661" y="1711286"/>
                  </a:lnTo>
                  <a:lnTo>
                    <a:pt x="1252063" y="1693353"/>
                  </a:lnTo>
                  <a:lnTo>
                    <a:pt x="1293307" y="1673316"/>
                  </a:lnTo>
                  <a:lnTo>
                    <a:pt x="1333325" y="1651242"/>
                  </a:lnTo>
                  <a:lnTo>
                    <a:pt x="1372049" y="1627199"/>
                  </a:lnTo>
                  <a:lnTo>
                    <a:pt x="1409413" y="1601254"/>
                  </a:lnTo>
                  <a:lnTo>
                    <a:pt x="1445348" y="1573476"/>
                  </a:lnTo>
                  <a:lnTo>
                    <a:pt x="1479787" y="1543931"/>
                  </a:lnTo>
                  <a:lnTo>
                    <a:pt x="1512662" y="1512687"/>
                  </a:lnTo>
                  <a:lnTo>
                    <a:pt x="1543905" y="1479812"/>
                  </a:lnTo>
                  <a:lnTo>
                    <a:pt x="1573450" y="1445373"/>
                  </a:lnTo>
                  <a:lnTo>
                    <a:pt x="1601229" y="1409438"/>
                  </a:lnTo>
                  <a:lnTo>
                    <a:pt x="1627173" y="1372075"/>
                  </a:lnTo>
                  <a:lnTo>
                    <a:pt x="1651216" y="1333350"/>
                  </a:lnTo>
                  <a:lnTo>
                    <a:pt x="1673290" y="1293333"/>
                  </a:lnTo>
                  <a:lnTo>
                    <a:pt x="1693327" y="1252089"/>
                  </a:lnTo>
                  <a:lnTo>
                    <a:pt x="1711260" y="1209687"/>
                  </a:lnTo>
                  <a:lnTo>
                    <a:pt x="1727021" y="1166194"/>
                  </a:lnTo>
                  <a:lnTo>
                    <a:pt x="1740543" y="1121678"/>
                  </a:lnTo>
                  <a:lnTo>
                    <a:pt x="1751758" y="1076207"/>
                  </a:lnTo>
                  <a:lnTo>
                    <a:pt x="1760598" y="1029847"/>
                  </a:lnTo>
                  <a:lnTo>
                    <a:pt x="1766996" y="982667"/>
                  </a:lnTo>
                  <a:lnTo>
                    <a:pt x="1770884" y="934735"/>
                  </a:lnTo>
                  <a:lnTo>
                    <a:pt x="1772196" y="886117"/>
                  </a:lnTo>
                  <a:lnTo>
                    <a:pt x="1770884" y="837497"/>
                  </a:lnTo>
                  <a:lnTo>
                    <a:pt x="1766996" y="789563"/>
                  </a:lnTo>
                  <a:lnTo>
                    <a:pt x="1760598" y="742382"/>
                  </a:lnTo>
                  <a:lnTo>
                    <a:pt x="1751758" y="696022"/>
                  </a:lnTo>
                  <a:lnTo>
                    <a:pt x="1740543" y="650550"/>
                  </a:lnTo>
                  <a:lnTo>
                    <a:pt x="1727021" y="606033"/>
                  </a:lnTo>
                  <a:lnTo>
                    <a:pt x="1711260" y="562539"/>
                  </a:lnTo>
                  <a:lnTo>
                    <a:pt x="1693327" y="520137"/>
                  </a:lnTo>
                  <a:lnTo>
                    <a:pt x="1673290" y="478892"/>
                  </a:lnTo>
                  <a:lnTo>
                    <a:pt x="1651216" y="438874"/>
                  </a:lnTo>
                  <a:lnTo>
                    <a:pt x="1627173" y="400149"/>
                  </a:lnTo>
                  <a:lnTo>
                    <a:pt x="1601229" y="362785"/>
                  </a:lnTo>
                  <a:lnTo>
                    <a:pt x="1573450" y="326850"/>
                  </a:lnTo>
                  <a:lnTo>
                    <a:pt x="1543905" y="292411"/>
                  </a:lnTo>
                  <a:lnTo>
                    <a:pt x="1512662" y="259535"/>
                  </a:lnTo>
                  <a:lnTo>
                    <a:pt x="1479787" y="228291"/>
                  </a:lnTo>
                  <a:lnTo>
                    <a:pt x="1445348" y="198746"/>
                  </a:lnTo>
                  <a:lnTo>
                    <a:pt x="1409413" y="170967"/>
                  </a:lnTo>
                  <a:lnTo>
                    <a:pt x="1372049" y="145022"/>
                  </a:lnTo>
                  <a:lnTo>
                    <a:pt x="1333325" y="120979"/>
                  </a:lnTo>
                  <a:lnTo>
                    <a:pt x="1293307" y="98905"/>
                  </a:lnTo>
                  <a:lnTo>
                    <a:pt x="1252063" y="78868"/>
                  </a:lnTo>
                  <a:lnTo>
                    <a:pt x="1209661" y="60935"/>
                  </a:lnTo>
                  <a:lnTo>
                    <a:pt x="1166169" y="45174"/>
                  </a:lnTo>
                  <a:lnTo>
                    <a:pt x="1121653" y="31652"/>
                  </a:lnTo>
                  <a:lnTo>
                    <a:pt x="1076181" y="20437"/>
                  </a:lnTo>
                  <a:lnTo>
                    <a:pt x="1029822" y="11597"/>
                  </a:lnTo>
                  <a:lnTo>
                    <a:pt x="982642" y="5199"/>
                  </a:lnTo>
                  <a:lnTo>
                    <a:pt x="934709" y="1311"/>
                  </a:lnTo>
                  <a:lnTo>
                    <a:pt x="886091" y="0"/>
                  </a:lnTo>
                  <a:close/>
                </a:path>
              </a:pathLst>
            </a:custGeom>
            <a:solidFill>
              <a:srgbClr val="EFF1F5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71" name="object 7"/>
          <p:cNvSpPr txBox="1"/>
          <p:nvPr/>
        </p:nvSpPr>
        <p:spPr>
          <a:xfrm>
            <a:off x="2301723" y="4425069"/>
            <a:ext cx="1637664" cy="451112"/>
          </a:xfrm>
          <a:prstGeom prst="rect">
            <a:avLst/>
          </a:prstGeom>
        </p:spPr>
        <p:txBody>
          <a:bodyPr vert="horz" wrap="square" lIns="0" tIns="12685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sz="1300" b="1" spc="-10" dirty="0">
                <a:solidFill>
                  <a:srgbClr val="174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520</a:t>
            </a:r>
            <a:r>
              <a:rPr sz="1300" b="1" spc="-25" dirty="0">
                <a:solidFill>
                  <a:srgbClr val="174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174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sz="1300" b="1" dirty="0">
                <a:solidFill>
                  <a:srgbClr val="174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300" b="1" spc="-65" dirty="0">
                <a:solidFill>
                  <a:srgbClr val="174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74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«платное»</a:t>
            </a:r>
            <a:endParaRPr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bject 9"/>
          <p:cNvSpPr txBox="1"/>
          <p:nvPr/>
        </p:nvSpPr>
        <p:spPr>
          <a:xfrm>
            <a:off x="1266825" y="1016774"/>
            <a:ext cx="4454067" cy="374461"/>
          </a:xfrm>
          <a:prstGeom prst="rect">
            <a:avLst/>
          </a:prstGeom>
        </p:spPr>
        <p:txBody>
          <a:bodyPr vert="horz" wrap="square" lIns="0" tIns="126838" rIns="0" bIns="0" rtlCol="0">
            <a:spAutoFit/>
          </a:bodyPr>
          <a:lstStyle/>
          <a:p>
            <a:pPr marL="12685">
              <a:spcBef>
                <a:spcPts val="1000"/>
              </a:spcBef>
            </a:pPr>
            <a:r>
              <a:rPr sz="1600" spc="-1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 </a:t>
            </a:r>
            <a:r>
              <a:rPr sz="16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поступающим в </a:t>
            </a:r>
            <a:r>
              <a:rPr sz="1600" spc="-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sz="1600" spc="-6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5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endParaRPr sz="16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bject 9"/>
          <p:cNvSpPr txBox="1"/>
          <p:nvPr/>
        </p:nvSpPr>
        <p:spPr>
          <a:xfrm>
            <a:off x="1230253" y="1381616"/>
            <a:ext cx="5440680" cy="651460"/>
          </a:xfrm>
          <a:prstGeom prst="rect">
            <a:avLst/>
          </a:prstGeom>
        </p:spPr>
        <p:txBody>
          <a:bodyPr vert="horz" wrap="square" lIns="0" tIns="126838" rIns="0" bIns="0" rtlCol="0" anchor="ctr">
            <a:spAutoFit/>
          </a:bodyPr>
          <a:lstStyle/>
          <a:p>
            <a:pPr marL="12685">
              <a:spcBef>
                <a:spcPts val="1530"/>
              </a:spcBef>
              <a:tabLst>
                <a:tab pos="323441" algn="l"/>
                <a:tab pos="1397756" algn="l"/>
                <a:tab pos="2471442" algn="l"/>
              </a:tabLst>
            </a:pPr>
            <a:r>
              <a:rPr sz="3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ru-RU" sz="3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ru-RU" sz="3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b="1" spc="-5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  <a:endParaRPr sz="3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object 9"/>
          <p:cNvSpPr txBox="1"/>
          <p:nvPr/>
        </p:nvSpPr>
        <p:spPr>
          <a:xfrm>
            <a:off x="1270713" y="1922242"/>
            <a:ext cx="4814498" cy="848437"/>
          </a:xfrm>
          <a:prstGeom prst="rect">
            <a:avLst/>
          </a:prstGeom>
        </p:spPr>
        <p:txBody>
          <a:bodyPr vert="horz" wrap="square" lIns="0" tIns="126838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sz="1300" b="1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подали</a:t>
            </a:r>
            <a:r>
              <a:rPr sz="13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заявления в </a:t>
            </a:r>
            <a:r>
              <a:rPr sz="13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</a:t>
            </a:r>
            <a:r>
              <a:rPr sz="13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endParaRPr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314555">
              <a:lnSpc>
                <a:spcPct val="120000"/>
              </a:lnSpc>
            </a:pPr>
            <a:r>
              <a:rPr sz="13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высшего </a:t>
            </a:r>
            <a:r>
              <a:rPr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(</a:t>
            </a:r>
            <a:r>
              <a:rPr sz="13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далее</a:t>
            </a:r>
            <a:r>
              <a:rPr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ООВО) на</a:t>
            </a:r>
            <a:r>
              <a:rPr sz="1300" b="1" spc="-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специалитет</a:t>
            </a:r>
            <a:r>
              <a:rPr sz="13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z="13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бакалавриат, </a:t>
            </a:r>
            <a:r>
              <a:rPr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sz="13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которых</a:t>
            </a:r>
            <a:r>
              <a:rPr sz="1300" b="1" spc="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поступило:</a:t>
            </a:r>
            <a:endParaRPr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object 7"/>
          <p:cNvSpPr txBox="1"/>
          <p:nvPr/>
        </p:nvSpPr>
        <p:spPr>
          <a:xfrm>
            <a:off x="2295525" y="3271043"/>
            <a:ext cx="1637664" cy="451112"/>
          </a:xfrm>
          <a:prstGeom prst="rect">
            <a:avLst/>
          </a:prstGeom>
        </p:spPr>
        <p:txBody>
          <a:bodyPr vert="horz" wrap="square" lIns="0" tIns="12685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sz="1300" b="1" dirty="0">
                <a:solidFill>
                  <a:srgbClr val="EE0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380</a:t>
            </a:r>
            <a:r>
              <a:rPr sz="1300" b="1" spc="-30" dirty="0">
                <a:solidFill>
                  <a:srgbClr val="EE0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EE0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sz="1300" b="1" dirty="0">
                <a:solidFill>
                  <a:srgbClr val="EE0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300" b="1" spc="-65" dirty="0">
                <a:solidFill>
                  <a:srgbClr val="EE0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5" dirty="0">
                <a:solidFill>
                  <a:srgbClr val="EE0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sz="1300" b="1" spc="-15" dirty="0" err="1">
                <a:solidFill>
                  <a:srgbClr val="EE0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</a:t>
            </a:r>
            <a:r>
              <a:rPr sz="1300" b="1" spc="-15" dirty="0">
                <a:solidFill>
                  <a:srgbClr val="EE0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2308121" y="4347454"/>
            <a:ext cx="16250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>
            <a:off x="2308121" y="3166017"/>
            <a:ext cx="207068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DD40A8D1-CBB9-3C46-968B-2631E7DC79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3" y="351207"/>
            <a:ext cx="412550" cy="43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7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20D5629-C4F0-A140-BABF-9A02A6F676DC}"/>
              </a:ext>
            </a:extLst>
          </p:cNvPr>
          <p:cNvSpPr/>
          <p:nvPr/>
        </p:nvSpPr>
        <p:spPr>
          <a:xfrm>
            <a:off x="1" y="339366"/>
            <a:ext cx="3676454" cy="970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7" tIns="45663" rIns="91327" bIns="45663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6807503-6FC1-D54E-B597-969EBD9509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0" r="18889"/>
          <a:stretch/>
        </p:blipFill>
        <p:spPr>
          <a:xfrm>
            <a:off x="4185501" y="0"/>
            <a:ext cx="6053874" cy="5759450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" y="1310326"/>
            <a:ext cx="4515438" cy="2284292"/>
          </a:xfrm>
          <a:prstGeom prst="rect">
            <a:avLst/>
          </a:prstGeom>
        </p:spPr>
        <p:txBody>
          <a:bodyPr vert="horz" lIns="91327" tIns="45663" rIns="91327" bIns="45663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4000" b="1" spc="120" dirty="0" err="1">
                <a:solidFill>
                  <a:prstClr val="white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Суперсервис</a:t>
            </a:r>
            <a:endParaRPr lang="ru-RU" sz="4000" b="1" spc="120" dirty="0">
              <a:solidFill>
                <a:prstClr val="white"/>
              </a:solidFill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4000" b="1" spc="120" dirty="0">
                <a:solidFill>
                  <a:prstClr val="white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«Поступление</a:t>
            </a:r>
            <a:endParaRPr lang="en-US" sz="4000" b="1" spc="120" dirty="0">
              <a:solidFill>
                <a:prstClr val="white"/>
              </a:solidFill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4000" b="1" spc="120" dirty="0">
                <a:solidFill>
                  <a:prstClr val="white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в вуз</a:t>
            </a:r>
            <a:r>
              <a:rPr lang="en-US" sz="4000" b="1" spc="120" dirty="0">
                <a:solidFill>
                  <a:prstClr val="white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b="1" spc="120" dirty="0">
                <a:solidFill>
                  <a:prstClr val="white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онлайн»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1" y="527920"/>
            <a:ext cx="522529" cy="553881"/>
          </a:xfrm>
          <a:prstGeom prst="rect">
            <a:avLst/>
          </a:prstGeom>
        </p:spPr>
      </p:pic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CB5B5EB3-BA3B-0E4D-8854-03F4D448F4FF}"/>
              </a:ext>
            </a:extLst>
          </p:cNvPr>
          <p:cNvSpPr txBox="1">
            <a:spLocks/>
          </p:cNvSpPr>
          <p:nvPr/>
        </p:nvSpPr>
        <p:spPr>
          <a:xfrm>
            <a:off x="1137338" y="530207"/>
            <a:ext cx="2651723" cy="631597"/>
          </a:xfrm>
          <a:prstGeom prst="rect">
            <a:avLst/>
          </a:prstGeom>
        </p:spPr>
        <p:txBody>
          <a:bodyPr vert="horz" lIns="91327" tIns="45663" rIns="91327" bIns="45663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900" b="1" spc="12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МИНИСТЕРСТВО НАУКИ</a:t>
            </a:r>
            <a:endParaRPr lang="en-US" sz="900" b="1" spc="120" dirty="0">
              <a:solidFill>
                <a:prstClr val="black"/>
              </a:solidFill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900" b="1" spc="12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И ВЫСШЕГО ОБРАЗОВАНИЯ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900" b="1" spc="12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РОССИЙСКОЙ ФЕДЕРАЦИИ</a:t>
            </a:r>
          </a:p>
        </p:txBody>
      </p:sp>
      <p:sp>
        <p:nvSpPr>
          <p:cNvPr id="11" name="Прямоугольник 63"/>
          <p:cNvSpPr/>
          <p:nvPr/>
        </p:nvSpPr>
        <p:spPr>
          <a:xfrm>
            <a:off x="84641" y="4031579"/>
            <a:ext cx="3351088" cy="511735"/>
          </a:xfrm>
          <a:prstGeom prst="rect">
            <a:avLst/>
          </a:prstGeom>
        </p:spPr>
        <p:txBody>
          <a:bodyPr wrap="none" lIns="69616" tIns="34807" rIns="69616" bIns="34807">
            <a:spAutoFit/>
          </a:bodyPr>
          <a:lstStyle/>
          <a:p>
            <a:pPr marL="9667">
              <a:spcBef>
                <a:spcPts val="76"/>
              </a:spcBef>
            </a:pPr>
            <a:r>
              <a:rPr lang="ru-RU" sz="900" b="1" spc="42" dirty="0">
                <a:solidFill>
                  <a:prstClr val="white"/>
                </a:solidFill>
                <a:latin typeface="Gotham Pro Black"/>
                <a:cs typeface="Gotham Pro Black"/>
              </a:rPr>
              <a:t>Руководитель рабочей группы:</a:t>
            </a:r>
          </a:p>
          <a:p>
            <a:pPr marL="9667">
              <a:spcBef>
                <a:spcPts val="76"/>
              </a:spcBef>
            </a:pPr>
            <a:r>
              <a:rPr lang="ru-RU" sz="900" spc="42" dirty="0">
                <a:solidFill>
                  <a:prstClr val="white"/>
                </a:solidFill>
                <a:latin typeface="Gotham Pro" charset="0"/>
                <a:ea typeface="Gotham Pro" charset="0"/>
                <a:cs typeface="Gotham Pro" charset="0"/>
              </a:rPr>
              <a:t>Заместитель Министра науки и высшего образования</a:t>
            </a:r>
          </a:p>
          <a:p>
            <a:pPr marL="9667">
              <a:spcBef>
                <a:spcPts val="76"/>
              </a:spcBef>
            </a:pPr>
            <a:r>
              <a:rPr lang="ru-RU" sz="900" spc="42" dirty="0">
                <a:solidFill>
                  <a:prstClr val="white"/>
                </a:solidFill>
                <a:latin typeface="Gotham Pro" charset="0"/>
                <a:ea typeface="Gotham Pro" charset="0"/>
                <a:cs typeface="Gotham Pro" charset="0"/>
              </a:rPr>
              <a:t>Кузьмин Сергей Владимирович</a:t>
            </a:r>
            <a:endParaRPr lang="ru-RU" sz="900" dirty="0">
              <a:solidFill>
                <a:prstClr val="white"/>
              </a:solidFill>
              <a:latin typeface="Gotham Pro" charset="0"/>
              <a:ea typeface="Gotham Pro" charset="0"/>
              <a:cs typeface="Gotham Pro" charset="0"/>
            </a:endParaRPr>
          </a:p>
        </p:txBody>
      </p:sp>
      <p:sp>
        <p:nvSpPr>
          <p:cNvPr id="12" name="Прямоугольник 64"/>
          <p:cNvSpPr/>
          <p:nvPr/>
        </p:nvSpPr>
        <p:spPr>
          <a:xfrm>
            <a:off x="84643" y="4695302"/>
            <a:ext cx="3095391" cy="511735"/>
          </a:xfrm>
          <a:prstGeom prst="rect">
            <a:avLst/>
          </a:prstGeom>
        </p:spPr>
        <p:txBody>
          <a:bodyPr wrap="none" lIns="69616" tIns="34807" rIns="69616" bIns="34807">
            <a:spAutoFit/>
          </a:bodyPr>
          <a:lstStyle/>
          <a:p>
            <a:pPr marL="9667">
              <a:spcBef>
                <a:spcPts val="76"/>
              </a:spcBef>
            </a:pPr>
            <a:r>
              <a:rPr lang="ru-RU" sz="900" b="1" spc="42" dirty="0">
                <a:solidFill>
                  <a:prstClr val="white"/>
                </a:solidFill>
                <a:latin typeface="Gotham Pro Black"/>
                <a:cs typeface="Gotham Pro Black"/>
              </a:rPr>
              <a:t>Заместитель руководителя рабочей группы:</a:t>
            </a:r>
          </a:p>
          <a:p>
            <a:pPr marL="9667">
              <a:spcBef>
                <a:spcPts val="76"/>
              </a:spcBef>
            </a:pPr>
            <a:r>
              <a:rPr lang="ru-RU" sz="900" spc="42" dirty="0">
                <a:solidFill>
                  <a:prstClr val="white"/>
                </a:solidFill>
                <a:latin typeface="Gotham Pro" charset="0"/>
                <a:ea typeface="Gotham Pro" charset="0"/>
                <a:cs typeface="Gotham Pro" charset="0"/>
              </a:rPr>
              <a:t>Директор Департамента экономической политики</a:t>
            </a:r>
          </a:p>
          <a:p>
            <a:pPr marL="9667">
              <a:spcBef>
                <a:spcPts val="76"/>
              </a:spcBef>
            </a:pPr>
            <a:r>
              <a:rPr lang="ru-RU" sz="900" spc="42" dirty="0">
                <a:solidFill>
                  <a:prstClr val="white"/>
                </a:solidFill>
                <a:latin typeface="Gotham Pro" charset="0"/>
                <a:ea typeface="Gotham Pro" charset="0"/>
                <a:cs typeface="Gotham Pro" charset="0"/>
              </a:rPr>
              <a:t>Омельчук Андрей Владимирович</a:t>
            </a:r>
            <a:endParaRPr lang="ru-RU" sz="900" dirty="0">
              <a:solidFill>
                <a:prstClr val="white"/>
              </a:solidFill>
              <a:latin typeface="Gotham Pro" charset="0"/>
              <a:ea typeface="Gotham Pro" charset="0"/>
              <a:cs typeface="Gotham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852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-1" y="11522"/>
            <a:ext cx="3697078" cy="5747941"/>
            <a:chOff x="-1" y="11508"/>
            <a:chExt cx="3697078" cy="5747941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173261" y="5474806"/>
              <a:ext cx="252381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800" spc="50" dirty="0" err="1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Суперсервис</a:t>
              </a:r>
              <a:r>
                <a:rPr lang="ru-RU" sz="800" spc="5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«Поступление в вуз онлайн»</a:t>
              </a: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-1" y="11508"/>
              <a:ext cx="871540" cy="5747941"/>
              <a:chOff x="-1" y="11508"/>
              <a:chExt cx="871540" cy="5747941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1" y="11508"/>
                <a:ext cx="871538" cy="57479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716" y="5120034"/>
                <a:ext cx="144620" cy="244129"/>
              </a:xfrm>
              <a:prstGeom prst="rect">
                <a:avLst/>
              </a:prstGeom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358716" y="4479059"/>
                <a:ext cx="144620" cy="244129"/>
              </a:xfrm>
              <a:prstGeom prst="rect">
                <a:avLst/>
              </a:prstGeom>
            </p:spPr>
          </p:pic>
          <p:sp>
            <p:nvSpPr>
              <p:cNvPr id="31" name="Прямоугольник 30"/>
              <p:cNvSpPr/>
              <p:nvPr/>
            </p:nvSpPr>
            <p:spPr>
              <a:xfrm>
                <a:off x="-1" y="4775417"/>
                <a:ext cx="871539" cy="292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300" spc="50" dirty="0" smtClean="0">
                    <a:solidFill>
                      <a:srgbClr val="5A9EDA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3</a:t>
                </a:r>
                <a:endParaRPr lang="ru-RU" sz="1300" spc="50" dirty="0">
                  <a:solidFill>
                    <a:srgbClr val="5A9EDA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1" name="object 4"/>
          <p:cNvSpPr txBox="1"/>
          <p:nvPr/>
        </p:nvSpPr>
        <p:spPr>
          <a:xfrm>
            <a:off x="3714279" y="515657"/>
            <a:ext cx="3322711" cy="298590"/>
          </a:xfrm>
          <a:prstGeom prst="rect">
            <a:avLst/>
          </a:prstGeom>
        </p:spPr>
        <p:txBody>
          <a:bodyPr vert="horz" wrap="square" lIns="0" tIns="9190" rIns="0" bIns="0" rtlCol="0">
            <a:spAutoFit/>
          </a:bodyPr>
          <a:lstStyle/>
          <a:p>
            <a:pPr marL="9667" marR="3872" algn="ctr">
              <a:lnSpc>
                <a:spcPct val="119800"/>
              </a:lnSpc>
              <a:spcBef>
                <a:spcPts val="72"/>
              </a:spcBef>
            </a:pPr>
            <a:r>
              <a:rPr sz="1700" b="1" spc="40" dirty="0" err="1"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Портрет</a:t>
            </a:r>
            <a:r>
              <a:rPr sz="1700" b="1" spc="40" dirty="0"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b="1" spc="40" dirty="0" err="1" smtClean="0"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получателя</a:t>
            </a:r>
            <a:endParaRPr sz="1700" b="1" spc="40" dirty="0"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object 5"/>
          <p:cNvSpPr txBox="1"/>
          <p:nvPr/>
        </p:nvSpPr>
        <p:spPr>
          <a:xfrm>
            <a:off x="1111906" y="3468273"/>
            <a:ext cx="1472939" cy="522268"/>
          </a:xfrm>
          <a:prstGeom prst="rect">
            <a:avLst/>
          </a:prstGeom>
        </p:spPr>
        <p:txBody>
          <a:bodyPr vert="horz" wrap="square" lIns="0" tIns="9667" rIns="0" bIns="0" rtlCol="0">
            <a:spAutoFit/>
          </a:bodyPr>
          <a:lstStyle/>
          <a:p>
            <a:pPr marL="9667" marR="3872">
              <a:lnSpc>
                <a:spcPct val="135400"/>
              </a:lnSpc>
              <a:spcBef>
                <a:spcPts val="76"/>
              </a:spcBef>
            </a:pPr>
            <a:r>
              <a:rPr sz="1200" spc="-8" dirty="0">
                <a:latin typeface="Gotham Pro"/>
                <a:cs typeface="Gotham Pro"/>
              </a:rPr>
              <a:t>Выпускник</a:t>
            </a:r>
            <a:r>
              <a:rPr sz="1200" spc="-42" dirty="0">
                <a:latin typeface="Gotham Pro"/>
                <a:cs typeface="Gotham Pro"/>
              </a:rPr>
              <a:t> </a:t>
            </a:r>
            <a:r>
              <a:rPr sz="1200" spc="-11" dirty="0">
                <a:latin typeface="Gotham Pro"/>
                <a:cs typeface="Gotham Pro"/>
              </a:rPr>
              <a:t>школы  </a:t>
            </a:r>
            <a:r>
              <a:rPr sz="1200" dirty="0">
                <a:latin typeface="Gotham Pro"/>
                <a:cs typeface="Gotham Pro"/>
              </a:rPr>
              <a:t>или</a:t>
            </a:r>
            <a:r>
              <a:rPr sz="1200" spc="-8" dirty="0">
                <a:latin typeface="Gotham Pro"/>
                <a:cs typeface="Gotham Pro"/>
              </a:rPr>
              <a:t> </a:t>
            </a:r>
            <a:r>
              <a:rPr sz="1200" dirty="0">
                <a:latin typeface="Gotham Pro"/>
                <a:cs typeface="Gotham Pro"/>
              </a:rPr>
              <a:t>СПО</a:t>
            </a:r>
            <a:endParaRPr sz="1200">
              <a:latin typeface="Gotham Pro"/>
              <a:cs typeface="Gotham Pro"/>
            </a:endParaRPr>
          </a:p>
        </p:txBody>
      </p:sp>
      <p:sp>
        <p:nvSpPr>
          <p:cNvPr id="53" name="object 6"/>
          <p:cNvSpPr txBox="1"/>
          <p:nvPr/>
        </p:nvSpPr>
        <p:spPr>
          <a:xfrm>
            <a:off x="1111905" y="2949719"/>
            <a:ext cx="1175542" cy="197274"/>
          </a:xfrm>
          <a:prstGeom prst="rect">
            <a:avLst/>
          </a:prstGeom>
        </p:spPr>
        <p:txBody>
          <a:bodyPr vert="horz" wrap="square" lIns="0" tIns="9667" rIns="0" bIns="0" rtlCol="0">
            <a:spAutoFit/>
          </a:bodyPr>
          <a:lstStyle/>
          <a:p>
            <a:pPr marL="9667">
              <a:spcBef>
                <a:spcPts val="76"/>
              </a:spcBef>
            </a:pPr>
            <a:r>
              <a:rPr sz="1200" spc="-23" dirty="0">
                <a:latin typeface="Gotham Pro"/>
                <a:cs typeface="Gotham Pro"/>
              </a:rPr>
              <a:t>Гражданин</a:t>
            </a:r>
            <a:r>
              <a:rPr sz="1200" spc="-46" dirty="0">
                <a:latin typeface="Gotham Pro"/>
                <a:cs typeface="Gotham Pro"/>
              </a:rPr>
              <a:t> </a:t>
            </a:r>
            <a:r>
              <a:rPr sz="1200" dirty="0">
                <a:latin typeface="Gotham Pro"/>
                <a:cs typeface="Gotham Pro"/>
              </a:rPr>
              <a:t>РФ</a:t>
            </a:r>
          </a:p>
        </p:txBody>
      </p:sp>
      <p:sp>
        <p:nvSpPr>
          <p:cNvPr id="54" name="object 7"/>
          <p:cNvSpPr txBox="1"/>
          <p:nvPr/>
        </p:nvSpPr>
        <p:spPr>
          <a:xfrm>
            <a:off x="1111917" y="4287815"/>
            <a:ext cx="2652649" cy="769176"/>
          </a:xfrm>
          <a:prstGeom prst="rect">
            <a:avLst/>
          </a:prstGeom>
        </p:spPr>
        <p:txBody>
          <a:bodyPr vert="horz" wrap="square" lIns="0" tIns="9667" rIns="0" bIns="0" rtlCol="0">
            <a:spAutoFit/>
          </a:bodyPr>
          <a:lstStyle/>
          <a:p>
            <a:pPr marL="9667" marR="3872">
              <a:lnSpc>
                <a:spcPct val="135400"/>
              </a:lnSpc>
              <a:spcBef>
                <a:spcPts val="76"/>
              </a:spcBef>
            </a:pPr>
            <a:r>
              <a:rPr sz="1200" dirty="0">
                <a:latin typeface="Gotham Pro"/>
                <a:cs typeface="Gotham Pro"/>
              </a:rPr>
              <a:t>Сдал Единый  </a:t>
            </a:r>
            <a:r>
              <a:rPr sz="1200" spc="-38" dirty="0">
                <a:latin typeface="Gotham Pro"/>
                <a:cs typeface="Gotham Pro"/>
              </a:rPr>
              <a:t>г</a:t>
            </a:r>
            <a:r>
              <a:rPr sz="1200" dirty="0">
                <a:latin typeface="Gotham Pro"/>
                <a:cs typeface="Gotham Pro"/>
              </a:rPr>
              <a:t>ос</a:t>
            </a:r>
            <a:r>
              <a:rPr sz="1200" spc="-27" dirty="0">
                <a:latin typeface="Gotham Pro"/>
                <a:cs typeface="Gotham Pro"/>
              </a:rPr>
              <a:t>у</a:t>
            </a:r>
            <a:r>
              <a:rPr sz="1200" dirty="0">
                <a:latin typeface="Gotham Pro"/>
                <a:cs typeface="Gotham Pro"/>
              </a:rPr>
              <a:t>дарственный  </a:t>
            </a:r>
            <a:r>
              <a:rPr sz="1200" spc="-4" dirty="0">
                <a:latin typeface="Gotham Pro"/>
                <a:cs typeface="Gotham Pro"/>
              </a:rPr>
              <a:t>экзамен</a:t>
            </a:r>
            <a:r>
              <a:rPr sz="1200" spc="-15" dirty="0">
                <a:latin typeface="Gotham Pro"/>
                <a:cs typeface="Gotham Pro"/>
              </a:rPr>
              <a:t> </a:t>
            </a:r>
            <a:r>
              <a:rPr sz="1200" dirty="0">
                <a:latin typeface="Gotham Pro"/>
                <a:cs typeface="Gotham Pro"/>
              </a:rPr>
              <a:t>(ЕГЭ)</a:t>
            </a:r>
            <a:r>
              <a:rPr lang="ru-RU" sz="1200" dirty="0">
                <a:latin typeface="Gotham Pro"/>
                <a:cs typeface="Gotham Pro"/>
              </a:rPr>
              <a:t> или поступает </a:t>
            </a:r>
            <a:br>
              <a:rPr lang="ru-RU" sz="1200" dirty="0">
                <a:latin typeface="Gotham Pro"/>
                <a:cs typeface="Gotham Pro"/>
              </a:rPr>
            </a:br>
            <a:r>
              <a:rPr lang="ru-RU" sz="1200" dirty="0">
                <a:latin typeface="Gotham Pro"/>
                <a:cs typeface="Gotham Pro"/>
              </a:rPr>
              <a:t>по внутренним экзаменам ООВО</a:t>
            </a:r>
            <a:endParaRPr sz="1200" dirty="0">
              <a:latin typeface="Gotham Pro"/>
              <a:cs typeface="Gotham Pro"/>
            </a:endParaRPr>
          </a:p>
        </p:txBody>
      </p:sp>
      <p:sp>
        <p:nvSpPr>
          <p:cNvPr id="56" name="object 8"/>
          <p:cNvSpPr txBox="1"/>
          <p:nvPr/>
        </p:nvSpPr>
        <p:spPr>
          <a:xfrm>
            <a:off x="7519719" y="1408553"/>
            <a:ext cx="2289649" cy="1022312"/>
          </a:xfrm>
          <a:prstGeom prst="rect">
            <a:avLst/>
          </a:prstGeom>
        </p:spPr>
        <p:txBody>
          <a:bodyPr vert="horz" wrap="square" lIns="0" tIns="9667" rIns="0" bIns="0" rtlCol="0">
            <a:spAutoFit/>
          </a:bodyPr>
          <a:lstStyle/>
          <a:p>
            <a:pPr marL="9667" marR="3872">
              <a:lnSpc>
                <a:spcPct val="135400"/>
              </a:lnSpc>
              <a:spcBef>
                <a:spcPts val="76"/>
              </a:spcBef>
            </a:pPr>
            <a:r>
              <a:rPr sz="1200" spc="-11" dirty="0">
                <a:latin typeface="Gotham Pro"/>
                <a:cs typeface="Gotham Pro"/>
              </a:rPr>
              <a:t>Планирует</a:t>
            </a:r>
            <a:r>
              <a:rPr sz="1200" spc="-65" dirty="0">
                <a:latin typeface="Gotham Pro"/>
                <a:cs typeface="Gotham Pro"/>
              </a:rPr>
              <a:t> </a:t>
            </a:r>
            <a:r>
              <a:rPr sz="1200" dirty="0" err="1">
                <a:latin typeface="Gotham Pro"/>
                <a:cs typeface="Gotham Pro"/>
              </a:rPr>
              <a:t>поступление</a:t>
            </a:r>
            <a:r>
              <a:rPr sz="1200" dirty="0">
                <a:latin typeface="Gotham Pro"/>
                <a:cs typeface="Gotham Pro"/>
              </a:rPr>
              <a:t> </a:t>
            </a:r>
            <a:r>
              <a:rPr lang="ru-RU" sz="1200" dirty="0">
                <a:latin typeface="Gotham Pro"/>
                <a:cs typeface="Gotham Pro"/>
              </a:rPr>
              <a:t/>
            </a:r>
            <a:br>
              <a:rPr lang="ru-RU" sz="1200" dirty="0">
                <a:latin typeface="Gotham Pro"/>
                <a:cs typeface="Gotham Pro"/>
              </a:rPr>
            </a:br>
            <a:r>
              <a:rPr sz="1200" dirty="0">
                <a:latin typeface="Gotham Pro"/>
                <a:cs typeface="Gotham Pro"/>
              </a:rPr>
              <a:t>в </a:t>
            </a:r>
            <a:r>
              <a:rPr sz="1200" spc="-8" dirty="0" err="1">
                <a:latin typeface="Gotham Pro"/>
                <a:cs typeface="Gotham Pro"/>
              </a:rPr>
              <a:t>государственн</a:t>
            </a:r>
            <a:r>
              <a:rPr lang="ru-RU" sz="1200" spc="-8" dirty="0" err="1">
                <a:latin typeface="Gotham Pro"/>
                <a:cs typeface="Gotham Pro"/>
              </a:rPr>
              <a:t>ые</a:t>
            </a:r>
            <a:r>
              <a:rPr sz="1200" spc="-11" dirty="0">
                <a:latin typeface="Gotham Pro"/>
                <a:cs typeface="Gotham Pro"/>
              </a:rPr>
              <a:t> </a:t>
            </a:r>
            <a:r>
              <a:rPr lang="ru-RU" sz="1200" spc="-11" dirty="0">
                <a:latin typeface="Gotham Pro"/>
                <a:cs typeface="Gotham Pro"/>
              </a:rPr>
              <a:t>или негосударственные </a:t>
            </a:r>
            <a:r>
              <a:rPr lang="ru-RU" sz="1200" spc="-23" dirty="0">
                <a:latin typeface="Gotham Pro"/>
                <a:cs typeface="Gotham Pro"/>
              </a:rPr>
              <a:t>ООВО</a:t>
            </a:r>
            <a:br>
              <a:rPr lang="ru-RU" sz="1200" spc="-23" dirty="0">
                <a:latin typeface="Gotham Pro"/>
                <a:cs typeface="Gotham Pro"/>
              </a:rPr>
            </a:br>
            <a:r>
              <a:rPr lang="ru-RU" sz="1200" spc="-23" dirty="0">
                <a:latin typeface="Gotham Pro"/>
                <a:cs typeface="Gotham Pro"/>
              </a:rPr>
              <a:t>на высшее образование</a:t>
            </a:r>
            <a:endParaRPr sz="1200" dirty="0">
              <a:latin typeface="Gotham Pro"/>
              <a:cs typeface="Gotham Pro"/>
            </a:endParaRPr>
          </a:p>
        </p:txBody>
      </p:sp>
      <p:sp>
        <p:nvSpPr>
          <p:cNvPr id="57" name="object 9"/>
          <p:cNvSpPr txBox="1"/>
          <p:nvPr/>
        </p:nvSpPr>
        <p:spPr>
          <a:xfrm>
            <a:off x="7519719" y="2670293"/>
            <a:ext cx="2289649" cy="773730"/>
          </a:xfrm>
          <a:prstGeom prst="rect">
            <a:avLst/>
          </a:prstGeom>
        </p:spPr>
        <p:txBody>
          <a:bodyPr vert="horz" wrap="square" lIns="0" tIns="9667" rIns="0" bIns="0" rtlCol="0">
            <a:spAutoFit/>
          </a:bodyPr>
          <a:lstStyle/>
          <a:p>
            <a:pPr marL="9667" marR="3872">
              <a:lnSpc>
                <a:spcPct val="135400"/>
              </a:lnSpc>
              <a:spcBef>
                <a:spcPts val="76"/>
              </a:spcBef>
            </a:pPr>
            <a:r>
              <a:rPr sz="1200" dirty="0">
                <a:latin typeface="Gotham Pro"/>
                <a:cs typeface="Gotham Pro"/>
              </a:rPr>
              <a:t>На </a:t>
            </a:r>
            <a:r>
              <a:rPr sz="1200" spc="-11" dirty="0">
                <a:latin typeface="Gotham Pro"/>
                <a:cs typeface="Gotham Pro"/>
              </a:rPr>
              <a:t>бюджетные </a:t>
            </a:r>
            <a:r>
              <a:rPr sz="1200" dirty="0">
                <a:latin typeface="Gotham Pro"/>
                <a:cs typeface="Gotham Pro"/>
              </a:rPr>
              <a:t>или</a:t>
            </a:r>
            <a:r>
              <a:rPr sz="1200" spc="-42" dirty="0">
                <a:latin typeface="Gotham Pro"/>
                <a:cs typeface="Gotham Pro"/>
              </a:rPr>
              <a:t> </a:t>
            </a:r>
            <a:r>
              <a:rPr sz="1200" dirty="0">
                <a:latin typeface="Gotham Pro"/>
                <a:cs typeface="Gotham Pro"/>
              </a:rPr>
              <a:t>платные  </a:t>
            </a:r>
            <a:r>
              <a:rPr sz="1200" spc="-8" dirty="0">
                <a:latin typeface="Gotham Pro"/>
                <a:cs typeface="Gotham Pro"/>
              </a:rPr>
              <a:t>места </a:t>
            </a:r>
            <a:r>
              <a:rPr sz="1200" dirty="0">
                <a:latin typeface="Gotham Pro"/>
                <a:cs typeface="Gotham Pro"/>
              </a:rPr>
              <a:t>очной, </a:t>
            </a:r>
            <a:r>
              <a:rPr sz="1200" dirty="0" err="1">
                <a:latin typeface="Gotham Pro"/>
                <a:cs typeface="Gotham Pro"/>
              </a:rPr>
              <a:t>очно-заочной</a:t>
            </a:r>
            <a:r>
              <a:rPr sz="1200" dirty="0">
                <a:latin typeface="Gotham Pro"/>
                <a:cs typeface="Gotham Pro"/>
              </a:rPr>
              <a:t>  </a:t>
            </a:r>
            <a:r>
              <a:rPr lang="ru-RU" sz="1200" dirty="0">
                <a:latin typeface="Gotham Pro"/>
                <a:cs typeface="Gotham Pro"/>
              </a:rPr>
              <a:t/>
            </a:r>
            <a:br>
              <a:rPr lang="ru-RU" sz="1200" dirty="0">
                <a:latin typeface="Gotham Pro"/>
                <a:cs typeface="Gotham Pro"/>
              </a:rPr>
            </a:br>
            <a:r>
              <a:rPr sz="1200" dirty="0">
                <a:latin typeface="Gotham Pro"/>
                <a:cs typeface="Gotham Pro"/>
              </a:rPr>
              <a:t>и заочной форм</a:t>
            </a:r>
            <a:r>
              <a:rPr sz="1200" spc="-38" dirty="0">
                <a:latin typeface="Gotham Pro"/>
                <a:cs typeface="Gotham Pro"/>
              </a:rPr>
              <a:t> </a:t>
            </a:r>
            <a:r>
              <a:rPr sz="1200" spc="-4" dirty="0">
                <a:latin typeface="Gotham Pro"/>
                <a:cs typeface="Gotham Pro"/>
              </a:rPr>
              <a:t>обучения</a:t>
            </a:r>
            <a:endParaRPr sz="1200" dirty="0">
              <a:latin typeface="Gotham Pro"/>
              <a:cs typeface="Gotham Pro"/>
            </a:endParaRPr>
          </a:p>
        </p:txBody>
      </p:sp>
      <p:sp>
        <p:nvSpPr>
          <p:cNvPr id="58" name="object 10"/>
          <p:cNvSpPr txBox="1"/>
          <p:nvPr/>
        </p:nvSpPr>
        <p:spPr>
          <a:xfrm>
            <a:off x="7519720" y="3741483"/>
            <a:ext cx="1810054" cy="516038"/>
          </a:xfrm>
          <a:prstGeom prst="rect">
            <a:avLst/>
          </a:prstGeom>
        </p:spPr>
        <p:txBody>
          <a:bodyPr vert="horz" wrap="square" lIns="0" tIns="9667" rIns="0" bIns="0" rtlCol="0">
            <a:spAutoFit/>
          </a:bodyPr>
          <a:lstStyle/>
          <a:p>
            <a:pPr marL="9667" marR="3872">
              <a:lnSpc>
                <a:spcPct val="135400"/>
              </a:lnSpc>
              <a:spcBef>
                <a:spcPts val="76"/>
              </a:spcBef>
            </a:pPr>
            <a:r>
              <a:rPr sz="1200" spc="-23" dirty="0">
                <a:latin typeface="Gotham Pro"/>
                <a:cs typeface="Gotham Pro"/>
              </a:rPr>
              <a:t>Может </a:t>
            </a:r>
            <a:r>
              <a:rPr sz="1200" spc="-8" dirty="0">
                <a:latin typeface="Gotham Pro"/>
                <a:cs typeface="Gotham Pro"/>
              </a:rPr>
              <a:t>иметь </a:t>
            </a:r>
            <a:r>
              <a:rPr sz="1200" spc="-11" dirty="0" err="1">
                <a:latin typeface="Gotham Pro"/>
                <a:cs typeface="Gotham Pro"/>
              </a:rPr>
              <a:t>льготы</a:t>
            </a:r>
            <a:r>
              <a:rPr sz="1200" spc="-11" dirty="0">
                <a:latin typeface="Gotham Pro"/>
                <a:cs typeface="Gotham Pro"/>
              </a:rPr>
              <a:t>  </a:t>
            </a:r>
            <a:r>
              <a:rPr lang="ru-RU" sz="1200" spc="-11" dirty="0">
                <a:latin typeface="Gotham Pro"/>
                <a:cs typeface="Gotham Pro"/>
              </a:rPr>
              <a:t/>
            </a:r>
            <a:br>
              <a:rPr lang="ru-RU" sz="1200" spc="-11" dirty="0">
                <a:latin typeface="Gotham Pro"/>
                <a:cs typeface="Gotham Pro"/>
              </a:rPr>
            </a:br>
            <a:r>
              <a:rPr sz="1200" dirty="0">
                <a:latin typeface="Gotham Pro"/>
                <a:cs typeface="Gotham Pro"/>
              </a:rPr>
              <a:t>по инвалидности и</a:t>
            </a:r>
            <a:r>
              <a:rPr sz="1200" spc="-72" dirty="0">
                <a:latin typeface="Gotham Pro"/>
                <a:cs typeface="Gotham Pro"/>
              </a:rPr>
              <a:t> </a:t>
            </a:r>
            <a:r>
              <a:rPr sz="1200" spc="-23" dirty="0">
                <a:latin typeface="Gotham Pro"/>
                <a:cs typeface="Gotham Pro"/>
              </a:rPr>
              <a:t>т.д.</a:t>
            </a:r>
            <a:endParaRPr sz="1200" dirty="0">
              <a:latin typeface="Gotham Pro"/>
              <a:cs typeface="Gotham Pro"/>
            </a:endParaRPr>
          </a:p>
        </p:txBody>
      </p:sp>
      <p:sp>
        <p:nvSpPr>
          <p:cNvPr id="60" name="object 11"/>
          <p:cNvSpPr/>
          <p:nvPr/>
        </p:nvSpPr>
        <p:spPr>
          <a:xfrm>
            <a:off x="2416701" y="30619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12"/>
          <p:cNvSpPr/>
          <p:nvPr/>
        </p:nvSpPr>
        <p:spPr>
          <a:xfrm>
            <a:off x="2398656" y="3061943"/>
            <a:ext cx="2179621" cy="0"/>
          </a:xfrm>
          <a:custGeom>
            <a:avLst/>
            <a:gdLst/>
            <a:ahLst/>
            <a:cxnLst/>
            <a:rect l="l" t="t" r="r" b="b"/>
            <a:pathLst>
              <a:path w="2857500">
                <a:moveTo>
                  <a:pt x="0" y="0"/>
                </a:moveTo>
                <a:lnTo>
                  <a:pt x="2857169" y="0"/>
                </a:lnTo>
              </a:path>
            </a:pathLst>
          </a:custGeom>
          <a:ln w="254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13"/>
          <p:cNvSpPr/>
          <p:nvPr/>
        </p:nvSpPr>
        <p:spPr>
          <a:xfrm>
            <a:off x="4710775" y="30619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14"/>
          <p:cNvSpPr/>
          <p:nvPr/>
        </p:nvSpPr>
        <p:spPr>
          <a:xfrm>
            <a:off x="2773940" y="36583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15"/>
          <p:cNvSpPr/>
          <p:nvPr/>
        </p:nvSpPr>
        <p:spPr>
          <a:xfrm>
            <a:off x="2718349" y="3658358"/>
            <a:ext cx="1744181" cy="0"/>
          </a:xfrm>
          <a:custGeom>
            <a:avLst/>
            <a:gdLst/>
            <a:ahLst/>
            <a:cxnLst/>
            <a:rect l="l" t="t" r="r" b="b"/>
            <a:pathLst>
              <a:path w="2286635">
                <a:moveTo>
                  <a:pt x="0" y="0"/>
                </a:moveTo>
                <a:lnTo>
                  <a:pt x="2286177" y="0"/>
                </a:lnTo>
              </a:path>
            </a:pathLst>
          </a:custGeom>
          <a:ln w="254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16"/>
          <p:cNvSpPr/>
          <p:nvPr/>
        </p:nvSpPr>
        <p:spPr>
          <a:xfrm>
            <a:off x="4634025" y="36583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17"/>
          <p:cNvSpPr/>
          <p:nvPr/>
        </p:nvSpPr>
        <p:spPr>
          <a:xfrm>
            <a:off x="2271769" y="44773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18"/>
          <p:cNvSpPr/>
          <p:nvPr/>
        </p:nvSpPr>
        <p:spPr>
          <a:xfrm>
            <a:off x="3601277" y="4442546"/>
            <a:ext cx="1118350" cy="34817"/>
          </a:xfrm>
          <a:custGeom>
            <a:avLst/>
            <a:gdLst/>
            <a:ahLst/>
            <a:cxnLst/>
            <a:rect l="l" t="t" r="r" b="b"/>
            <a:pathLst>
              <a:path w="3321050">
                <a:moveTo>
                  <a:pt x="0" y="0"/>
                </a:moveTo>
                <a:lnTo>
                  <a:pt x="3320453" y="0"/>
                </a:lnTo>
              </a:path>
            </a:pathLst>
          </a:custGeom>
          <a:ln w="254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19"/>
          <p:cNvSpPr/>
          <p:nvPr/>
        </p:nvSpPr>
        <p:spPr>
          <a:xfrm>
            <a:off x="4921410" y="44773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20"/>
          <p:cNvSpPr/>
          <p:nvPr/>
        </p:nvSpPr>
        <p:spPr>
          <a:xfrm>
            <a:off x="5728714" y="15708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21"/>
          <p:cNvSpPr/>
          <p:nvPr/>
        </p:nvSpPr>
        <p:spPr>
          <a:xfrm flipV="1">
            <a:off x="6124475" y="1570911"/>
            <a:ext cx="1246034" cy="45719"/>
          </a:xfrm>
          <a:custGeom>
            <a:avLst/>
            <a:gdLst/>
            <a:ahLst/>
            <a:cxnLst/>
            <a:rect l="l" t="t" r="r" b="b"/>
            <a:pathLst>
              <a:path w="2052320">
                <a:moveTo>
                  <a:pt x="0" y="0"/>
                </a:moveTo>
                <a:lnTo>
                  <a:pt x="2051723" y="0"/>
                </a:lnTo>
              </a:path>
            </a:pathLst>
          </a:custGeom>
          <a:ln w="254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22"/>
          <p:cNvSpPr/>
          <p:nvPr/>
        </p:nvSpPr>
        <p:spPr>
          <a:xfrm>
            <a:off x="7408230" y="15708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23"/>
          <p:cNvSpPr/>
          <p:nvPr/>
        </p:nvSpPr>
        <p:spPr>
          <a:xfrm>
            <a:off x="5647951" y="27971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24"/>
          <p:cNvSpPr/>
          <p:nvPr/>
        </p:nvSpPr>
        <p:spPr>
          <a:xfrm>
            <a:off x="5724483" y="2797112"/>
            <a:ext cx="1645856" cy="0"/>
          </a:xfrm>
          <a:custGeom>
            <a:avLst/>
            <a:gdLst/>
            <a:ahLst/>
            <a:cxnLst/>
            <a:rect l="l" t="t" r="r" b="b"/>
            <a:pathLst>
              <a:path w="2157729">
                <a:moveTo>
                  <a:pt x="0" y="0"/>
                </a:moveTo>
                <a:lnTo>
                  <a:pt x="2157234" y="0"/>
                </a:lnTo>
              </a:path>
            </a:pathLst>
          </a:custGeom>
          <a:ln w="254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25"/>
          <p:cNvSpPr/>
          <p:nvPr/>
        </p:nvSpPr>
        <p:spPr>
          <a:xfrm>
            <a:off x="7408230" y="27971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26"/>
          <p:cNvSpPr/>
          <p:nvPr/>
        </p:nvSpPr>
        <p:spPr>
          <a:xfrm>
            <a:off x="5728714" y="38730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27"/>
          <p:cNvSpPr/>
          <p:nvPr/>
        </p:nvSpPr>
        <p:spPr>
          <a:xfrm flipV="1">
            <a:off x="5967721" y="3873087"/>
            <a:ext cx="1402788" cy="45719"/>
          </a:xfrm>
          <a:custGeom>
            <a:avLst/>
            <a:gdLst/>
            <a:ahLst/>
            <a:cxnLst/>
            <a:rect l="l" t="t" r="r" b="b"/>
            <a:pathLst>
              <a:path w="2052320">
                <a:moveTo>
                  <a:pt x="0" y="0"/>
                </a:moveTo>
                <a:lnTo>
                  <a:pt x="2051723" y="0"/>
                </a:lnTo>
              </a:path>
            </a:pathLst>
          </a:custGeom>
          <a:ln w="254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28"/>
          <p:cNvSpPr/>
          <p:nvPr/>
        </p:nvSpPr>
        <p:spPr>
          <a:xfrm>
            <a:off x="7408230" y="38730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333" y="1335710"/>
            <a:ext cx="3400605" cy="4118337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DD40A8D1-CBB9-3C46-968B-2631E7DC79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3" y="351207"/>
            <a:ext cx="412550" cy="43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11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Прямая соединительная линия 11">
            <a:extLst>
              <a:ext uri="{FF2B5EF4-FFF2-40B4-BE49-F238E27FC236}">
                <a16:creationId xmlns="" xmlns:a16="http://schemas.microsoft.com/office/drawing/2014/main" id="{E0966862-D5C5-41E2-98C1-DDCC74E5D453}"/>
              </a:ext>
            </a:extLst>
          </p:cNvPr>
          <p:cNvCxnSpPr>
            <a:cxnSpLocks/>
          </p:cNvCxnSpPr>
          <p:nvPr/>
        </p:nvCxnSpPr>
        <p:spPr>
          <a:xfrm>
            <a:off x="571499" y="1050214"/>
            <a:ext cx="8244000" cy="0"/>
          </a:xfrm>
          <a:prstGeom prst="line">
            <a:avLst/>
          </a:prstGeom>
          <a:ln w="28575" cap="rnd">
            <a:solidFill>
              <a:srgbClr val="0B3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2">
            <a:extLst>
              <a:ext uri="{FF2B5EF4-FFF2-40B4-BE49-F238E27FC236}">
                <a16:creationId xmlns="" xmlns:a16="http://schemas.microsoft.com/office/drawing/2014/main" id="{88404DAF-ABAB-4D48-A78C-92D4C3D19A9D}"/>
              </a:ext>
            </a:extLst>
          </p:cNvPr>
          <p:cNvSpPr/>
          <p:nvPr/>
        </p:nvSpPr>
        <p:spPr>
          <a:xfrm>
            <a:off x="189796" y="1392338"/>
            <a:ext cx="1413223" cy="611655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ООВО, выбор предметов ЕГЭ</a:t>
            </a:r>
          </a:p>
        </p:txBody>
      </p:sp>
      <p:sp>
        <p:nvSpPr>
          <p:cNvPr id="49" name="Прямоугольник 2">
            <a:extLst>
              <a:ext uri="{FF2B5EF4-FFF2-40B4-BE49-F238E27FC236}">
                <a16:creationId xmlns="" xmlns:a16="http://schemas.microsoft.com/office/drawing/2014/main" id="{9655ADEB-CD5D-446B-BE63-2196A920CCE4}"/>
              </a:ext>
            </a:extLst>
          </p:cNvPr>
          <p:cNvSpPr/>
          <p:nvPr/>
        </p:nvSpPr>
        <p:spPr>
          <a:xfrm>
            <a:off x="203429" y="1975511"/>
            <a:ext cx="1423270" cy="707771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marL="171226" indent="-17122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сайты вузов, </a:t>
            </a:r>
            <a:r>
              <a:rPr lang="ru-RU" sz="1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агрегаторы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226" indent="-17122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усредненные, не полные данные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3924EF4-052E-4D55-957C-002A2B889829}"/>
              </a:ext>
            </a:extLst>
          </p:cNvPr>
          <p:cNvGrpSpPr/>
          <p:nvPr/>
        </p:nvGrpSpPr>
        <p:grpSpPr>
          <a:xfrm>
            <a:off x="544200" y="857716"/>
            <a:ext cx="384998" cy="392467"/>
            <a:chOff x="793556" y="1668275"/>
            <a:chExt cx="384998" cy="392467"/>
          </a:xfrm>
        </p:grpSpPr>
        <p:sp>
          <p:nvSpPr>
            <p:cNvPr id="65" name="Овал 12">
              <a:extLst>
                <a:ext uri="{FF2B5EF4-FFF2-40B4-BE49-F238E27FC236}">
                  <a16:creationId xmlns="" xmlns:a16="http://schemas.microsoft.com/office/drawing/2014/main" id="{FE16F927-628D-459D-BB25-37E4C1307E9D}"/>
                </a:ext>
              </a:extLst>
            </p:cNvPr>
            <p:cNvSpPr/>
            <p:nvPr/>
          </p:nvSpPr>
          <p:spPr>
            <a:xfrm>
              <a:off x="793556" y="1668275"/>
              <a:ext cx="384998" cy="384998"/>
            </a:xfrm>
            <a:prstGeom prst="ellipse">
              <a:avLst/>
            </a:prstGeom>
            <a:solidFill>
              <a:srgbClr val="0B3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2" name="Прямоугольник 2">
              <a:extLst>
                <a:ext uri="{FF2B5EF4-FFF2-40B4-BE49-F238E27FC236}">
                  <a16:creationId xmlns="" xmlns:a16="http://schemas.microsoft.com/office/drawing/2014/main" id="{AED9B0E2-F514-4CE2-8BA3-5EC6BC64305C}"/>
                </a:ext>
              </a:extLst>
            </p:cNvPr>
            <p:cNvSpPr/>
            <p:nvPr/>
          </p:nvSpPr>
          <p:spPr>
            <a:xfrm>
              <a:off x="793556" y="1668327"/>
              <a:ext cx="380886" cy="392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sz="15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D4DA4DA-BC7B-4600-9848-50DEE464FF86}"/>
              </a:ext>
            </a:extLst>
          </p:cNvPr>
          <p:cNvGrpSpPr/>
          <p:nvPr/>
        </p:nvGrpSpPr>
        <p:grpSpPr>
          <a:xfrm>
            <a:off x="1981486" y="857716"/>
            <a:ext cx="384998" cy="392467"/>
            <a:chOff x="2286785" y="1668275"/>
            <a:chExt cx="384998" cy="392467"/>
          </a:xfrm>
        </p:grpSpPr>
        <p:sp>
          <p:nvSpPr>
            <p:cNvPr id="66" name="Овал 12">
              <a:extLst>
                <a:ext uri="{FF2B5EF4-FFF2-40B4-BE49-F238E27FC236}">
                  <a16:creationId xmlns="" xmlns:a16="http://schemas.microsoft.com/office/drawing/2014/main" id="{E2F8FDB3-D447-4D12-B9DF-43EACC602558}"/>
                </a:ext>
              </a:extLst>
            </p:cNvPr>
            <p:cNvSpPr/>
            <p:nvPr/>
          </p:nvSpPr>
          <p:spPr>
            <a:xfrm>
              <a:off x="2286785" y="1668275"/>
              <a:ext cx="384998" cy="384998"/>
            </a:xfrm>
            <a:prstGeom prst="ellipse">
              <a:avLst/>
            </a:prstGeom>
            <a:solidFill>
              <a:srgbClr val="0B3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7" name="Прямоугольник 2">
              <a:extLst>
                <a:ext uri="{FF2B5EF4-FFF2-40B4-BE49-F238E27FC236}">
                  <a16:creationId xmlns="" xmlns:a16="http://schemas.microsoft.com/office/drawing/2014/main" id="{4E06175E-EB19-4AE7-AB8B-2906D3DD5BAD}"/>
                </a:ext>
              </a:extLst>
            </p:cNvPr>
            <p:cNvSpPr/>
            <p:nvPr/>
          </p:nvSpPr>
          <p:spPr>
            <a:xfrm>
              <a:off x="2286785" y="1668327"/>
              <a:ext cx="380886" cy="392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sz="15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6633E373-91EB-4AFB-ADA5-669BC069723D}"/>
              </a:ext>
            </a:extLst>
          </p:cNvPr>
          <p:cNvGrpSpPr/>
          <p:nvPr/>
        </p:nvGrpSpPr>
        <p:grpSpPr>
          <a:xfrm>
            <a:off x="3838893" y="857716"/>
            <a:ext cx="384998" cy="392467"/>
            <a:chOff x="793556" y="1668275"/>
            <a:chExt cx="384998" cy="392467"/>
          </a:xfrm>
        </p:grpSpPr>
        <p:sp>
          <p:nvSpPr>
            <p:cNvPr id="69" name="Овал 12">
              <a:extLst>
                <a:ext uri="{FF2B5EF4-FFF2-40B4-BE49-F238E27FC236}">
                  <a16:creationId xmlns="" xmlns:a16="http://schemas.microsoft.com/office/drawing/2014/main" id="{35DF8035-EE82-4D67-B4FC-4B1BAFF7078E}"/>
                </a:ext>
              </a:extLst>
            </p:cNvPr>
            <p:cNvSpPr/>
            <p:nvPr/>
          </p:nvSpPr>
          <p:spPr>
            <a:xfrm>
              <a:off x="793556" y="1668275"/>
              <a:ext cx="384998" cy="384998"/>
            </a:xfrm>
            <a:prstGeom prst="ellipse">
              <a:avLst/>
            </a:prstGeom>
            <a:solidFill>
              <a:srgbClr val="0B3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0" name="Прямоугольник 2">
              <a:extLst>
                <a:ext uri="{FF2B5EF4-FFF2-40B4-BE49-F238E27FC236}">
                  <a16:creationId xmlns="" xmlns:a16="http://schemas.microsoft.com/office/drawing/2014/main" id="{2D5759F4-0D4C-482F-8051-156A378138F0}"/>
                </a:ext>
              </a:extLst>
            </p:cNvPr>
            <p:cNvSpPr/>
            <p:nvPr/>
          </p:nvSpPr>
          <p:spPr>
            <a:xfrm>
              <a:off x="793556" y="1668327"/>
              <a:ext cx="380886" cy="392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sz="15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B1A6272A-B4AD-43CE-BE8B-DFBD534ADDA5}"/>
              </a:ext>
            </a:extLst>
          </p:cNvPr>
          <p:cNvGrpSpPr/>
          <p:nvPr/>
        </p:nvGrpSpPr>
        <p:grpSpPr>
          <a:xfrm>
            <a:off x="5451602" y="857716"/>
            <a:ext cx="384998" cy="392467"/>
            <a:chOff x="2286785" y="1668275"/>
            <a:chExt cx="384998" cy="392467"/>
          </a:xfrm>
        </p:grpSpPr>
        <p:sp>
          <p:nvSpPr>
            <p:cNvPr id="72" name="Овал 12">
              <a:extLst>
                <a:ext uri="{FF2B5EF4-FFF2-40B4-BE49-F238E27FC236}">
                  <a16:creationId xmlns="" xmlns:a16="http://schemas.microsoft.com/office/drawing/2014/main" id="{4CE4F73E-4BD1-4162-A04D-00D50F59B867}"/>
                </a:ext>
              </a:extLst>
            </p:cNvPr>
            <p:cNvSpPr/>
            <p:nvPr/>
          </p:nvSpPr>
          <p:spPr>
            <a:xfrm>
              <a:off x="2286785" y="1668275"/>
              <a:ext cx="384998" cy="384998"/>
            </a:xfrm>
            <a:prstGeom prst="ellipse">
              <a:avLst/>
            </a:prstGeom>
            <a:solidFill>
              <a:srgbClr val="0B3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3" name="Прямоугольник 2">
              <a:extLst>
                <a:ext uri="{FF2B5EF4-FFF2-40B4-BE49-F238E27FC236}">
                  <a16:creationId xmlns="" xmlns:a16="http://schemas.microsoft.com/office/drawing/2014/main" id="{868FE975-866A-469E-81F8-8D68D9860A33}"/>
                </a:ext>
              </a:extLst>
            </p:cNvPr>
            <p:cNvSpPr/>
            <p:nvPr/>
          </p:nvSpPr>
          <p:spPr>
            <a:xfrm>
              <a:off x="2286785" y="1668327"/>
              <a:ext cx="380886" cy="392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sz="15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A949FE5F-E265-432F-8F9B-55E772BD18D1}"/>
              </a:ext>
            </a:extLst>
          </p:cNvPr>
          <p:cNvGrpSpPr/>
          <p:nvPr/>
        </p:nvGrpSpPr>
        <p:grpSpPr>
          <a:xfrm>
            <a:off x="7281136" y="857716"/>
            <a:ext cx="384998" cy="392467"/>
            <a:chOff x="793556" y="1668275"/>
            <a:chExt cx="384998" cy="392467"/>
          </a:xfrm>
        </p:grpSpPr>
        <p:sp>
          <p:nvSpPr>
            <p:cNvPr id="75" name="Овал 12">
              <a:extLst>
                <a:ext uri="{FF2B5EF4-FFF2-40B4-BE49-F238E27FC236}">
                  <a16:creationId xmlns="" xmlns:a16="http://schemas.microsoft.com/office/drawing/2014/main" id="{BF9F6F28-641C-4C3C-AE86-B7ACF3ECA114}"/>
                </a:ext>
              </a:extLst>
            </p:cNvPr>
            <p:cNvSpPr/>
            <p:nvPr/>
          </p:nvSpPr>
          <p:spPr>
            <a:xfrm>
              <a:off x="793556" y="1668275"/>
              <a:ext cx="384998" cy="384998"/>
            </a:xfrm>
            <a:prstGeom prst="ellipse">
              <a:avLst/>
            </a:prstGeom>
            <a:solidFill>
              <a:srgbClr val="0B3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Прямоугольник 2">
              <a:extLst>
                <a:ext uri="{FF2B5EF4-FFF2-40B4-BE49-F238E27FC236}">
                  <a16:creationId xmlns="" xmlns:a16="http://schemas.microsoft.com/office/drawing/2014/main" id="{6C82F840-2772-4676-A013-40FD297A5DAA}"/>
                </a:ext>
              </a:extLst>
            </p:cNvPr>
            <p:cNvSpPr/>
            <p:nvPr/>
          </p:nvSpPr>
          <p:spPr>
            <a:xfrm>
              <a:off x="793556" y="1668327"/>
              <a:ext cx="380886" cy="392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sz="15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632E6FF1-B7A3-4AAA-920C-4879C98CD70D}"/>
              </a:ext>
            </a:extLst>
          </p:cNvPr>
          <p:cNvGrpSpPr/>
          <p:nvPr/>
        </p:nvGrpSpPr>
        <p:grpSpPr>
          <a:xfrm>
            <a:off x="8730730" y="857716"/>
            <a:ext cx="384998" cy="392467"/>
            <a:chOff x="2286785" y="1668275"/>
            <a:chExt cx="384998" cy="392467"/>
          </a:xfrm>
        </p:grpSpPr>
        <p:sp>
          <p:nvSpPr>
            <p:cNvPr id="78" name="Овал 12">
              <a:extLst>
                <a:ext uri="{FF2B5EF4-FFF2-40B4-BE49-F238E27FC236}">
                  <a16:creationId xmlns="" xmlns:a16="http://schemas.microsoft.com/office/drawing/2014/main" id="{AF55B47E-A2BB-4369-8968-A6EA098DE72A}"/>
                </a:ext>
              </a:extLst>
            </p:cNvPr>
            <p:cNvSpPr/>
            <p:nvPr/>
          </p:nvSpPr>
          <p:spPr>
            <a:xfrm>
              <a:off x="2286785" y="1668275"/>
              <a:ext cx="384998" cy="384998"/>
            </a:xfrm>
            <a:prstGeom prst="ellipse">
              <a:avLst/>
            </a:prstGeom>
            <a:solidFill>
              <a:srgbClr val="0B3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79" name="Прямоугольник 2">
              <a:extLst>
                <a:ext uri="{FF2B5EF4-FFF2-40B4-BE49-F238E27FC236}">
                  <a16:creationId xmlns="" xmlns:a16="http://schemas.microsoft.com/office/drawing/2014/main" id="{D3804D79-48BB-48E8-80A0-D68103178F29}"/>
                </a:ext>
              </a:extLst>
            </p:cNvPr>
            <p:cNvSpPr/>
            <p:nvPr/>
          </p:nvSpPr>
          <p:spPr>
            <a:xfrm>
              <a:off x="2286785" y="1668327"/>
              <a:ext cx="380886" cy="392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sz="15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97" name="Подзаголовок 2"/>
          <p:cNvSpPr txBox="1">
            <a:spLocks/>
          </p:cNvSpPr>
          <p:nvPr/>
        </p:nvSpPr>
        <p:spPr>
          <a:xfrm>
            <a:off x="865320" y="6832"/>
            <a:ext cx="9367837" cy="483911"/>
          </a:xfrm>
          <a:prstGeom prst="rect">
            <a:avLst/>
          </a:prstGeom>
        </p:spPr>
        <p:txBody>
          <a:bodyPr vert="horz" lIns="91327" tIns="45663" rIns="91327" bIns="45663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b="1" spc="2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Описание жизненной ситуации (</a:t>
            </a:r>
            <a:r>
              <a:rPr lang="en-US" sz="1700" b="1" spc="2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as is</a:t>
            </a:r>
            <a:r>
              <a:rPr lang="ru-RU" sz="1700" b="1" spc="2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046F7911-828D-3140-8354-304C5DBFFC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48" y="738418"/>
            <a:ext cx="253047" cy="224794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4EDDFE9B-5537-1941-A26F-CCAD488EF0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297" y="724574"/>
            <a:ext cx="153473" cy="252487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8082CB50-ACB9-8F4A-97A1-827E9345E1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620" y="738418"/>
            <a:ext cx="253047" cy="224794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D5271EB8-EB66-2448-A6F7-A9D49E86D0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01" y="730654"/>
            <a:ext cx="191977" cy="240327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769EA5FE-B0AD-804C-9070-EC8FEA1EB9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838" y="724574"/>
            <a:ext cx="153473" cy="252487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025848BE-7316-594E-BA22-5552BDB999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61" y="738418"/>
            <a:ext cx="253047" cy="224794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46A1E517-6E10-EA49-AAE4-7DFC3F9BFF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556" y="724574"/>
            <a:ext cx="153473" cy="252487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48D1F02F-A4F4-AC4A-9C16-6D8E51461F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879" y="738418"/>
            <a:ext cx="253047" cy="224794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A7DEF7AF-65C2-7148-909D-0CC1365BD2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088" y="724574"/>
            <a:ext cx="153473" cy="252487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4101F522-0A97-9940-895F-E4CF45339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410" y="738418"/>
            <a:ext cx="253047" cy="224794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CC618D43-6EAF-8442-A7AD-85DD8D1010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595" y="724574"/>
            <a:ext cx="153473" cy="252487"/>
          </a:xfrm>
          <a:prstGeom prst="rect">
            <a:avLst/>
          </a:prstGeom>
        </p:spPr>
      </p:pic>
      <p:sp>
        <p:nvSpPr>
          <p:cNvPr id="92" name="Прямоугольник 2">
            <a:extLst>
              <a:ext uri="{FF2B5EF4-FFF2-40B4-BE49-F238E27FC236}">
                <a16:creationId xmlns="" xmlns:a16="http://schemas.microsoft.com/office/drawing/2014/main" id="{D82B24C1-22C6-DA4E-A290-458FCBF1B07D}"/>
              </a:ext>
            </a:extLst>
          </p:cNvPr>
          <p:cNvSpPr/>
          <p:nvPr/>
        </p:nvSpPr>
        <p:spPr>
          <a:xfrm>
            <a:off x="1884503" y="1352520"/>
            <a:ext cx="1413223" cy="433914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и подача документов</a:t>
            </a:r>
          </a:p>
        </p:txBody>
      </p:sp>
      <p:sp>
        <p:nvSpPr>
          <p:cNvPr id="93" name="Прямоугольник 2">
            <a:extLst>
              <a:ext uri="{FF2B5EF4-FFF2-40B4-BE49-F238E27FC236}">
                <a16:creationId xmlns="" xmlns:a16="http://schemas.microsoft.com/office/drawing/2014/main" id="{20F4CCAF-CE82-004C-B7C9-3B2E4ED01EBE}"/>
              </a:ext>
            </a:extLst>
          </p:cNvPr>
          <p:cNvSpPr/>
          <p:nvPr/>
        </p:nvSpPr>
        <p:spPr>
          <a:xfrm>
            <a:off x="1898149" y="1875861"/>
            <a:ext cx="1352829" cy="861659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marL="171226" indent="-17122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лично</a:t>
            </a:r>
          </a:p>
          <a:p>
            <a:pPr marL="171226" indent="-17122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очереди</a:t>
            </a:r>
          </a:p>
          <a:p>
            <a:pPr marL="171226" indent="-17122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требуются оригиналы документов</a:t>
            </a:r>
          </a:p>
        </p:txBody>
      </p:sp>
      <p:sp>
        <p:nvSpPr>
          <p:cNvPr id="94" name="Прямоугольник 2">
            <a:extLst>
              <a:ext uri="{FF2B5EF4-FFF2-40B4-BE49-F238E27FC236}">
                <a16:creationId xmlns="" xmlns:a16="http://schemas.microsoft.com/office/drawing/2014/main" id="{9B5EAE95-7BBD-3C45-B7C5-626B4B77F28A}"/>
              </a:ext>
            </a:extLst>
          </p:cNvPr>
          <p:cNvSpPr/>
          <p:nvPr/>
        </p:nvSpPr>
        <p:spPr>
          <a:xfrm>
            <a:off x="3297726" y="1352520"/>
            <a:ext cx="1920698" cy="789396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Прохождение дополнительных вступительных испытаний (при необходимости)</a:t>
            </a:r>
          </a:p>
        </p:txBody>
      </p:sp>
      <p:sp>
        <p:nvSpPr>
          <p:cNvPr id="95" name="Прямоугольник 2">
            <a:extLst>
              <a:ext uri="{FF2B5EF4-FFF2-40B4-BE49-F238E27FC236}">
                <a16:creationId xmlns="" xmlns:a16="http://schemas.microsoft.com/office/drawing/2014/main" id="{F9349F8F-8CD4-DC41-9E55-599A03CCF6CA}"/>
              </a:ext>
            </a:extLst>
          </p:cNvPr>
          <p:cNvSpPr/>
          <p:nvPr/>
        </p:nvSpPr>
        <p:spPr>
          <a:xfrm>
            <a:off x="3297727" y="2192271"/>
            <a:ext cx="1841876" cy="1015548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marL="171226" indent="-17122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лично</a:t>
            </a:r>
          </a:p>
          <a:p>
            <a:pPr marL="171226" indent="-17122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иногородние снимают жилье во время ожидания</a:t>
            </a:r>
          </a:p>
          <a:p>
            <a:pPr marL="171226" indent="-17122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затраты времени и денег</a:t>
            </a:r>
          </a:p>
        </p:txBody>
      </p:sp>
      <p:sp>
        <p:nvSpPr>
          <p:cNvPr id="96" name="Прямоугольник 2">
            <a:extLst>
              <a:ext uri="{FF2B5EF4-FFF2-40B4-BE49-F238E27FC236}">
                <a16:creationId xmlns="" xmlns:a16="http://schemas.microsoft.com/office/drawing/2014/main" id="{6FCEC79B-6283-8641-84E7-564D2DCCD54D}"/>
              </a:ext>
            </a:extLst>
          </p:cNvPr>
          <p:cNvSpPr/>
          <p:nvPr/>
        </p:nvSpPr>
        <p:spPr>
          <a:xfrm>
            <a:off x="5386432" y="1352520"/>
            <a:ext cx="1679385" cy="430772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конкурсной ситуации</a:t>
            </a:r>
          </a:p>
        </p:txBody>
      </p:sp>
      <p:sp>
        <p:nvSpPr>
          <p:cNvPr id="98" name="Прямоугольник 2">
            <a:extLst>
              <a:ext uri="{FF2B5EF4-FFF2-40B4-BE49-F238E27FC236}">
                <a16:creationId xmlns="" xmlns:a16="http://schemas.microsoft.com/office/drawing/2014/main" id="{67AE3209-1EFA-4A40-A803-169486A46EA9}"/>
              </a:ext>
            </a:extLst>
          </p:cNvPr>
          <p:cNvSpPr/>
          <p:nvPr/>
        </p:nvSpPr>
        <p:spPr>
          <a:xfrm>
            <a:off x="5400081" y="1738311"/>
            <a:ext cx="1665737" cy="1477212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marL="171226" indent="-17122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списки на дверях и сайтах ООВО (необходимо следить за каждым)</a:t>
            </a:r>
          </a:p>
          <a:p>
            <a:pPr marL="171226" indent="-17122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списков не прозрачно для абитуриента</a:t>
            </a:r>
          </a:p>
          <a:p>
            <a:pPr marL="171226" indent="-17122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возможности прогнозирования</a:t>
            </a:r>
          </a:p>
        </p:txBody>
      </p:sp>
      <p:sp>
        <p:nvSpPr>
          <p:cNvPr id="99" name="Прямоугольник 2">
            <a:extLst>
              <a:ext uri="{FF2B5EF4-FFF2-40B4-BE49-F238E27FC236}">
                <a16:creationId xmlns="" xmlns:a16="http://schemas.microsoft.com/office/drawing/2014/main" id="{51F48392-25B4-1749-B133-EDB54B7F63FE}"/>
              </a:ext>
            </a:extLst>
          </p:cNvPr>
          <p:cNvSpPr/>
          <p:nvPr/>
        </p:nvSpPr>
        <p:spPr>
          <a:xfrm>
            <a:off x="7205535" y="1352520"/>
            <a:ext cx="1437342" cy="1144878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и рассмотрение апелляции (в случае несогласия с результатами оценки</a:t>
            </a:r>
          </a:p>
        </p:txBody>
      </p:sp>
      <p:sp>
        <p:nvSpPr>
          <p:cNvPr id="100" name="Прямоугольник 2">
            <a:extLst>
              <a:ext uri="{FF2B5EF4-FFF2-40B4-BE49-F238E27FC236}">
                <a16:creationId xmlns="" xmlns:a16="http://schemas.microsoft.com/office/drawing/2014/main" id="{527BAF0A-A64B-764A-A8A6-15436216C778}"/>
              </a:ext>
            </a:extLst>
          </p:cNvPr>
          <p:cNvSpPr/>
          <p:nvPr/>
        </p:nvSpPr>
        <p:spPr>
          <a:xfrm>
            <a:off x="7219182" y="2364478"/>
            <a:ext cx="1352829" cy="294517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лично</a:t>
            </a:r>
          </a:p>
        </p:txBody>
      </p:sp>
      <p:sp>
        <p:nvSpPr>
          <p:cNvPr id="103" name="Прямоугольник 2">
            <a:extLst>
              <a:ext uri="{FF2B5EF4-FFF2-40B4-BE49-F238E27FC236}">
                <a16:creationId xmlns="" xmlns:a16="http://schemas.microsoft.com/office/drawing/2014/main" id="{5397C7C8-1262-F443-AB2B-570E55943792}"/>
              </a:ext>
            </a:extLst>
          </p:cNvPr>
          <p:cNvSpPr/>
          <p:nvPr/>
        </p:nvSpPr>
        <p:spPr>
          <a:xfrm>
            <a:off x="8650018" y="1352521"/>
            <a:ext cx="1437342" cy="256174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Зачисление</a:t>
            </a:r>
          </a:p>
        </p:txBody>
      </p:sp>
      <p:sp>
        <p:nvSpPr>
          <p:cNvPr id="104" name="Прямоугольник 2">
            <a:extLst>
              <a:ext uri="{FF2B5EF4-FFF2-40B4-BE49-F238E27FC236}">
                <a16:creationId xmlns="" xmlns:a16="http://schemas.microsoft.com/office/drawing/2014/main" id="{914B2854-9457-5C4D-97DB-45162ECC1DBF}"/>
              </a:ext>
            </a:extLst>
          </p:cNvPr>
          <p:cNvSpPr/>
          <p:nvPr/>
        </p:nvSpPr>
        <p:spPr>
          <a:xfrm>
            <a:off x="8663653" y="1577673"/>
            <a:ext cx="1300480" cy="1015548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marL="171226" indent="-17122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лично;</a:t>
            </a:r>
          </a:p>
          <a:p>
            <a:pPr marL="171226" indent="-17122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оригиналы документов;</a:t>
            </a:r>
          </a:p>
          <a:p>
            <a:pPr marL="171226" indent="-17122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на обучение на бумаге.</a:t>
            </a:r>
          </a:p>
        </p:txBody>
      </p:sp>
      <p:sp>
        <p:nvSpPr>
          <p:cNvPr id="123" name="Скругленный прямоугольник 122">
            <a:extLst>
              <a:ext uri="{FF2B5EF4-FFF2-40B4-BE49-F238E27FC236}">
                <a16:creationId xmlns="" xmlns:a16="http://schemas.microsoft.com/office/drawing/2014/main" id="{C06AE10E-1B29-9D4A-AF10-EDF6DF2D7F10}"/>
              </a:ext>
            </a:extLst>
          </p:cNvPr>
          <p:cNvSpPr/>
          <p:nvPr/>
        </p:nvSpPr>
        <p:spPr>
          <a:xfrm>
            <a:off x="753411" y="3702821"/>
            <a:ext cx="4323422" cy="1656018"/>
          </a:xfrm>
          <a:prstGeom prst="roundRect">
            <a:avLst>
              <a:gd name="adj" fmla="val 7664"/>
            </a:avLst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7" tIns="45663" rIns="91327" bIns="45663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AC2C9173-3A1C-8A48-B302-342136EAB5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566" y="3883510"/>
            <a:ext cx="250469" cy="412062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B5E74039-2A42-FD4D-80C2-8A430CE5EE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480" y="3883510"/>
            <a:ext cx="250469" cy="412062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742D9A9D-6466-C24B-8176-E343EDCE18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953" y="3883510"/>
            <a:ext cx="250469" cy="412062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="" xmlns:a16="http://schemas.microsoft.com/office/drawing/2014/main" id="{2B168ECD-6E09-E24E-A6CA-08B270481C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867" y="3883510"/>
            <a:ext cx="250469" cy="412062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6BB533BB-37C0-BF4A-8A0B-53C9B8773A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781" y="3883510"/>
            <a:ext cx="250469" cy="412062"/>
          </a:xfrm>
          <a:prstGeom prst="rect">
            <a:avLst/>
          </a:prstGeom>
        </p:spPr>
      </p:pic>
      <p:sp>
        <p:nvSpPr>
          <p:cNvPr id="129" name="Прямоугольник 128">
            <a:extLst>
              <a:ext uri="{FF2B5EF4-FFF2-40B4-BE49-F238E27FC236}">
                <a16:creationId xmlns="" xmlns:a16="http://schemas.microsoft.com/office/drawing/2014/main" id="{5C1C0460-2EA7-8544-BC25-8FC0C68D8143}"/>
              </a:ext>
            </a:extLst>
          </p:cNvPr>
          <p:cNvSpPr/>
          <p:nvPr/>
        </p:nvSpPr>
        <p:spPr>
          <a:xfrm>
            <a:off x="1196757" y="4380225"/>
            <a:ext cx="3436726" cy="757015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7-14 дней личного времени</a:t>
            </a:r>
          </a:p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1-2 поездки в другой город (для иногородних)</a:t>
            </a:r>
          </a:p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2-3 дня в очередях (если в 5 ООВО)</a:t>
            </a:r>
          </a:p>
        </p:txBody>
      </p:sp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FAC48C08-8D3B-A34C-A70F-20014091DC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947" y="730654"/>
            <a:ext cx="191977" cy="240327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="" xmlns:a16="http://schemas.microsoft.com/office/drawing/2014/main" id="{DD40A8D1-CBB9-3C46-968B-2631E7DC79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3" y="351207"/>
            <a:ext cx="412550" cy="437303"/>
          </a:xfrm>
          <a:prstGeom prst="rect">
            <a:avLst/>
          </a:prstGeom>
        </p:spPr>
      </p:pic>
      <p:sp>
        <p:nvSpPr>
          <p:cNvPr id="60" name="Скругленный прямоугольник 59">
            <a:extLst>
              <a:ext uri="{FF2B5EF4-FFF2-40B4-BE49-F238E27FC236}">
                <a16:creationId xmlns="" xmlns:a16="http://schemas.microsoft.com/office/drawing/2014/main" id="{C06AE10E-1B29-9D4A-AF10-EDF6DF2D7F10}"/>
              </a:ext>
            </a:extLst>
          </p:cNvPr>
          <p:cNvSpPr/>
          <p:nvPr/>
        </p:nvSpPr>
        <p:spPr>
          <a:xfrm>
            <a:off x="5242252" y="3702821"/>
            <a:ext cx="4323422" cy="1656018"/>
          </a:xfrm>
          <a:prstGeom prst="roundRect">
            <a:avLst>
              <a:gd name="adj" fmla="val 7664"/>
            </a:avLst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7" tIns="45663" rIns="91327" bIns="45663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="" xmlns:a16="http://schemas.microsoft.com/office/drawing/2014/main" id="{5C1C0460-2EA7-8544-BC25-8FC0C68D8143}"/>
              </a:ext>
            </a:extLst>
          </p:cNvPr>
          <p:cNvSpPr/>
          <p:nvPr/>
        </p:nvSpPr>
        <p:spPr>
          <a:xfrm>
            <a:off x="5685598" y="4380225"/>
            <a:ext cx="3436726" cy="978614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сложностей с загрузкой пакетных данных со стороны ООВО</a:t>
            </a: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Долгий процесс заполнения информации об абитуриента</a:t>
            </a: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0" name="Рисунок 10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68" y="3805098"/>
            <a:ext cx="554118" cy="503492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090" y="3716792"/>
            <a:ext cx="610978" cy="693116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224" y="3860043"/>
            <a:ext cx="598210" cy="52018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6" y="5120048"/>
            <a:ext cx="144620" cy="244129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8716" y="4479073"/>
            <a:ext cx="144620" cy="244129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-1" y="4775431"/>
            <a:ext cx="87153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spc="50" dirty="0" smtClean="0">
                <a:solidFill>
                  <a:srgbClr val="5A9ED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  <a:endParaRPr lang="ru-RU" sz="1300" spc="50" dirty="0">
              <a:solidFill>
                <a:srgbClr val="5A9EDA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86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дзаголовок 2"/>
          <p:cNvSpPr txBox="1">
            <a:spLocks/>
          </p:cNvSpPr>
          <p:nvPr/>
        </p:nvSpPr>
        <p:spPr>
          <a:xfrm>
            <a:off x="871552" y="584369"/>
            <a:ext cx="9367837" cy="483911"/>
          </a:xfrm>
          <a:prstGeom prst="rect">
            <a:avLst/>
          </a:prstGeom>
        </p:spPr>
        <p:txBody>
          <a:bodyPr vert="horz" lIns="91327" tIns="45663" rIns="91327" bIns="45663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b="1" spc="4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Концепция </a:t>
            </a:r>
            <a:r>
              <a:rPr lang="ru-RU" sz="1700" b="1" spc="40" dirty="0" err="1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Суперсервиса</a:t>
            </a:r>
            <a:endParaRPr lang="ru-RU" sz="1700" b="1" spc="40" dirty="0">
              <a:solidFill>
                <a:prstClr val="black"/>
              </a:solidFill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" y="11522"/>
            <a:ext cx="3697076" cy="5747941"/>
            <a:chOff x="1" y="11508"/>
            <a:chExt cx="3697076" cy="5747941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173261" y="5474806"/>
              <a:ext cx="252381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800" spc="50" dirty="0" err="1">
                  <a:solidFill>
                    <a:prstClr val="white">
                      <a:lumMod val="75000"/>
                    </a:prst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Суперсервис</a:t>
              </a:r>
              <a:r>
                <a:rPr lang="ru-RU" sz="800" spc="50" dirty="0">
                  <a:solidFill>
                    <a:prstClr val="white">
                      <a:lumMod val="75000"/>
                    </a:prst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«Поступление в вуз онлайн»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" y="11508"/>
              <a:ext cx="871538" cy="5747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6" name="Rectangle: Rounded Corners 26">
            <a:extLst>
              <a:ext uri="{FF2B5EF4-FFF2-40B4-BE49-F238E27FC236}">
                <a16:creationId xmlns="" xmlns:a16="http://schemas.microsoft.com/office/drawing/2014/main" id="{3ED35466-E092-284A-857C-6B80E31FD8DA}"/>
              </a:ext>
            </a:extLst>
          </p:cNvPr>
          <p:cNvSpPr/>
          <p:nvPr/>
        </p:nvSpPr>
        <p:spPr>
          <a:xfrm>
            <a:off x="7389228" y="1614946"/>
            <a:ext cx="2412093" cy="3024000"/>
          </a:xfrm>
          <a:prstGeom prst="roundRect">
            <a:avLst>
              <a:gd name="adj" fmla="val 4345"/>
            </a:avLst>
          </a:prstGeom>
          <a:solidFill>
            <a:schemeClr val="bg1"/>
          </a:solidFill>
          <a:ln>
            <a:noFill/>
          </a:ln>
          <a:effectLst>
            <a:outerShdw blurRad="254000" dist="165100" dir="5400000" sx="96000" sy="96000" algn="t" rotWithShape="0">
              <a:schemeClr val="tx1">
                <a:lumMod val="90000"/>
                <a:lumOff val="1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27" tIns="45663" rIns="91327" bIns="456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: Rounded Corners 26">
            <a:extLst>
              <a:ext uri="{FF2B5EF4-FFF2-40B4-BE49-F238E27FC236}">
                <a16:creationId xmlns="" xmlns:a16="http://schemas.microsoft.com/office/drawing/2014/main" id="{78596482-49D3-B14F-A044-17A17AC6D6E3}"/>
              </a:ext>
            </a:extLst>
          </p:cNvPr>
          <p:cNvSpPr/>
          <p:nvPr/>
        </p:nvSpPr>
        <p:spPr>
          <a:xfrm>
            <a:off x="1218712" y="1614946"/>
            <a:ext cx="1944000" cy="3024000"/>
          </a:xfrm>
          <a:prstGeom prst="roundRect">
            <a:avLst>
              <a:gd name="adj" fmla="val 4345"/>
            </a:avLst>
          </a:prstGeom>
          <a:solidFill>
            <a:schemeClr val="bg1"/>
          </a:solidFill>
          <a:ln>
            <a:noFill/>
          </a:ln>
          <a:effectLst>
            <a:outerShdw blurRad="254000" dist="165100" dir="5400000" sx="96000" sy="96000" algn="t" rotWithShape="0">
              <a:schemeClr val="tx1">
                <a:lumMod val="90000"/>
                <a:lumOff val="1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27" tIns="45663" rIns="91327" bIns="456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62F8DED1-0E94-B04C-B53A-1E83F24F0398}"/>
              </a:ext>
            </a:extLst>
          </p:cNvPr>
          <p:cNvSpPr/>
          <p:nvPr/>
        </p:nvSpPr>
        <p:spPr>
          <a:xfrm>
            <a:off x="1218726" y="3059051"/>
            <a:ext cx="1928679" cy="904855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algn="ctr" fontAlgn="base">
              <a:lnSpc>
                <a:spcPct val="120000"/>
              </a:lnSpc>
            </a:pPr>
            <a:r>
              <a:rPr lang="ru-RU" sz="1100" dirty="0" err="1">
                <a:solidFill>
                  <a:srgbClr val="283147"/>
                </a:solidFill>
                <a:latin typeface="Arial" panose="020B0604020202020204" pitchFamily="34" charset="0"/>
              </a:rPr>
              <a:t>Проактивность</a:t>
            </a:r>
            <a:r>
              <a:rPr lang="ru-RU" sz="1100" dirty="0">
                <a:solidFill>
                  <a:srgbClr val="283147"/>
                </a:solidFill>
                <a:latin typeface="Arial" panose="020B0604020202020204" pitchFamily="34" charset="0"/>
              </a:rPr>
              <a:t> государственных сервисов в процессах выбора и поступления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E48C0406-9A10-B944-A22B-62AE90906BEC}"/>
              </a:ext>
            </a:extLst>
          </p:cNvPr>
          <p:cNvSpPr/>
          <p:nvPr/>
        </p:nvSpPr>
        <p:spPr>
          <a:xfrm>
            <a:off x="7389228" y="3050708"/>
            <a:ext cx="2412093" cy="1311120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algn="ctr" fontAlgn="base">
              <a:lnSpc>
                <a:spcPct val="120000"/>
              </a:lnSpc>
            </a:pPr>
            <a:r>
              <a:rPr lang="ru-RU" sz="1100" dirty="0">
                <a:solidFill>
                  <a:srgbClr val="283147"/>
                </a:solidFill>
                <a:latin typeface="Arial" panose="020B0604020202020204" pitchFamily="34" charset="0"/>
              </a:rPr>
              <a:t>Открытая информация по всем образовательным программам, направлениям подготовки и дальнейших перспективах трудоустройства (с данными о зарплатах)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7AF726F9-C4FA-5241-B2D9-C8A181A660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937" y="2043936"/>
            <a:ext cx="510646" cy="63925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AD3D699F-7B73-2D40-9D02-9DD11103DA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549" y="2043950"/>
            <a:ext cx="991031" cy="624123"/>
          </a:xfrm>
          <a:prstGeom prst="rect">
            <a:avLst/>
          </a:prstGeom>
        </p:spPr>
      </p:pic>
      <p:sp>
        <p:nvSpPr>
          <p:cNvPr id="40" name="Rectangle: Rounded Corners 26">
            <a:extLst>
              <a:ext uri="{FF2B5EF4-FFF2-40B4-BE49-F238E27FC236}">
                <a16:creationId xmlns="" xmlns:a16="http://schemas.microsoft.com/office/drawing/2014/main" id="{CAB2AE7F-A9D3-7244-9CAF-ABBC1D6C3CD3}"/>
              </a:ext>
            </a:extLst>
          </p:cNvPr>
          <p:cNvSpPr/>
          <p:nvPr/>
        </p:nvSpPr>
        <p:spPr>
          <a:xfrm>
            <a:off x="3275546" y="1614946"/>
            <a:ext cx="1944000" cy="3024000"/>
          </a:xfrm>
          <a:prstGeom prst="roundRect">
            <a:avLst>
              <a:gd name="adj" fmla="val 4345"/>
            </a:avLst>
          </a:prstGeom>
          <a:solidFill>
            <a:schemeClr val="bg1"/>
          </a:solidFill>
          <a:ln>
            <a:noFill/>
          </a:ln>
          <a:effectLst>
            <a:outerShdw blurRad="254000" dist="165100" dir="5400000" sx="96000" sy="96000" algn="t" rotWithShape="0">
              <a:schemeClr val="tx1">
                <a:lumMod val="90000"/>
                <a:lumOff val="1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27" tIns="45663" rIns="91327" bIns="456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8E9BF4A8-698A-4A48-8C10-E5022DD6F84C}"/>
              </a:ext>
            </a:extLst>
          </p:cNvPr>
          <p:cNvSpPr/>
          <p:nvPr/>
        </p:nvSpPr>
        <p:spPr>
          <a:xfrm>
            <a:off x="3275560" y="3059038"/>
            <a:ext cx="1928679" cy="1311013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algn="ctr" fontAlgn="base">
              <a:lnSpc>
                <a:spcPct val="120000"/>
              </a:lnSpc>
            </a:pPr>
            <a:r>
              <a:rPr lang="ru-RU" sz="1100" dirty="0">
                <a:solidFill>
                  <a:srgbClr val="283147"/>
                </a:solidFill>
                <a:latin typeface="Arial" panose="020B0604020202020204" pitchFamily="34" charset="0"/>
              </a:rPr>
              <a:t>Личное присутствие только на творческих испытаниях (или на и</a:t>
            </a:r>
            <a:r>
              <a:rPr lang="en-US" sz="1100" dirty="0">
                <a:solidFill>
                  <a:srgbClr val="283147"/>
                </a:solidFill>
                <a:latin typeface="Arial" panose="020B0604020202020204" pitchFamily="34" charset="0"/>
              </a:rPr>
              <a:t>c</a:t>
            </a:r>
            <a:r>
              <a:rPr lang="ru-RU" sz="1100" dirty="0" err="1">
                <a:solidFill>
                  <a:srgbClr val="283147"/>
                </a:solidFill>
                <a:latin typeface="Arial" panose="020B0604020202020204" pitchFamily="34" charset="0"/>
              </a:rPr>
              <a:t>пытаниях</a:t>
            </a:r>
            <a:r>
              <a:rPr lang="ru-RU" sz="1100" dirty="0">
                <a:solidFill>
                  <a:srgbClr val="283147"/>
                </a:solidFill>
                <a:latin typeface="Arial" panose="020B0604020202020204" pitchFamily="34" charset="0"/>
              </a:rPr>
              <a:t>, которые невозможно оценить дистанционно)</a:t>
            </a:r>
          </a:p>
        </p:txBody>
      </p:sp>
      <p:sp>
        <p:nvSpPr>
          <p:cNvPr id="43" name="Rectangle: Rounded Corners 26">
            <a:extLst>
              <a:ext uri="{FF2B5EF4-FFF2-40B4-BE49-F238E27FC236}">
                <a16:creationId xmlns="" xmlns:a16="http://schemas.microsoft.com/office/drawing/2014/main" id="{99C1350F-73EB-244F-BE2D-293DDD2FCD03}"/>
              </a:ext>
            </a:extLst>
          </p:cNvPr>
          <p:cNvSpPr/>
          <p:nvPr/>
        </p:nvSpPr>
        <p:spPr>
          <a:xfrm>
            <a:off x="5332381" y="1614946"/>
            <a:ext cx="1944000" cy="1435762"/>
          </a:xfrm>
          <a:prstGeom prst="roundRect">
            <a:avLst>
              <a:gd name="adj" fmla="val 4345"/>
            </a:avLst>
          </a:prstGeom>
          <a:solidFill>
            <a:schemeClr val="bg1"/>
          </a:solidFill>
          <a:ln>
            <a:noFill/>
          </a:ln>
          <a:effectLst>
            <a:outerShdw blurRad="254000" dist="165100" dir="5400000" sx="96000" sy="96000" algn="t" rotWithShape="0">
              <a:schemeClr val="tx1">
                <a:lumMod val="90000"/>
                <a:lumOff val="1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27" tIns="45663" rIns="91327" bIns="456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6" name="Rectangle: Rounded Corners 26">
            <a:extLst>
              <a:ext uri="{FF2B5EF4-FFF2-40B4-BE49-F238E27FC236}">
                <a16:creationId xmlns="" xmlns:a16="http://schemas.microsoft.com/office/drawing/2014/main" id="{1F74F150-B9EE-D141-93C3-2BD82E91A4ED}"/>
              </a:ext>
            </a:extLst>
          </p:cNvPr>
          <p:cNvSpPr/>
          <p:nvPr/>
        </p:nvSpPr>
        <p:spPr>
          <a:xfrm>
            <a:off x="5332381" y="3201717"/>
            <a:ext cx="1944000" cy="1437230"/>
          </a:xfrm>
          <a:prstGeom prst="roundRect">
            <a:avLst>
              <a:gd name="adj" fmla="val 4345"/>
            </a:avLst>
          </a:prstGeom>
          <a:solidFill>
            <a:schemeClr val="bg1"/>
          </a:solidFill>
          <a:ln>
            <a:noFill/>
          </a:ln>
          <a:effectLst>
            <a:outerShdw blurRad="254000" dist="165100" dir="5400000" sx="96000" sy="96000" algn="t" rotWithShape="0">
              <a:schemeClr val="tx1">
                <a:lumMod val="90000"/>
                <a:lumOff val="1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27" tIns="45663" rIns="91327" bIns="456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9947E7AD-F33F-A04B-B096-10B78EEDD00A}"/>
              </a:ext>
            </a:extLst>
          </p:cNvPr>
          <p:cNvSpPr/>
          <p:nvPr/>
        </p:nvSpPr>
        <p:spPr>
          <a:xfrm>
            <a:off x="5332394" y="2390077"/>
            <a:ext cx="1928679" cy="498590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algn="ctr" fontAlgn="base">
              <a:lnSpc>
                <a:spcPct val="120000"/>
              </a:lnSpc>
            </a:pPr>
            <a:r>
              <a:rPr lang="ru-RU" sz="1100" dirty="0">
                <a:solidFill>
                  <a:srgbClr val="283147"/>
                </a:solidFill>
                <a:latin typeface="Arial" panose="020B0604020202020204" pitchFamily="34" charset="0"/>
              </a:rPr>
              <a:t>Полная прозрачность конкурсных процедур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FA6262EB-3FDD-C340-9647-C1B3A76EE5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32" y="1796156"/>
            <a:ext cx="703292" cy="442913"/>
          </a:xfrm>
          <a:prstGeom prst="rect">
            <a:avLst/>
          </a:prstGeom>
        </p:spPr>
      </p:pic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5783ED24-6850-0D4B-87B0-0223DB55FDED}"/>
              </a:ext>
            </a:extLst>
          </p:cNvPr>
          <p:cNvSpPr/>
          <p:nvPr/>
        </p:nvSpPr>
        <p:spPr>
          <a:xfrm>
            <a:off x="5347715" y="3887916"/>
            <a:ext cx="1928679" cy="701722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algn="ctr" fontAlgn="base">
              <a:lnSpc>
                <a:spcPct val="120000"/>
              </a:lnSpc>
            </a:pPr>
            <a:r>
              <a:rPr lang="ru-RU" sz="1100" dirty="0">
                <a:solidFill>
                  <a:srgbClr val="283147"/>
                </a:solidFill>
                <a:latin typeface="Arial" panose="020B0604020202020204" pitchFamily="34" charset="0"/>
              </a:rPr>
              <a:t>Полностью электронное взаимодействие между абитуриентом и ООВО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EC578664-B3AA-B448-B902-FBB1A5D142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353" y="3351322"/>
            <a:ext cx="703292" cy="44291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B2F56CEA-21B0-0545-9E6F-4178BC4D07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242" y="2043950"/>
            <a:ext cx="331415" cy="545229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44220349-0674-B049-A948-829E8D4B31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3" y="351207"/>
            <a:ext cx="412550" cy="437303"/>
          </a:xfrm>
          <a:prstGeom prst="rect">
            <a:avLst/>
          </a:prstGeom>
        </p:spPr>
      </p:pic>
      <p:sp>
        <p:nvSpPr>
          <p:cNvPr id="23" name="Oval 15"/>
          <p:cNvSpPr/>
          <p:nvPr/>
        </p:nvSpPr>
        <p:spPr>
          <a:xfrm>
            <a:off x="1255562" y="490719"/>
            <a:ext cx="609223" cy="609223"/>
          </a:xfrm>
          <a:prstGeom prst="ellipse">
            <a:avLst/>
          </a:prstGeom>
          <a:solidFill>
            <a:srgbClr val="EF5757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7" tIns="45663" rIns="91327" bIns="45663" rtlCol="0" anchor="ctr"/>
          <a:lstStyle/>
          <a:p>
            <a:pPr algn="ctr"/>
            <a:endParaRPr lang="ko-KR" altLang="en-US"/>
          </a:p>
        </p:txBody>
      </p:sp>
      <p:sp>
        <p:nvSpPr>
          <p:cNvPr id="24" name="Donut 24"/>
          <p:cNvSpPr/>
          <p:nvPr/>
        </p:nvSpPr>
        <p:spPr>
          <a:xfrm>
            <a:off x="1388512" y="622244"/>
            <a:ext cx="343349" cy="34614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7" tIns="45663" rIns="91327" bIns="45663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6" y="5120048"/>
            <a:ext cx="144620" cy="24412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8716" y="4479073"/>
            <a:ext cx="144620" cy="244129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" y="4775417"/>
            <a:ext cx="871539" cy="292388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algn="ctr"/>
            <a:r>
              <a:rPr lang="ru-RU" sz="1300" spc="50" dirty="0" smtClean="0">
                <a:solidFill>
                  <a:srgbClr val="5A9ED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  <a:endParaRPr lang="ru-RU" sz="1300" spc="50" dirty="0">
              <a:solidFill>
                <a:srgbClr val="5A9EDA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05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Соединительная линия уступом 57">
            <a:extLst>
              <a:ext uri="{FF2B5EF4-FFF2-40B4-BE49-F238E27FC236}">
                <a16:creationId xmlns:a16="http://schemas.microsoft.com/office/drawing/2014/main" xmlns="" id="{2304B629-6E68-834A-866E-753A3075EBA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918348" y="1349865"/>
            <a:ext cx="502021" cy="2259703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>
            <a:extLst>
              <a:ext uri="{FF2B5EF4-FFF2-40B4-BE49-F238E27FC236}">
                <a16:creationId xmlns:a16="http://schemas.microsoft.com/office/drawing/2014/main" xmlns="" id="{CF2A4930-7199-A94C-A361-38600463C20C}"/>
              </a:ext>
            </a:extLst>
          </p:cNvPr>
          <p:cNvCxnSpPr>
            <a:cxnSpLocks/>
          </p:cNvCxnSpPr>
          <p:nvPr/>
        </p:nvCxnSpPr>
        <p:spPr>
          <a:xfrm rot="16200000" flipV="1">
            <a:off x="3654983" y="1351126"/>
            <a:ext cx="502021" cy="2259703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1" y="11522"/>
            <a:ext cx="3697076" cy="5747941"/>
            <a:chOff x="1" y="11508"/>
            <a:chExt cx="3697076" cy="5747941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173261" y="5474806"/>
              <a:ext cx="252381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800" spc="50" dirty="0" err="1">
                  <a:solidFill>
                    <a:prstClr val="white">
                      <a:lumMod val="75000"/>
                    </a:prst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Суперсервис</a:t>
              </a:r>
              <a:r>
                <a:rPr lang="ru-RU" sz="800" spc="50" dirty="0">
                  <a:solidFill>
                    <a:prstClr val="white">
                      <a:lumMod val="75000"/>
                    </a:prst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«Поступление в вуз онлайн»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" y="11508"/>
              <a:ext cx="871538" cy="5747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4" name="Подзаголовок 2"/>
          <p:cNvSpPr txBox="1">
            <a:spLocks/>
          </p:cNvSpPr>
          <p:nvPr/>
        </p:nvSpPr>
        <p:spPr>
          <a:xfrm>
            <a:off x="871552" y="584369"/>
            <a:ext cx="9367837" cy="483911"/>
          </a:xfrm>
          <a:prstGeom prst="rect">
            <a:avLst/>
          </a:prstGeom>
        </p:spPr>
        <p:txBody>
          <a:bodyPr vert="horz" lIns="91327" tIns="45663" rIns="91327" bIns="45663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b="1" spc="4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Взаимодействие со сторонними сервисами</a:t>
            </a:r>
          </a:p>
        </p:txBody>
      </p:sp>
      <p:sp>
        <p:nvSpPr>
          <p:cNvPr id="26" name="object 6"/>
          <p:cNvSpPr/>
          <p:nvPr/>
        </p:nvSpPr>
        <p:spPr>
          <a:xfrm>
            <a:off x="4808819" y="2689634"/>
            <a:ext cx="1440000" cy="828000"/>
          </a:xfrm>
          <a:custGeom>
            <a:avLst/>
            <a:gdLst/>
            <a:ahLst/>
            <a:cxnLst/>
            <a:rect l="l" t="t" r="r" b="b"/>
            <a:pathLst>
              <a:path w="2675890" h="1490345">
                <a:moveTo>
                  <a:pt x="2568448" y="0"/>
                </a:moveTo>
                <a:lnTo>
                  <a:pt x="107073" y="0"/>
                </a:lnTo>
                <a:lnTo>
                  <a:pt x="65392" y="8415"/>
                </a:lnTo>
                <a:lnTo>
                  <a:pt x="31357" y="31364"/>
                </a:lnTo>
                <a:lnTo>
                  <a:pt x="8413" y="65402"/>
                </a:lnTo>
                <a:lnTo>
                  <a:pt x="0" y="107086"/>
                </a:lnTo>
                <a:lnTo>
                  <a:pt x="0" y="1383093"/>
                </a:lnTo>
                <a:lnTo>
                  <a:pt x="8413" y="1424784"/>
                </a:lnTo>
                <a:lnTo>
                  <a:pt x="31357" y="1458826"/>
                </a:lnTo>
                <a:lnTo>
                  <a:pt x="65392" y="1481777"/>
                </a:lnTo>
                <a:lnTo>
                  <a:pt x="107073" y="1490192"/>
                </a:lnTo>
                <a:lnTo>
                  <a:pt x="2568448" y="1490192"/>
                </a:lnTo>
                <a:lnTo>
                  <a:pt x="2610133" y="1481777"/>
                </a:lnTo>
                <a:lnTo>
                  <a:pt x="2644176" y="1458826"/>
                </a:lnTo>
                <a:lnTo>
                  <a:pt x="2667129" y="1424784"/>
                </a:lnTo>
                <a:lnTo>
                  <a:pt x="2675547" y="1383093"/>
                </a:lnTo>
                <a:lnTo>
                  <a:pt x="2675547" y="107086"/>
                </a:lnTo>
                <a:lnTo>
                  <a:pt x="2667129" y="65402"/>
                </a:lnTo>
                <a:lnTo>
                  <a:pt x="2644176" y="31364"/>
                </a:lnTo>
                <a:lnTo>
                  <a:pt x="2610133" y="8415"/>
                </a:lnTo>
                <a:lnTo>
                  <a:pt x="2568448" y="0"/>
                </a:lnTo>
                <a:close/>
              </a:path>
            </a:pathLst>
          </a:custGeom>
          <a:solidFill>
            <a:srgbClr val="174BCF"/>
          </a:solidFill>
          <a:effectLst>
            <a:outerShdw blurRad="254000" dist="165100" dir="5400000" sx="96000" sy="96000" algn="t" rotWithShape="0">
              <a:prstClr val="black">
                <a:alpha val="18000"/>
              </a:prstClr>
            </a:outerShdw>
          </a:effectLst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8"/>
          <p:cNvSpPr/>
          <p:nvPr/>
        </p:nvSpPr>
        <p:spPr>
          <a:xfrm>
            <a:off x="4808819" y="1531140"/>
            <a:ext cx="1440000" cy="576000"/>
          </a:xfrm>
          <a:custGeom>
            <a:avLst/>
            <a:gdLst/>
            <a:ahLst/>
            <a:cxnLst/>
            <a:rect l="l" t="t" r="r" b="b"/>
            <a:pathLst>
              <a:path w="2279015" h="964564">
                <a:moveTo>
                  <a:pt x="2199068" y="0"/>
                </a:moveTo>
                <a:lnTo>
                  <a:pt x="79489" y="0"/>
                </a:lnTo>
                <a:lnTo>
                  <a:pt x="48541" y="6248"/>
                </a:lnTo>
                <a:lnTo>
                  <a:pt x="23275" y="23287"/>
                </a:lnTo>
                <a:lnTo>
                  <a:pt x="6244" y="48557"/>
                </a:lnTo>
                <a:lnTo>
                  <a:pt x="0" y="79502"/>
                </a:lnTo>
                <a:lnTo>
                  <a:pt x="0" y="884720"/>
                </a:lnTo>
                <a:lnTo>
                  <a:pt x="6244" y="915662"/>
                </a:lnTo>
                <a:lnTo>
                  <a:pt x="23275" y="940928"/>
                </a:lnTo>
                <a:lnTo>
                  <a:pt x="48541" y="957963"/>
                </a:lnTo>
                <a:lnTo>
                  <a:pt x="79489" y="964209"/>
                </a:lnTo>
                <a:lnTo>
                  <a:pt x="2199068" y="964209"/>
                </a:lnTo>
                <a:lnTo>
                  <a:pt x="2230012" y="957963"/>
                </a:lnTo>
                <a:lnTo>
                  <a:pt x="2255283" y="940928"/>
                </a:lnTo>
                <a:lnTo>
                  <a:pt x="2272322" y="915662"/>
                </a:lnTo>
                <a:lnTo>
                  <a:pt x="2278570" y="884720"/>
                </a:lnTo>
                <a:lnTo>
                  <a:pt x="2278570" y="79502"/>
                </a:lnTo>
                <a:lnTo>
                  <a:pt x="2272322" y="48557"/>
                </a:lnTo>
                <a:lnTo>
                  <a:pt x="2255283" y="23287"/>
                </a:lnTo>
                <a:lnTo>
                  <a:pt x="2230012" y="6248"/>
                </a:lnTo>
                <a:lnTo>
                  <a:pt x="2199068" y="0"/>
                </a:lnTo>
                <a:close/>
              </a:path>
            </a:pathLst>
          </a:custGeom>
          <a:solidFill>
            <a:srgbClr val="EE0F53"/>
          </a:solidFill>
          <a:effectLst>
            <a:outerShdw blurRad="254000" dist="165100" dir="5400000" sx="96000" sy="96000" algn="t" rotWithShape="0">
              <a:prstClr val="black">
                <a:alpha val="18000"/>
              </a:prstClr>
            </a:outerShdw>
          </a:effectLst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object 10"/>
          <p:cNvSpPr txBox="1"/>
          <p:nvPr/>
        </p:nvSpPr>
        <p:spPr>
          <a:xfrm>
            <a:off x="4881449" y="1622366"/>
            <a:ext cx="1294765" cy="429041"/>
          </a:xfrm>
          <a:prstGeom prst="rect">
            <a:avLst/>
          </a:prstGeom>
        </p:spPr>
        <p:txBody>
          <a:bodyPr vert="horz" wrap="square" lIns="0" tIns="12685" rIns="0" bIns="0" rtlCol="0">
            <a:spAutoFit/>
          </a:bodyPr>
          <a:lstStyle/>
          <a:p>
            <a:pPr marL="110349" marR="5078" indent="-98299" algn="ctr">
              <a:lnSpc>
                <a:spcPct val="1111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 профиль</a:t>
            </a:r>
            <a:endParaRPr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11"/>
          <p:cNvSpPr/>
          <p:nvPr/>
        </p:nvSpPr>
        <p:spPr>
          <a:xfrm>
            <a:off x="1642577" y="1414271"/>
            <a:ext cx="2304000" cy="828000"/>
          </a:xfrm>
          <a:custGeom>
            <a:avLst/>
            <a:gdLst/>
            <a:ahLst/>
            <a:cxnLst/>
            <a:rect l="l" t="t" r="r" b="b"/>
            <a:pathLst>
              <a:path w="3750310" h="1287145">
                <a:moveTo>
                  <a:pt x="3632161" y="0"/>
                </a:moveTo>
                <a:lnTo>
                  <a:pt x="117805" y="0"/>
                </a:lnTo>
                <a:lnTo>
                  <a:pt x="71950" y="9257"/>
                </a:lnTo>
                <a:lnTo>
                  <a:pt x="34504" y="34504"/>
                </a:lnTo>
                <a:lnTo>
                  <a:pt x="9257" y="71950"/>
                </a:lnTo>
                <a:lnTo>
                  <a:pt x="0" y="117805"/>
                </a:lnTo>
                <a:lnTo>
                  <a:pt x="0" y="1168895"/>
                </a:lnTo>
                <a:lnTo>
                  <a:pt x="9257" y="1214750"/>
                </a:lnTo>
                <a:lnTo>
                  <a:pt x="34504" y="1252196"/>
                </a:lnTo>
                <a:lnTo>
                  <a:pt x="71950" y="1277442"/>
                </a:lnTo>
                <a:lnTo>
                  <a:pt x="117805" y="1286700"/>
                </a:lnTo>
                <a:lnTo>
                  <a:pt x="3632161" y="1286700"/>
                </a:lnTo>
                <a:lnTo>
                  <a:pt x="3678017" y="1277442"/>
                </a:lnTo>
                <a:lnTo>
                  <a:pt x="3715462" y="1252196"/>
                </a:lnTo>
                <a:lnTo>
                  <a:pt x="3740709" y="1214750"/>
                </a:lnTo>
                <a:lnTo>
                  <a:pt x="3749967" y="1168895"/>
                </a:lnTo>
                <a:lnTo>
                  <a:pt x="3749967" y="117805"/>
                </a:lnTo>
                <a:lnTo>
                  <a:pt x="3740709" y="71950"/>
                </a:lnTo>
                <a:lnTo>
                  <a:pt x="3715462" y="34504"/>
                </a:lnTo>
                <a:lnTo>
                  <a:pt x="3678017" y="9257"/>
                </a:lnTo>
                <a:lnTo>
                  <a:pt x="3632161" y="0"/>
                </a:lnTo>
                <a:close/>
              </a:path>
            </a:pathLst>
          </a:custGeom>
          <a:solidFill>
            <a:srgbClr val="174BCF"/>
          </a:solidFill>
          <a:effectLst>
            <a:outerShdw blurRad="254000" dist="165100" dir="5400000" sx="96000" sy="96000" algn="t" rotWithShape="0">
              <a:prstClr val="black">
                <a:alpha val="18000"/>
              </a:prstClr>
            </a:outerShdw>
          </a:effectLst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13"/>
          <p:cNvSpPr/>
          <p:nvPr/>
        </p:nvSpPr>
        <p:spPr>
          <a:xfrm>
            <a:off x="7111059" y="1409594"/>
            <a:ext cx="2304000" cy="828000"/>
          </a:xfrm>
          <a:custGeom>
            <a:avLst/>
            <a:gdLst/>
            <a:ahLst/>
            <a:cxnLst/>
            <a:rect l="l" t="t" r="r" b="b"/>
            <a:pathLst>
              <a:path w="3074670" h="1287145">
                <a:moveTo>
                  <a:pt x="2967431" y="0"/>
                </a:moveTo>
                <a:lnTo>
                  <a:pt x="106667" y="0"/>
                </a:lnTo>
                <a:lnTo>
                  <a:pt x="65145" y="8381"/>
                </a:lnTo>
                <a:lnTo>
                  <a:pt x="31240" y="31238"/>
                </a:lnTo>
                <a:lnTo>
                  <a:pt x="8381" y="65140"/>
                </a:lnTo>
                <a:lnTo>
                  <a:pt x="0" y="106654"/>
                </a:lnTo>
                <a:lnTo>
                  <a:pt x="0" y="1180033"/>
                </a:lnTo>
                <a:lnTo>
                  <a:pt x="8381" y="1221554"/>
                </a:lnTo>
                <a:lnTo>
                  <a:pt x="31240" y="1255460"/>
                </a:lnTo>
                <a:lnTo>
                  <a:pt x="65145" y="1278318"/>
                </a:lnTo>
                <a:lnTo>
                  <a:pt x="106667" y="1286700"/>
                </a:lnTo>
                <a:lnTo>
                  <a:pt x="2967431" y="1286700"/>
                </a:lnTo>
                <a:lnTo>
                  <a:pt x="3008952" y="1278318"/>
                </a:lnTo>
                <a:lnTo>
                  <a:pt x="3042858" y="1255460"/>
                </a:lnTo>
                <a:lnTo>
                  <a:pt x="3065716" y="1221554"/>
                </a:lnTo>
                <a:lnTo>
                  <a:pt x="3074098" y="1180033"/>
                </a:lnTo>
                <a:lnTo>
                  <a:pt x="3074098" y="106654"/>
                </a:lnTo>
                <a:lnTo>
                  <a:pt x="3065716" y="65140"/>
                </a:lnTo>
                <a:lnTo>
                  <a:pt x="3042858" y="31238"/>
                </a:lnTo>
                <a:lnTo>
                  <a:pt x="3008952" y="8381"/>
                </a:lnTo>
                <a:lnTo>
                  <a:pt x="2967431" y="0"/>
                </a:lnTo>
                <a:close/>
              </a:path>
            </a:pathLst>
          </a:custGeom>
          <a:solidFill>
            <a:srgbClr val="174BCF"/>
          </a:solidFill>
          <a:effectLst>
            <a:outerShdw blurRad="254000" dist="165100" dir="5400000" sx="96000" sy="96000" algn="t" rotWithShape="0">
              <a:prstClr val="black">
                <a:alpha val="18000"/>
              </a:prstClr>
            </a:outerShdw>
          </a:effectLst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14"/>
          <p:cNvSpPr txBox="1"/>
          <p:nvPr/>
        </p:nvSpPr>
        <p:spPr>
          <a:xfrm>
            <a:off x="7177733" y="1491209"/>
            <a:ext cx="2170679" cy="657699"/>
          </a:xfrm>
          <a:prstGeom prst="rect">
            <a:avLst/>
          </a:prstGeom>
        </p:spPr>
        <p:txBody>
          <a:bodyPr vert="horz" wrap="square" lIns="0" tIns="43759" rIns="0" bIns="0" rtlCol="0">
            <a:spAutoFit/>
          </a:bodyPr>
          <a:lstStyle/>
          <a:p>
            <a:pPr marL="612626">
              <a:spcBef>
                <a:spcPts val="345"/>
              </a:spcBef>
            </a:pPr>
            <a:r>
              <a:rPr sz="12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Суперсервис</a:t>
            </a:r>
            <a:endParaRPr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51" marR="5078" indent="-68490" algn="ctr">
              <a:lnSpc>
                <a:spcPct val="111100"/>
              </a:lnSpc>
              <a:spcBef>
                <a:spcPts val="85"/>
              </a:spcBef>
            </a:pPr>
            <a:r>
              <a:rPr sz="1200" b="1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«Трудовые  </a:t>
            </a:r>
            <a:r>
              <a:rPr sz="1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отношения</a:t>
            </a:r>
            <a:r>
              <a:rPr sz="1200" b="1" spc="-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онлайн»</a:t>
            </a:r>
            <a:endParaRPr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15"/>
          <p:cNvSpPr/>
          <p:nvPr/>
        </p:nvSpPr>
        <p:spPr>
          <a:xfrm>
            <a:off x="1642578" y="2708110"/>
            <a:ext cx="2304000" cy="828000"/>
          </a:xfrm>
          <a:custGeom>
            <a:avLst/>
            <a:gdLst/>
            <a:ahLst/>
            <a:cxnLst/>
            <a:rect l="l" t="t" r="r" b="b"/>
            <a:pathLst>
              <a:path w="2926715" h="1490345">
                <a:moveTo>
                  <a:pt x="2837789" y="0"/>
                </a:moveTo>
                <a:lnTo>
                  <a:pt x="88646" y="0"/>
                </a:lnTo>
                <a:lnTo>
                  <a:pt x="54140" y="6966"/>
                </a:lnTo>
                <a:lnTo>
                  <a:pt x="25963" y="25963"/>
                </a:lnTo>
                <a:lnTo>
                  <a:pt x="6966" y="54140"/>
                </a:lnTo>
                <a:lnTo>
                  <a:pt x="0" y="88645"/>
                </a:lnTo>
                <a:lnTo>
                  <a:pt x="0" y="1401546"/>
                </a:lnTo>
                <a:lnTo>
                  <a:pt x="6966" y="1436051"/>
                </a:lnTo>
                <a:lnTo>
                  <a:pt x="25963" y="1464229"/>
                </a:lnTo>
                <a:lnTo>
                  <a:pt x="54140" y="1483226"/>
                </a:lnTo>
                <a:lnTo>
                  <a:pt x="88646" y="1490192"/>
                </a:lnTo>
                <a:lnTo>
                  <a:pt x="2837789" y="1490192"/>
                </a:lnTo>
                <a:lnTo>
                  <a:pt x="2872294" y="1483226"/>
                </a:lnTo>
                <a:lnTo>
                  <a:pt x="2900472" y="1464229"/>
                </a:lnTo>
                <a:lnTo>
                  <a:pt x="2919469" y="1436051"/>
                </a:lnTo>
                <a:lnTo>
                  <a:pt x="2926435" y="1401546"/>
                </a:lnTo>
                <a:lnTo>
                  <a:pt x="2926435" y="88645"/>
                </a:lnTo>
                <a:lnTo>
                  <a:pt x="2919469" y="54140"/>
                </a:lnTo>
                <a:lnTo>
                  <a:pt x="2900472" y="25963"/>
                </a:lnTo>
                <a:lnTo>
                  <a:pt x="2872294" y="6966"/>
                </a:lnTo>
                <a:lnTo>
                  <a:pt x="2837789" y="0"/>
                </a:lnTo>
                <a:close/>
              </a:path>
            </a:pathLst>
          </a:custGeom>
          <a:solidFill>
            <a:srgbClr val="FFFFFF"/>
          </a:solidFill>
          <a:effectLst>
            <a:outerShdw blurRad="254000" dist="165100" dir="5400000" sx="96000" sy="96000" algn="t" rotWithShape="0">
              <a:prstClr val="black">
                <a:alpha val="18000"/>
              </a:prstClr>
            </a:outerShdw>
          </a:effectLst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object 16"/>
          <p:cNvSpPr txBox="1"/>
          <p:nvPr/>
        </p:nvSpPr>
        <p:spPr>
          <a:xfrm>
            <a:off x="2074818" y="2936699"/>
            <a:ext cx="1439545" cy="387827"/>
          </a:xfrm>
          <a:prstGeom prst="rect">
            <a:avLst/>
          </a:prstGeom>
        </p:spPr>
        <p:txBody>
          <a:bodyPr vert="horz" wrap="square" lIns="0" tIns="12685" rIns="0" bIns="0" rtlCol="0">
            <a:spAutoFit/>
          </a:bodyPr>
          <a:lstStyle/>
          <a:p>
            <a:pPr marL="12685" marR="5078" algn="ctr">
              <a:spcBef>
                <a:spcPts val="100"/>
              </a:spcBef>
            </a:pPr>
            <a:r>
              <a:rPr sz="1200" dirty="0">
                <a:solidFill>
                  <a:srgbClr val="174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</a:t>
            </a:r>
            <a:r>
              <a:rPr sz="1200" spc="-35" dirty="0">
                <a:solidFill>
                  <a:srgbClr val="174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200" dirty="0">
                <a:solidFill>
                  <a:srgbClr val="174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оринги  </a:t>
            </a:r>
            <a:r>
              <a:rPr sz="1200" dirty="0" err="1">
                <a:solidFill>
                  <a:srgbClr val="174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Перечни</a:t>
            </a:r>
            <a:r>
              <a:rPr sz="1200" dirty="0">
                <a:solidFill>
                  <a:srgbClr val="174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5" dirty="0">
                <a:solidFill>
                  <a:srgbClr val="174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ИАС</a:t>
            </a:r>
            <a:endParaRPr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17"/>
          <p:cNvSpPr/>
          <p:nvPr/>
        </p:nvSpPr>
        <p:spPr>
          <a:xfrm>
            <a:off x="1651134" y="4001949"/>
            <a:ext cx="2304000" cy="828000"/>
          </a:xfrm>
          <a:custGeom>
            <a:avLst/>
            <a:gdLst/>
            <a:ahLst/>
            <a:cxnLst/>
            <a:rect l="l" t="t" r="r" b="b"/>
            <a:pathLst>
              <a:path w="3482340" h="1131570">
                <a:moveTo>
                  <a:pt x="3397694" y="0"/>
                </a:moveTo>
                <a:lnTo>
                  <a:pt x="84251" y="0"/>
                </a:lnTo>
                <a:lnTo>
                  <a:pt x="51461" y="6620"/>
                </a:lnTo>
                <a:lnTo>
                  <a:pt x="24680" y="24674"/>
                </a:lnTo>
                <a:lnTo>
                  <a:pt x="6622" y="51451"/>
                </a:lnTo>
                <a:lnTo>
                  <a:pt x="0" y="84239"/>
                </a:lnTo>
                <a:lnTo>
                  <a:pt x="0" y="1047140"/>
                </a:lnTo>
                <a:lnTo>
                  <a:pt x="6622" y="1079935"/>
                </a:lnTo>
                <a:lnTo>
                  <a:pt x="24680" y="1106716"/>
                </a:lnTo>
                <a:lnTo>
                  <a:pt x="51461" y="1124771"/>
                </a:lnTo>
                <a:lnTo>
                  <a:pt x="84251" y="1131392"/>
                </a:lnTo>
                <a:lnTo>
                  <a:pt x="3397694" y="1131392"/>
                </a:lnTo>
                <a:lnTo>
                  <a:pt x="3430491" y="1124771"/>
                </a:lnTo>
                <a:lnTo>
                  <a:pt x="3457276" y="1106716"/>
                </a:lnTo>
                <a:lnTo>
                  <a:pt x="3475336" y="1079935"/>
                </a:lnTo>
                <a:lnTo>
                  <a:pt x="3481959" y="1047140"/>
                </a:lnTo>
                <a:lnTo>
                  <a:pt x="3481959" y="84239"/>
                </a:lnTo>
                <a:lnTo>
                  <a:pt x="3475336" y="51451"/>
                </a:lnTo>
                <a:lnTo>
                  <a:pt x="3457276" y="24674"/>
                </a:lnTo>
                <a:lnTo>
                  <a:pt x="3430491" y="6620"/>
                </a:lnTo>
                <a:lnTo>
                  <a:pt x="3397694" y="0"/>
                </a:lnTo>
                <a:close/>
              </a:path>
            </a:pathLst>
          </a:custGeom>
          <a:solidFill>
            <a:srgbClr val="FFFFFF"/>
          </a:solidFill>
          <a:effectLst>
            <a:outerShdw blurRad="254000" dist="165100" dir="5400000" sx="96000" sy="96000" algn="t" rotWithShape="0">
              <a:prstClr val="black">
                <a:alpha val="18000"/>
              </a:prstClr>
            </a:outerShdw>
          </a:effectLst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object 18"/>
          <p:cNvSpPr txBox="1"/>
          <p:nvPr/>
        </p:nvSpPr>
        <p:spPr>
          <a:xfrm>
            <a:off x="1741817" y="4240572"/>
            <a:ext cx="2125333" cy="387827"/>
          </a:xfrm>
          <a:prstGeom prst="rect">
            <a:avLst/>
          </a:prstGeom>
        </p:spPr>
        <p:txBody>
          <a:bodyPr vert="horz" wrap="square" lIns="0" tIns="12685" rIns="0" bIns="0" rtlCol="0">
            <a:spAutoFit/>
          </a:bodyPr>
          <a:lstStyle/>
          <a:p>
            <a:pPr marL="12685" marR="5078" algn="ctr">
              <a:spcBef>
                <a:spcPts val="100"/>
              </a:spcBef>
            </a:pPr>
            <a:r>
              <a:rPr sz="1200" spc="-5" dirty="0">
                <a:solidFill>
                  <a:srgbClr val="174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</a:t>
            </a:r>
            <a:r>
              <a:rPr sz="1200" dirty="0">
                <a:solidFill>
                  <a:srgbClr val="174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ГИС и</a:t>
            </a:r>
            <a:r>
              <a:rPr sz="1200" spc="-75" dirty="0">
                <a:solidFill>
                  <a:srgbClr val="174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174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  ФОИВ и </a:t>
            </a:r>
            <a:r>
              <a:rPr sz="1200" spc="-10" dirty="0">
                <a:solidFill>
                  <a:srgbClr val="174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субьектов</a:t>
            </a:r>
            <a:r>
              <a:rPr sz="1200" spc="-30" dirty="0">
                <a:solidFill>
                  <a:srgbClr val="174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174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endParaRPr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ect 19"/>
          <p:cNvSpPr/>
          <p:nvPr/>
        </p:nvSpPr>
        <p:spPr>
          <a:xfrm>
            <a:off x="7111059" y="3766370"/>
            <a:ext cx="2304000" cy="1344454"/>
          </a:xfrm>
          <a:custGeom>
            <a:avLst/>
            <a:gdLst/>
            <a:ahLst/>
            <a:cxnLst/>
            <a:rect l="l" t="t" r="r" b="b"/>
            <a:pathLst>
              <a:path w="3985895" h="1869440">
                <a:moveTo>
                  <a:pt x="3869690" y="0"/>
                </a:moveTo>
                <a:lnTo>
                  <a:pt x="115849" y="0"/>
                </a:lnTo>
                <a:lnTo>
                  <a:pt x="70755" y="9103"/>
                </a:lnTo>
                <a:lnTo>
                  <a:pt x="33931" y="33931"/>
                </a:lnTo>
                <a:lnTo>
                  <a:pt x="9103" y="70755"/>
                </a:lnTo>
                <a:lnTo>
                  <a:pt x="0" y="115849"/>
                </a:lnTo>
                <a:lnTo>
                  <a:pt x="0" y="1753133"/>
                </a:lnTo>
                <a:lnTo>
                  <a:pt x="9103" y="1798227"/>
                </a:lnTo>
                <a:lnTo>
                  <a:pt x="33931" y="1835051"/>
                </a:lnTo>
                <a:lnTo>
                  <a:pt x="70755" y="1859878"/>
                </a:lnTo>
                <a:lnTo>
                  <a:pt x="115849" y="1868982"/>
                </a:lnTo>
                <a:lnTo>
                  <a:pt x="3869690" y="1868982"/>
                </a:lnTo>
                <a:lnTo>
                  <a:pt x="3914786" y="1859878"/>
                </a:lnTo>
                <a:lnTo>
                  <a:pt x="3951614" y="1835051"/>
                </a:lnTo>
                <a:lnTo>
                  <a:pt x="3976446" y="1798227"/>
                </a:lnTo>
                <a:lnTo>
                  <a:pt x="3985552" y="1753133"/>
                </a:lnTo>
                <a:lnTo>
                  <a:pt x="3985552" y="115849"/>
                </a:lnTo>
                <a:lnTo>
                  <a:pt x="3976446" y="70755"/>
                </a:lnTo>
                <a:lnTo>
                  <a:pt x="3951614" y="33931"/>
                </a:lnTo>
                <a:lnTo>
                  <a:pt x="3914786" y="9103"/>
                </a:lnTo>
                <a:lnTo>
                  <a:pt x="3869690" y="0"/>
                </a:lnTo>
                <a:close/>
              </a:path>
            </a:pathLst>
          </a:custGeom>
          <a:solidFill>
            <a:srgbClr val="FFFFFF"/>
          </a:solidFill>
          <a:effectLst>
            <a:outerShdw blurRad="254000" dist="165100" dir="5400000" sx="96000" sy="96000" algn="t" rotWithShape="0">
              <a:prstClr val="black">
                <a:alpha val="18000"/>
              </a:prstClr>
            </a:outerShdw>
          </a:effectLst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object 20"/>
          <p:cNvSpPr txBox="1"/>
          <p:nvPr/>
        </p:nvSpPr>
        <p:spPr>
          <a:xfrm>
            <a:off x="7245638" y="3799135"/>
            <a:ext cx="2169421" cy="1227209"/>
          </a:xfrm>
          <a:prstGeom prst="rect">
            <a:avLst/>
          </a:prstGeom>
        </p:spPr>
        <p:txBody>
          <a:bodyPr vert="horz" wrap="square" lIns="0" tIns="81814" rIns="0" bIns="0" rtlCol="0">
            <a:spAutoFit/>
          </a:bodyPr>
          <a:lstStyle/>
          <a:p>
            <a:pPr marL="12685">
              <a:spcBef>
                <a:spcPts val="645"/>
              </a:spcBef>
            </a:pPr>
            <a:r>
              <a:rPr sz="1200" spc="-5" dirty="0" err="1">
                <a:solidFill>
                  <a:srgbClr val="174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Сторонние</a:t>
            </a:r>
            <a:r>
              <a:rPr sz="1200" spc="-5" dirty="0">
                <a:solidFill>
                  <a:srgbClr val="174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 err="1">
                <a:solidFill>
                  <a:srgbClr val="174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сервисы</a:t>
            </a:r>
            <a:endParaRPr sz="1200" spc="-5" dirty="0">
              <a:solidFill>
                <a:srgbClr val="174BC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85" marR="5078">
              <a:spcBef>
                <a:spcPts val="120"/>
              </a:spcBef>
            </a:pPr>
            <a:r>
              <a:rPr sz="1200" spc="-10" dirty="0" err="1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Оказывают</a:t>
            </a:r>
            <a:r>
              <a:rPr sz="1200" spc="-1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 err="1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сопутствующие</a:t>
            </a:r>
            <a:r>
              <a:rPr sz="1200" spc="-1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200" spc="-10" dirty="0" err="1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комплексные</a:t>
            </a:r>
            <a:r>
              <a:rPr sz="1200" spc="-1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 err="1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</a:t>
            </a:r>
            <a:r>
              <a:rPr sz="1200" spc="-1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 err="1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абитуриентам</a:t>
            </a:r>
            <a:r>
              <a:rPr sz="1200" spc="-5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200" dirty="0" err="1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связанные</a:t>
            </a:r>
            <a:r>
              <a:rPr sz="120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sz="1200" spc="-10" dirty="0" err="1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этапом</a:t>
            </a:r>
            <a:r>
              <a:rPr sz="1200" spc="-25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 err="1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подготовки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1200" spc="-5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 err="1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поступлению</a:t>
            </a:r>
            <a:endParaRPr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bject 21"/>
          <p:cNvSpPr txBox="1"/>
          <p:nvPr/>
        </p:nvSpPr>
        <p:spPr>
          <a:xfrm>
            <a:off x="6352316" y="3188256"/>
            <a:ext cx="835025" cy="182101"/>
          </a:xfrm>
          <a:prstGeom prst="rect">
            <a:avLst/>
          </a:prstGeom>
        </p:spPr>
        <p:txBody>
          <a:bodyPr vert="horz" wrap="square" lIns="0" tIns="12685" rIns="0" bIns="0" rtlCol="0">
            <a:spAutoFit/>
          </a:bodyPr>
          <a:lstStyle/>
          <a:p>
            <a:pPr marL="12685">
              <a:spcBef>
                <a:spcPts val="100"/>
              </a:spcBef>
            </a:pPr>
            <a:r>
              <a:rPr sz="1100" b="1" dirty="0">
                <a:solidFill>
                  <a:srgbClr val="174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Открытые</a:t>
            </a:r>
            <a:endParaRPr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bject 22"/>
          <p:cNvSpPr txBox="1"/>
          <p:nvPr/>
        </p:nvSpPr>
        <p:spPr>
          <a:xfrm>
            <a:off x="6352315" y="3371134"/>
            <a:ext cx="1811297" cy="351378"/>
          </a:xfrm>
          <a:prstGeom prst="rect">
            <a:avLst/>
          </a:prstGeom>
        </p:spPr>
        <p:txBody>
          <a:bodyPr vert="horz" wrap="square" lIns="0" tIns="12685" rIns="0" bIns="0" rtlCol="0">
            <a:spAutoFit/>
          </a:bodyPr>
          <a:lstStyle/>
          <a:p>
            <a:pPr marL="12685" marR="5078">
              <a:spcBef>
                <a:spcPts val="100"/>
              </a:spcBef>
            </a:pPr>
            <a:r>
              <a:rPr sz="1100" dirty="0">
                <a:solidFill>
                  <a:srgbClr val="174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верифицированные  </a:t>
            </a:r>
            <a:r>
              <a:rPr sz="1100" spc="-5" dirty="0">
                <a:solidFill>
                  <a:srgbClr val="174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</a:t>
            </a:r>
            <a:r>
              <a:rPr sz="1100" dirty="0">
                <a:solidFill>
                  <a:srgbClr val="174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sz="1100" spc="-5" dirty="0">
                <a:solidFill>
                  <a:srgbClr val="174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системе </a:t>
            </a:r>
            <a:r>
              <a:rPr sz="1100" dirty="0">
                <a:solidFill>
                  <a:srgbClr val="174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</a:t>
            </a:r>
            <a:r>
              <a:rPr sz="1100" spc="-55" dirty="0">
                <a:solidFill>
                  <a:srgbClr val="174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rgbClr val="174B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endParaRPr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6">
            <a:extLst>
              <a:ext uri="{FF2B5EF4-FFF2-40B4-BE49-F238E27FC236}">
                <a16:creationId xmlns:a16="http://schemas.microsoft.com/office/drawing/2014/main" xmlns="" id="{84ED305E-3FDF-A847-8C8A-658643E77D50}"/>
              </a:ext>
            </a:extLst>
          </p:cNvPr>
          <p:cNvSpPr txBox="1"/>
          <p:nvPr/>
        </p:nvSpPr>
        <p:spPr>
          <a:xfrm>
            <a:off x="1651135" y="1530397"/>
            <a:ext cx="2295443" cy="579646"/>
          </a:xfrm>
          <a:prstGeom prst="rect">
            <a:avLst/>
          </a:prstGeom>
        </p:spPr>
        <p:txBody>
          <a:bodyPr vert="horz" wrap="square" lIns="0" tIns="12685" rIns="0" bIns="0" rtlCol="0">
            <a:spAutoFit/>
          </a:bodyPr>
          <a:lstStyle/>
          <a:p>
            <a:pPr marL="12685" algn="ctr">
              <a:spcBef>
                <a:spcPts val="100"/>
              </a:spcBef>
            </a:pPr>
            <a:r>
              <a:rPr lang="ru-RU" sz="1200" spc="-3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Суперсервис</a:t>
            </a:r>
            <a:endParaRPr lang="ru-RU" sz="1200" spc="-3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85" algn="ctr">
              <a:spcBef>
                <a:spcPts val="100"/>
              </a:spcBef>
            </a:pPr>
            <a:r>
              <a:rPr lang="ru-RU" sz="1200" b="1" spc="-3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«Цифровые документы  об образовании онлайн»</a:t>
            </a:r>
          </a:p>
        </p:txBody>
      </p:sp>
      <p:sp>
        <p:nvSpPr>
          <p:cNvPr id="48" name="object 6">
            <a:extLst>
              <a:ext uri="{FF2B5EF4-FFF2-40B4-BE49-F238E27FC236}">
                <a16:creationId xmlns:a16="http://schemas.microsoft.com/office/drawing/2014/main" xmlns="" id="{E90559B4-ED0F-D045-BD26-76550CBE7DAF}"/>
              </a:ext>
            </a:extLst>
          </p:cNvPr>
          <p:cNvSpPr txBox="1"/>
          <p:nvPr/>
        </p:nvSpPr>
        <p:spPr>
          <a:xfrm>
            <a:off x="4808820" y="2813811"/>
            <a:ext cx="1440001" cy="579646"/>
          </a:xfrm>
          <a:prstGeom prst="rect">
            <a:avLst/>
          </a:prstGeom>
        </p:spPr>
        <p:txBody>
          <a:bodyPr vert="horz" wrap="square" lIns="0" tIns="12685" rIns="0" bIns="0" rtlCol="0">
            <a:spAutoFit/>
          </a:bodyPr>
          <a:lstStyle/>
          <a:p>
            <a:pPr marL="12685" algn="ctr">
              <a:spcBef>
                <a:spcPts val="100"/>
              </a:spcBef>
            </a:pPr>
            <a:r>
              <a:rPr lang="ru-RU" sz="1200" spc="-3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Суперсервис</a:t>
            </a:r>
            <a:endParaRPr lang="ru-RU" sz="1200" spc="-3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85" algn="ctr">
              <a:spcBef>
                <a:spcPts val="100"/>
              </a:spcBef>
            </a:pPr>
            <a:r>
              <a:rPr lang="ru-RU" sz="1200" b="1" spc="-3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«Поступление</a:t>
            </a:r>
            <a:br>
              <a:rPr lang="ru-RU" sz="1200" b="1" spc="-3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spc="-3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вуз онлайн»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xmlns="" id="{E19C9B2F-29BA-A240-86E3-AE825F4C13EF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3946590" y="1820219"/>
            <a:ext cx="862241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xmlns="" id="{7E7B55F9-B8EC-384A-971A-6B3A9BD24E0A}"/>
              </a:ext>
            </a:extLst>
          </p:cNvPr>
          <p:cNvCxnSpPr>
            <a:cxnSpLocks/>
          </p:cNvCxnSpPr>
          <p:nvPr/>
        </p:nvCxnSpPr>
        <p:spPr>
          <a:xfrm flipH="1">
            <a:off x="6242860" y="1811989"/>
            <a:ext cx="868198" cy="823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xmlns="" id="{B44B89DE-2052-8845-BB40-AE38729D9CB7}"/>
              </a:ext>
            </a:extLst>
          </p:cNvPr>
          <p:cNvCxnSpPr>
            <a:cxnSpLocks/>
          </p:cNvCxnSpPr>
          <p:nvPr/>
        </p:nvCxnSpPr>
        <p:spPr>
          <a:xfrm flipV="1">
            <a:off x="5546856" y="2107155"/>
            <a:ext cx="0" cy="582493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xmlns="" id="{3E4B7542-4CCC-9445-BA3F-81495AB94AE0}"/>
              </a:ext>
            </a:extLst>
          </p:cNvPr>
          <p:cNvCxnSpPr>
            <a:cxnSpLocks/>
          </p:cNvCxnSpPr>
          <p:nvPr/>
        </p:nvCxnSpPr>
        <p:spPr>
          <a:xfrm flipV="1">
            <a:off x="3946590" y="3111700"/>
            <a:ext cx="862241" cy="1809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>
            <a:extLst>
              <a:ext uri="{FF2B5EF4-FFF2-40B4-BE49-F238E27FC236}">
                <a16:creationId xmlns:a16="http://schemas.microsoft.com/office/drawing/2014/main" xmlns="" id="{5C91FACE-4AD1-7347-B9DA-BCF7437A06B5}"/>
              </a:ext>
            </a:extLst>
          </p:cNvPr>
          <p:cNvCxnSpPr>
            <a:cxnSpLocks/>
          </p:cNvCxnSpPr>
          <p:nvPr/>
        </p:nvCxnSpPr>
        <p:spPr>
          <a:xfrm flipV="1">
            <a:off x="3955054" y="3514370"/>
            <a:ext cx="1301123" cy="888454"/>
          </a:xfrm>
          <a:prstGeom prst="bentConnector2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ная линия уступом 51">
            <a:extLst>
              <a:ext uri="{FF2B5EF4-FFF2-40B4-BE49-F238E27FC236}">
                <a16:creationId xmlns:a16="http://schemas.microsoft.com/office/drawing/2014/main" xmlns="" id="{DAEC39E6-4391-BC42-BC89-B4FD05693691}"/>
              </a:ext>
            </a:extLst>
          </p:cNvPr>
          <p:cNvCxnSpPr>
            <a:cxnSpLocks/>
          </p:cNvCxnSpPr>
          <p:nvPr/>
        </p:nvCxnSpPr>
        <p:spPr>
          <a:xfrm flipH="1" flipV="1">
            <a:off x="5792664" y="3515629"/>
            <a:ext cx="1301123" cy="888454"/>
          </a:xfrm>
          <a:prstGeom prst="bentConnector2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ная линия уступом 52">
            <a:extLst>
              <a:ext uri="{FF2B5EF4-FFF2-40B4-BE49-F238E27FC236}">
                <a16:creationId xmlns:a16="http://schemas.microsoft.com/office/drawing/2014/main" xmlns="" id="{BB43C896-8F55-5D4A-AD7D-1DD42AB9F234}"/>
              </a:ext>
            </a:extLst>
          </p:cNvPr>
          <p:cNvCxnSpPr>
            <a:cxnSpLocks/>
          </p:cNvCxnSpPr>
          <p:nvPr/>
        </p:nvCxnSpPr>
        <p:spPr>
          <a:xfrm>
            <a:off x="6243420" y="3162566"/>
            <a:ext cx="2064258" cy="600564"/>
          </a:xfrm>
          <a:prstGeom prst="bentConnector2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334931AE-8581-6043-8315-FC4ED9F0FE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3" y="351207"/>
            <a:ext cx="412550" cy="4373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6" y="5120048"/>
            <a:ext cx="144620" cy="24412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8716" y="4479073"/>
            <a:ext cx="144620" cy="244129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1" y="4775417"/>
            <a:ext cx="871539" cy="292388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algn="ctr"/>
            <a:r>
              <a:rPr lang="ru-RU" sz="1300" spc="50" dirty="0">
                <a:solidFill>
                  <a:srgbClr val="5A9ED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35995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Соединительная линия уступом 27"/>
          <p:cNvCxnSpPr>
            <a:stCxn id="117" idx="1"/>
            <a:endCxn id="125" idx="0"/>
          </p:cNvCxnSpPr>
          <p:nvPr/>
        </p:nvCxnSpPr>
        <p:spPr>
          <a:xfrm rot="10800000" flipH="1">
            <a:off x="647256" y="1878037"/>
            <a:ext cx="101318" cy="2571335"/>
          </a:xfrm>
          <a:prstGeom prst="bentConnector4">
            <a:avLst>
              <a:gd name="adj1" fmla="val -466039"/>
              <a:gd name="adj2" fmla="val 108890"/>
            </a:avLst>
          </a:prstGeom>
          <a:ln w="12700">
            <a:solidFill>
              <a:srgbClr val="92D050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1">
            <a:extLst>
              <a:ext uri="{FF2B5EF4-FFF2-40B4-BE49-F238E27FC236}">
                <a16:creationId xmlns="" xmlns:a16="http://schemas.microsoft.com/office/drawing/2014/main" id="{E0966862-D5C5-41E2-98C1-DDCC74E5D453}"/>
              </a:ext>
            </a:extLst>
          </p:cNvPr>
          <p:cNvCxnSpPr>
            <a:cxnSpLocks/>
          </p:cNvCxnSpPr>
          <p:nvPr/>
        </p:nvCxnSpPr>
        <p:spPr>
          <a:xfrm>
            <a:off x="611844" y="2070534"/>
            <a:ext cx="8532000" cy="0"/>
          </a:xfrm>
          <a:prstGeom prst="line">
            <a:avLst/>
          </a:prstGeom>
          <a:ln w="28575" cap="rnd">
            <a:solidFill>
              <a:srgbClr val="0B3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Прямоугольник 2">
            <a:extLst>
              <a:ext uri="{FF2B5EF4-FFF2-40B4-BE49-F238E27FC236}">
                <a16:creationId xmlns="" xmlns:a16="http://schemas.microsoft.com/office/drawing/2014/main" id="{88404DAF-ABAB-4D48-A78C-92D4C3D19A9D}"/>
              </a:ext>
            </a:extLst>
          </p:cNvPr>
          <p:cNvSpPr/>
          <p:nvPr/>
        </p:nvSpPr>
        <p:spPr>
          <a:xfrm>
            <a:off x="8869323" y="2487911"/>
            <a:ext cx="1058621" cy="269959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Зачисление</a:t>
            </a:r>
          </a:p>
        </p:txBody>
      </p:sp>
      <p:sp>
        <p:nvSpPr>
          <p:cNvPr id="169" name="Прямоугольник 2">
            <a:extLst>
              <a:ext uri="{FF2B5EF4-FFF2-40B4-BE49-F238E27FC236}">
                <a16:creationId xmlns="" xmlns:a16="http://schemas.microsoft.com/office/drawing/2014/main" id="{9655ADEB-CD5D-446B-BE63-2196A920CCE4}"/>
              </a:ext>
            </a:extLst>
          </p:cNvPr>
          <p:cNvSpPr/>
          <p:nvPr/>
        </p:nvSpPr>
        <p:spPr>
          <a:xfrm>
            <a:off x="6461183" y="2956820"/>
            <a:ext cx="1806523" cy="399994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r>
              <a:rPr lang="ru-RU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 заявление о зачислении</a:t>
            </a:r>
          </a:p>
        </p:txBody>
      </p:sp>
      <p:sp>
        <p:nvSpPr>
          <p:cNvPr id="68" name="Подзаголовок 2"/>
          <p:cNvSpPr txBox="1">
            <a:spLocks/>
          </p:cNvSpPr>
          <p:nvPr/>
        </p:nvSpPr>
        <p:spPr>
          <a:xfrm>
            <a:off x="871552" y="19916"/>
            <a:ext cx="9367837" cy="483911"/>
          </a:xfrm>
          <a:prstGeom prst="rect">
            <a:avLst/>
          </a:prstGeom>
        </p:spPr>
        <p:txBody>
          <a:bodyPr vert="horz" lIns="91327" tIns="45663" rIns="91327" bIns="45663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b="1" spc="2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Видение целевого процесса</a:t>
            </a:r>
            <a:r>
              <a:rPr lang="en-US" sz="1700" b="1" spc="2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700" b="1" spc="2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700" b="1" spc="2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to be</a:t>
            </a:r>
            <a:r>
              <a:rPr lang="ru-RU" sz="1700" b="1" spc="2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14" name="Прямоугольник 2">
            <a:extLst>
              <a:ext uri="{FF2B5EF4-FFF2-40B4-BE49-F238E27FC236}">
                <a16:creationId xmlns="" xmlns:a16="http://schemas.microsoft.com/office/drawing/2014/main" id="{88404DAF-ABAB-4D48-A78C-92D4C3D19A9D}"/>
              </a:ext>
            </a:extLst>
          </p:cNvPr>
          <p:cNvSpPr/>
          <p:nvPr/>
        </p:nvSpPr>
        <p:spPr>
          <a:xfrm>
            <a:off x="4210771" y="2362949"/>
            <a:ext cx="1537415" cy="447700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Онлайн-мониторинг конкурсной ситуации</a:t>
            </a:r>
          </a:p>
        </p:txBody>
      </p:sp>
      <p:sp>
        <p:nvSpPr>
          <p:cNvPr id="115" name="Прямоугольник 2">
            <a:extLst>
              <a:ext uri="{FF2B5EF4-FFF2-40B4-BE49-F238E27FC236}">
                <a16:creationId xmlns="" xmlns:a16="http://schemas.microsoft.com/office/drawing/2014/main" id="{9655ADEB-CD5D-446B-BE63-2196A920CCE4}"/>
              </a:ext>
            </a:extLst>
          </p:cNvPr>
          <p:cNvSpPr/>
          <p:nvPr/>
        </p:nvSpPr>
        <p:spPr>
          <a:xfrm>
            <a:off x="4224391" y="2749050"/>
            <a:ext cx="1344124" cy="246106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marL="71909" indent="-71909"/>
            <a:r>
              <a:rPr lang="ru-RU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</a:t>
            </a:r>
          </a:p>
        </p:txBody>
      </p:sp>
      <p:sp>
        <p:nvSpPr>
          <p:cNvPr id="118" name="Прямоугольник 2">
            <a:extLst>
              <a:ext uri="{FF2B5EF4-FFF2-40B4-BE49-F238E27FC236}">
                <a16:creationId xmlns="" xmlns:a16="http://schemas.microsoft.com/office/drawing/2014/main" id="{88404DAF-ABAB-4D48-A78C-92D4C3D19A9D}"/>
              </a:ext>
            </a:extLst>
          </p:cNvPr>
          <p:cNvSpPr/>
          <p:nvPr/>
        </p:nvSpPr>
        <p:spPr>
          <a:xfrm>
            <a:off x="1710747" y="2362949"/>
            <a:ext cx="1398228" cy="803182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рынка труда России и возможностей трудоустройства</a:t>
            </a:r>
          </a:p>
        </p:txBody>
      </p:sp>
      <p:sp>
        <p:nvSpPr>
          <p:cNvPr id="119" name="Прямоугольник 2">
            <a:extLst>
              <a:ext uri="{FF2B5EF4-FFF2-40B4-BE49-F238E27FC236}">
                <a16:creationId xmlns="" xmlns:a16="http://schemas.microsoft.com/office/drawing/2014/main" id="{9655ADEB-CD5D-446B-BE63-2196A920CCE4}"/>
              </a:ext>
            </a:extLst>
          </p:cNvPr>
          <p:cNvSpPr/>
          <p:nvPr/>
        </p:nvSpPr>
        <p:spPr>
          <a:xfrm>
            <a:off x="1710747" y="3133785"/>
            <a:ext cx="763192" cy="246106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marL="71909" indent="-71909"/>
            <a:r>
              <a:rPr lang="ru-RU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</a:t>
            </a:r>
          </a:p>
        </p:txBody>
      </p:sp>
      <p:sp>
        <p:nvSpPr>
          <p:cNvPr id="122" name="Прямоугольник 2">
            <a:extLst>
              <a:ext uri="{FF2B5EF4-FFF2-40B4-BE49-F238E27FC236}">
                <a16:creationId xmlns="" xmlns:a16="http://schemas.microsoft.com/office/drawing/2014/main" id="{88404DAF-ABAB-4D48-A78C-92D4C3D19A9D}"/>
              </a:ext>
            </a:extLst>
          </p:cNvPr>
          <p:cNvSpPr/>
          <p:nvPr/>
        </p:nvSpPr>
        <p:spPr>
          <a:xfrm>
            <a:off x="481260" y="771921"/>
            <a:ext cx="1321540" cy="625441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ООВО и образовательных программ</a:t>
            </a:r>
          </a:p>
        </p:txBody>
      </p:sp>
      <p:sp>
        <p:nvSpPr>
          <p:cNvPr id="123" name="Прямоугольник 2">
            <a:extLst>
              <a:ext uri="{FF2B5EF4-FFF2-40B4-BE49-F238E27FC236}">
                <a16:creationId xmlns="" xmlns:a16="http://schemas.microsoft.com/office/drawing/2014/main" id="{9655ADEB-CD5D-446B-BE63-2196A920CCE4}"/>
              </a:ext>
            </a:extLst>
          </p:cNvPr>
          <p:cNvSpPr/>
          <p:nvPr/>
        </p:nvSpPr>
        <p:spPr>
          <a:xfrm>
            <a:off x="481260" y="1307772"/>
            <a:ext cx="673454" cy="246106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marL="71909" indent="-71909"/>
            <a:r>
              <a:rPr lang="ru-RU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</a:t>
            </a:r>
          </a:p>
        </p:txBody>
      </p:sp>
      <p:grpSp>
        <p:nvGrpSpPr>
          <p:cNvPr id="124" name="Group 4">
            <a:extLst>
              <a:ext uri="{FF2B5EF4-FFF2-40B4-BE49-F238E27FC236}">
                <a16:creationId xmlns="" xmlns:a16="http://schemas.microsoft.com/office/drawing/2014/main" id="{23924EF4-052E-4D55-957C-002A2B889829}"/>
              </a:ext>
            </a:extLst>
          </p:cNvPr>
          <p:cNvGrpSpPr/>
          <p:nvPr/>
        </p:nvGrpSpPr>
        <p:grpSpPr>
          <a:xfrm>
            <a:off x="556075" y="1878036"/>
            <a:ext cx="384998" cy="392467"/>
            <a:chOff x="793556" y="1668275"/>
            <a:chExt cx="384998" cy="392467"/>
          </a:xfrm>
        </p:grpSpPr>
        <p:sp>
          <p:nvSpPr>
            <p:cNvPr id="125" name="Овал 12">
              <a:extLst>
                <a:ext uri="{FF2B5EF4-FFF2-40B4-BE49-F238E27FC236}">
                  <a16:creationId xmlns="" xmlns:a16="http://schemas.microsoft.com/office/drawing/2014/main" id="{FE16F927-628D-459D-BB25-37E4C1307E9D}"/>
                </a:ext>
              </a:extLst>
            </p:cNvPr>
            <p:cNvSpPr/>
            <p:nvPr/>
          </p:nvSpPr>
          <p:spPr>
            <a:xfrm>
              <a:off x="793556" y="1668275"/>
              <a:ext cx="384998" cy="384998"/>
            </a:xfrm>
            <a:prstGeom prst="ellipse">
              <a:avLst/>
            </a:prstGeom>
            <a:solidFill>
              <a:srgbClr val="0B3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6" name="Прямоугольник 2">
              <a:extLst>
                <a:ext uri="{FF2B5EF4-FFF2-40B4-BE49-F238E27FC236}">
                  <a16:creationId xmlns="" xmlns:a16="http://schemas.microsoft.com/office/drawing/2014/main" id="{AED9B0E2-F514-4CE2-8BA3-5EC6BC64305C}"/>
                </a:ext>
              </a:extLst>
            </p:cNvPr>
            <p:cNvSpPr/>
            <p:nvPr/>
          </p:nvSpPr>
          <p:spPr>
            <a:xfrm>
              <a:off x="793556" y="1668327"/>
              <a:ext cx="380886" cy="392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sz="15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7" name="Group 2">
            <a:extLst>
              <a:ext uri="{FF2B5EF4-FFF2-40B4-BE49-F238E27FC236}">
                <a16:creationId xmlns="" xmlns:a16="http://schemas.microsoft.com/office/drawing/2014/main" id="{AD4DA4DA-BC7B-4600-9848-50DEE464FF86}"/>
              </a:ext>
            </a:extLst>
          </p:cNvPr>
          <p:cNvGrpSpPr/>
          <p:nvPr/>
        </p:nvGrpSpPr>
        <p:grpSpPr>
          <a:xfrm>
            <a:off x="1814773" y="1878036"/>
            <a:ext cx="384998" cy="392467"/>
            <a:chOff x="2286785" y="1668275"/>
            <a:chExt cx="384998" cy="392467"/>
          </a:xfrm>
        </p:grpSpPr>
        <p:sp>
          <p:nvSpPr>
            <p:cNvPr id="128" name="Овал 12">
              <a:extLst>
                <a:ext uri="{FF2B5EF4-FFF2-40B4-BE49-F238E27FC236}">
                  <a16:creationId xmlns="" xmlns:a16="http://schemas.microsoft.com/office/drawing/2014/main" id="{E2F8FDB3-D447-4D12-B9DF-43EACC602558}"/>
                </a:ext>
              </a:extLst>
            </p:cNvPr>
            <p:cNvSpPr/>
            <p:nvPr/>
          </p:nvSpPr>
          <p:spPr>
            <a:xfrm>
              <a:off x="2286785" y="1668275"/>
              <a:ext cx="384998" cy="384998"/>
            </a:xfrm>
            <a:prstGeom prst="ellipse">
              <a:avLst/>
            </a:prstGeom>
            <a:solidFill>
              <a:srgbClr val="0B3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9" name="Прямоугольник 2">
              <a:extLst>
                <a:ext uri="{FF2B5EF4-FFF2-40B4-BE49-F238E27FC236}">
                  <a16:creationId xmlns="" xmlns:a16="http://schemas.microsoft.com/office/drawing/2014/main" id="{4E06175E-EB19-4AE7-AB8B-2906D3DD5BAD}"/>
                </a:ext>
              </a:extLst>
            </p:cNvPr>
            <p:cNvSpPr/>
            <p:nvPr/>
          </p:nvSpPr>
          <p:spPr>
            <a:xfrm>
              <a:off x="2286785" y="1668327"/>
              <a:ext cx="380886" cy="392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sz="15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30" name="Group 67">
            <a:extLst>
              <a:ext uri="{FF2B5EF4-FFF2-40B4-BE49-F238E27FC236}">
                <a16:creationId xmlns="" xmlns:a16="http://schemas.microsoft.com/office/drawing/2014/main" id="{6633E373-91EB-4AFB-ADA5-669BC069723D}"/>
              </a:ext>
            </a:extLst>
          </p:cNvPr>
          <p:cNvGrpSpPr/>
          <p:nvPr/>
        </p:nvGrpSpPr>
        <p:grpSpPr>
          <a:xfrm>
            <a:off x="3108975" y="1878036"/>
            <a:ext cx="384998" cy="392467"/>
            <a:chOff x="793556" y="1668275"/>
            <a:chExt cx="384998" cy="392467"/>
          </a:xfrm>
        </p:grpSpPr>
        <p:sp>
          <p:nvSpPr>
            <p:cNvPr id="131" name="Овал 12">
              <a:extLst>
                <a:ext uri="{FF2B5EF4-FFF2-40B4-BE49-F238E27FC236}">
                  <a16:creationId xmlns="" xmlns:a16="http://schemas.microsoft.com/office/drawing/2014/main" id="{35DF8035-EE82-4D67-B4FC-4B1BAFF7078E}"/>
                </a:ext>
              </a:extLst>
            </p:cNvPr>
            <p:cNvSpPr/>
            <p:nvPr/>
          </p:nvSpPr>
          <p:spPr>
            <a:xfrm>
              <a:off x="793556" y="1668275"/>
              <a:ext cx="384998" cy="384998"/>
            </a:xfrm>
            <a:prstGeom prst="ellipse">
              <a:avLst/>
            </a:prstGeom>
            <a:solidFill>
              <a:srgbClr val="0B3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2" name="Прямоугольник 2">
              <a:extLst>
                <a:ext uri="{FF2B5EF4-FFF2-40B4-BE49-F238E27FC236}">
                  <a16:creationId xmlns="" xmlns:a16="http://schemas.microsoft.com/office/drawing/2014/main" id="{2D5759F4-0D4C-482F-8051-156A378138F0}"/>
                </a:ext>
              </a:extLst>
            </p:cNvPr>
            <p:cNvSpPr/>
            <p:nvPr/>
          </p:nvSpPr>
          <p:spPr>
            <a:xfrm>
              <a:off x="793556" y="1668327"/>
              <a:ext cx="380886" cy="392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sz="15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33" name="Group 70">
            <a:extLst>
              <a:ext uri="{FF2B5EF4-FFF2-40B4-BE49-F238E27FC236}">
                <a16:creationId xmlns="" xmlns:a16="http://schemas.microsoft.com/office/drawing/2014/main" id="{B1A6272A-B4AD-43CE-BE8B-DFBD534ADDA5}"/>
              </a:ext>
            </a:extLst>
          </p:cNvPr>
          <p:cNvGrpSpPr/>
          <p:nvPr/>
        </p:nvGrpSpPr>
        <p:grpSpPr>
          <a:xfrm>
            <a:off x="4337279" y="1878036"/>
            <a:ext cx="384998" cy="392467"/>
            <a:chOff x="2286785" y="1668275"/>
            <a:chExt cx="384998" cy="392467"/>
          </a:xfrm>
        </p:grpSpPr>
        <p:sp>
          <p:nvSpPr>
            <p:cNvPr id="136" name="Овал 12">
              <a:extLst>
                <a:ext uri="{FF2B5EF4-FFF2-40B4-BE49-F238E27FC236}">
                  <a16:creationId xmlns="" xmlns:a16="http://schemas.microsoft.com/office/drawing/2014/main" id="{4CE4F73E-4BD1-4162-A04D-00D50F59B867}"/>
                </a:ext>
              </a:extLst>
            </p:cNvPr>
            <p:cNvSpPr/>
            <p:nvPr/>
          </p:nvSpPr>
          <p:spPr>
            <a:xfrm>
              <a:off x="2286785" y="1668275"/>
              <a:ext cx="384998" cy="384998"/>
            </a:xfrm>
            <a:prstGeom prst="ellipse">
              <a:avLst/>
            </a:prstGeom>
            <a:solidFill>
              <a:srgbClr val="0B3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7" name="Прямоугольник 2">
              <a:extLst>
                <a:ext uri="{FF2B5EF4-FFF2-40B4-BE49-F238E27FC236}">
                  <a16:creationId xmlns="" xmlns:a16="http://schemas.microsoft.com/office/drawing/2014/main" id="{868FE975-866A-469E-81F8-8D68D9860A33}"/>
                </a:ext>
              </a:extLst>
            </p:cNvPr>
            <p:cNvSpPr/>
            <p:nvPr/>
          </p:nvSpPr>
          <p:spPr>
            <a:xfrm>
              <a:off x="2286785" y="1668327"/>
              <a:ext cx="380886" cy="392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sz="15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39" name="Овал 12">
            <a:extLst>
              <a:ext uri="{FF2B5EF4-FFF2-40B4-BE49-F238E27FC236}">
                <a16:creationId xmlns="" xmlns:a16="http://schemas.microsoft.com/office/drawing/2014/main" id="{BF9F6F28-641C-4C3C-AE86-B7ACF3ECA114}"/>
              </a:ext>
            </a:extLst>
          </p:cNvPr>
          <p:cNvSpPr/>
          <p:nvPr/>
        </p:nvSpPr>
        <p:spPr>
          <a:xfrm>
            <a:off x="5565548" y="1878037"/>
            <a:ext cx="384998" cy="38499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7" tIns="45663" rIns="91327" bIns="45663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2" name="Прямоугольник 2">
            <a:extLst>
              <a:ext uri="{FF2B5EF4-FFF2-40B4-BE49-F238E27FC236}">
                <a16:creationId xmlns="" xmlns:a16="http://schemas.microsoft.com/office/drawing/2014/main" id="{6C82F840-2772-4676-A013-40FD297A5DAA}"/>
              </a:ext>
            </a:extLst>
          </p:cNvPr>
          <p:cNvSpPr/>
          <p:nvPr/>
        </p:nvSpPr>
        <p:spPr>
          <a:xfrm>
            <a:off x="5565547" y="1878102"/>
            <a:ext cx="380886" cy="396935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143" name="Group 76">
            <a:extLst>
              <a:ext uri="{FF2B5EF4-FFF2-40B4-BE49-F238E27FC236}">
                <a16:creationId xmlns="" xmlns:a16="http://schemas.microsoft.com/office/drawing/2014/main" id="{632E6FF1-B7A3-4AAA-920C-4879C98CD70D}"/>
              </a:ext>
            </a:extLst>
          </p:cNvPr>
          <p:cNvGrpSpPr/>
          <p:nvPr/>
        </p:nvGrpSpPr>
        <p:grpSpPr>
          <a:xfrm>
            <a:off x="6707581" y="1878036"/>
            <a:ext cx="384998" cy="392467"/>
            <a:chOff x="2286785" y="1668275"/>
            <a:chExt cx="384998" cy="392467"/>
          </a:xfrm>
        </p:grpSpPr>
        <p:sp>
          <p:nvSpPr>
            <p:cNvPr id="144" name="Овал 12">
              <a:extLst>
                <a:ext uri="{FF2B5EF4-FFF2-40B4-BE49-F238E27FC236}">
                  <a16:creationId xmlns="" xmlns:a16="http://schemas.microsoft.com/office/drawing/2014/main" id="{AF55B47E-A2BB-4369-8968-A6EA098DE72A}"/>
                </a:ext>
              </a:extLst>
            </p:cNvPr>
            <p:cNvSpPr/>
            <p:nvPr/>
          </p:nvSpPr>
          <p:spPr>
            <a:xfrm>
              <a:off x="2286785" y="1668275"/>
              <a:ext cx="384998" cy="384998"/>
            </a:xfrm>
            <a:prstGeom prst="ellipse">
              <a:avLst/>
            </a:prstGeom>
            <a:solidFill>
              <a:srgbClr val="0B3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45" name="Прямоугольник 2">
              <a:extLst>
                <a:ext uri="{FF2B5EF4-FFF2-40B4-BE49-F238E27FC236}">
                  <a16:creationId xmlns="" xmlns:a16="http://schemas.microsoft.com/office/drawing/2014/main" id="{D3804D79-48BB-48E8-80A0-D68103178F29}"/>
                </a:ext>
              </a:extLst>
            </p:cNvPr>
            <p:cNvSpPr/>
            <p:nvPr/>
          </p:nvSpPr>
          <p:spPr>
            <a:xfrm>
              <a:off x="2286785" y="1668327"/>
              <a:ext cx="380886" cy="392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sz="15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147" name="Прямоугольник 2">
            <a:extLst>
              <a:ext uri="{FF2B5EF4-FFF2-40B4-BE49-F238E27FC236}">
                <a16:creationId xmlns="" xmlns:a16="http://schemas.microsoft.com/office/drawing/2014/main" id="{88404DAF-ABAB-4D48-A78C-92D4C3D19A9D}"/>
              </a:ext>
            </a:extLst>
          </p:cNvPr>
          <p:cNvSpPr/>
          <p:nvPr/>
        </p:nvSpPr>
        <p:spPr>
          <a:xfrm>
            <a:off x="2921098" y="402700"/>
            <a:ext cx="1707463" cy="803182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и подача документов и заявлений о приёме на обучение в ООВО</a:t>
            </a:r>
          </a:p>
        </p:txBody>
      </p:sp>
      <p:sp>
        <p:nvSpPr>
          <p:cNvPr id="148" name="Прямоугольник 2">
            <a:extLst>
              <a:ext uri="{FF2B5EF4-FFF2-40B4-BE49-F238E27FC236}">
                <a16:creationId xmlns="" xmlns:a16="http://schemas.microsoft.com/office/drawing/2014/main" id="{9655ADEB-CD5D-446B-BE63-2196A920CCE4}"/>
              </a:ext>
            </a:extLst>
          </p:cNvPr>
          <p:cNvSpPr/>
          <p:nvPr/>
        </p:nvSpPr>
        <p:spPr>
          <a:xfrm>
            <a:off x="2921099" y="1103813"/>
            <a:ext cx="1707462" cy="707771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marL="71909" indent="-71909"/>
            <a:r>
              <a:rPr lang="ru-RU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</a:t>
            </a:r>
          </a:p>
          <a:p>
            <a:r>
              <a:rPr lang="ru-RU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времени подачи с 2-3 дней до 1 часа</a:t>
            </a:r>
          </a:p>
        </p:txBody>
      </p:sp>
      <p:sp>
        <p:nvSpPr>
          <p:cNvPr id="149" name="Прямоугольник 2">
            <a:extLst>
              <a:ext uri="{FF2B5EF4-FFF2-40B4-BE49-F238E27FC236}">
                <a16:creationId xmlns="" xmlns:a16="http://schemas.microsoft.com/office/drawing/2014/main" id="{88404DAF-ABAB-4D48-A78C-92D4C3D19A9D}"/>
              </a:ext>
            </a:extLst>
          </p:cNvPr>
          <p:cNvSpPr/>
          <p:nvPr/>
        </p:nvSpPr>
        <p:spPr>
          <a:xfrm>
            <a:off x="5455048" y="420911"/>
            <a:ext cx="1609167" cy="980923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необходимости удалённое проведение вступительных испытаний</a:t>
            </a:r>
          </a:p>
        </p:txBody>
      </p:sp>
      <p:sp>
        <p:nvSpPr>
          <p:cNvPr id="150" name="Прямоугольник 2">
            <a:extLst>
              <a:ext uri="{FF2B5EF4-FFF2-40B4-BE49-F238E27FC236}">
                <a16:creationId xmlns="" xmlns:a16="http://schemas.microsoft.com/office/drawing/2014/main" id="{9655ADEB-CD5D-446B-BE63-2196A920CCE4}"/>
              </a:ext>
            </a:extLst>
          </p:cNvPr>
          <p:cNvSpPr/>
          <p:nvPr/>
        </p:nvSpPr>
        <p:spPr>
          <a:xfrm>
            <a:off x="5455046" y="1334206"/>
            <a:ext cx="1558442" cy="399994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marL="71909" indent="-71909"/>
            <a:r>
              <a:rPr lang="ru-RU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Дистанционные технологии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09" y="1711148"/>
            <a:ext cx="140501" cy="2341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326" y="1716366"/>
            <a:ext cx="355307" cy="223761"/>
          </a:xfrm>
          <a:prstGeom prst="rect">
            <a:avLst/>
          </a:prstGeom>
        </p:spPr>
      </p:pic>
      <p:sp>
        <p:nvSpPr>
          <p:cNvPr id="162" name="Овал 12">
            <a:extLst>
              <a:ext uri="{FF2B5EF4-FFF2-40B4-BE49-F238E27FC236}">
                <a16:creationId xmlns="" xmlns:a16="http://schemas.microsoft.com/office/drawing/2014/main" id="{AF55B47E-A2BB-4369-8968-A6EA098DE72A}"/>
              </a:ext>
            </a:extLst>
          </p:cNvPr>
          <p:cNvSpPr/>
          <p:nvPr/>
        </p:nvSpPr>
        <p:spPr>
          <a:xfrm>
            <a:off x="7877395" y="1878037"/>
            <a:ext cx="384998" cy="38499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7" tIns="45663" rIns="91327" bIns="45663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3" name="Прямоугольник 2">
            <a:extLst>
              <a:ext uri="{FF2B5EF4-FFF2-40B4-BE49-F238E27FC236}">
                <a16:creationId xmlns="" xmlns:a16="http://schemas.microsoft.com/office/drawing/2014/main" id="{D3804D79-48BB-48E8-80A0-D68103178F29}"/>
              </a:ext>
            </a:extLst>
          </p:cNvPr>
          <p:cNvSpPr/>
          <p:nvPr/>
        </p:nvSpPr>
        <p:spPr>
          <a:xfrm>
            <a:off x="7886821" y="1878102"/>
            <a:ext cx="380886" cy="396935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1" name="Прямоугольник 2">
            <a:extLst>
              <a:ext uri="{FF2B5EF4-FFF2-40B4-BE49-F238E27FC236}">
                <a16:creationId xmlns="" xmlns:a16="http://schemas.microsoft.com/office/drawing/2014/main" id="{88404DAF-ABAB-4D48-A78C-92D4C3D19A9D}"/>
              </a:ext>
            </a:extLst>
          </p:cNvPr>
          <p:cNvSpPr/>
          <p:nvPr/>
        </p:nvSpPr>
        <p:spPr>
          <a:xfrm>
            <a:off x="6461184" y="2267947"/>
            <a:ext cx="1912183" cy="803182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и рассмотрение апелляций в случае несогласия с результатами их оценки</a:t>
            </a:r>
          </a:p>
        </p:txBody>
      </p:sp>
      <p:sp>
        <p:nvSpPr>
          <p:cNvPr id="203" name="Прямоугольник 2">
            <a:extLst>
              <a:ext uri="{FF2B5EF4-FFF2-40B4-BE49-F238E27FC236}">
                <a16:creationId xmlns="" xmlns:a16="http://schemas.microsoft.com/office/drawing/2014/main" id="{9655ADEB-CD5D-446B-BE63-2196A920CCE4}"/>
              </a:ext>
            </a:extLst>
          </p:cNvPr>
          <p:cNvSpPr/>
          <p:nvPr/>
        </p:nvSpPr>
        <p:spPr>
          <a:xfrm>
            <a:off x="8963816" y="2656273"/>
            <a:ext cx="763192" cy="246106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marL="71909" indent="-71909"/>
            <a:r>
              <a:rPr lang="ru-RU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</a:t>
            </a:r>
          </a:p>
        </p:txBody>
      </p:sp>
      <p:grpSp>
        <p:nvGrpSpPr>
          <p:cNvPr id="62" name="Group 76">
            <a:extLst>
              <a:ext uri="{FF2B5EF4-FFF2-40B4-BE49-F238E27FC236}">
                <a16:creationId xmlns="" xmlns:a16="http://schemas.microsoft.com/office/drawing/2014/main" id="{57F18557-E059-D347-A49A-4BBEE80ADA3E}"/>
              </a:ext>
            </a:extLst>
          </p:cNvPr>
          <p:cNvGrpSpPr/>
          <p:nvPr/>
        </p:nvGrpSpPr>
        <p:grpSpPr>
          <a:xfrm>
            <a:off x="8964526" y="1857707"/>
            <a:ext cx="384998" cy="401853"/>
            <a:chOff x="2286785" y="1651420"/>
            <a:chExt cx="384998" cy="401853"/>
          </a:xfrm>
        </p:grpSpPr>
        <p:sp>
          <p:nvSpPr>
            <p:cNvPr id="63" name="Овал 12">
              <a:extLst>
                <a:ext uri="{FF2B5EF4-FFF2-40B4-BE49-F238E27FC236}">
                  <a16:creationId xmlns="" xmlns:a16="http://schemas.microsoft.com/office/drawing/2014/main" id="{3EB6CB6A-0A18-DB45-B830-72F0A0DE2C1A}"/>
                </a:ext>
              </a:extLst>
            </p:cNvPr>
            <p:cNvSpPr/>
            <p:nvPr/>
          </p:nvSpPr>
          <p:spPr>
            <a:xfrm>
              <a:off x="2286785" y="1668275"/>
              <a:ext cx="384998" cy="384998"/>
            </a:xfrm>
            <a:prstGeom prst="ellipse">
              <a:avLst/>
            </a:prstGeom>
            <a:solidFill>
              <a:srgbClr val="0B3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64" name="Прямоугольник 2">
              <a:extLst>
                <a:ext uri="{FF2B5EF4-FFF2-40B4-BE49-F238E27FC236}">
                  <a16:creationId xmlns="" xmlns:a16="http://schemas.microsoft.com/office/drawing/2014/main" id="{5135A811-700D-BD47-8C19-9DC39EA99BDA}"/>
                </a:ext>
              </a:extLst>
            </p:cNvPr>
            <p:cNvSpPr/>
            <p:nvPr/>
          </p:nvSpPr>
          <p:spPr>
            <a:xfrm>
              <a:off x="2286785" y="1651420"/>
              <a:ext cx="380886" cy="392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sz="15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sp>
        <p:nvSpPr>
          <p:cNvPr id="66" name="Прямоугольник 2">
            <a:extLst>
              <a:ext uri="{FF2B5EF4-FFF2-40B4-BE49-F238E27FC236}">
                <a16:creationId xmlns="" xmlns:a16="http://schemas.microsoft.com/office/drawing/2014/main" id="{89F61015-7CD3-8948-B678-D8936F5FD9FD}"/>
              </a:ext>
            </a:extLst>
          </p:cNvPr>
          <p:cNvSpPr/>
          <p:nvPr/>
        </p:nvSpPr>
        <p:spPr>
          <a:xfrm>
            <a:off x="7742364" y="431048"/>
            <a:ext cx="1501098" cy="1336405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с банковской </a:t>
            </a:r>
            <a: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карты / материнский капитал, 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договора на обучение </a:t>
            </a:r>
            <a:b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ЭЦП</a:t>
            </a:r>
          </a:p>
          <a:p>
            <a:pPr>
              <a:lnSpc>
                <a:spcPct val="110000"/>
              </a:lnSpc>
            </a:pPr>
            <a:endParaRPr lang="ru-RU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2">
            <a:extLst>
              <a:ext uri="{FF2B5EF4-FFF2-40B4-BE49-F238E27FC236}">
                <a16:creationId xmlns="" xmlns:a16="http://schemas.microsoft.com/office/drawing/2014/main" id="{0553A784-07B6-B845-879A-6C342D03D350}"/>
              </a:ext>
            </a:extLst>
          </p:cNvPr>
          <p:cNvSpPr/>
          <p:nvPr/>
        </p:nvSpPr>
        <p:spPr>
          <a:xfrm>
            <a:off x="7848211" y="1501573"/>
            <a:ext cx="763192" cy="246106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marL="71909" indent="-71909"/>
            <a:r>
              <a:rPr lang="ru-RU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</a:t>
            </a:r>
          </a:p>
        </p:txBody>
      </p:sp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B22571A5-EE8E-0B4C-93A8-5147ADDFBC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06" y="1724489"/>
            <a:ext cx="238036" cy="207486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D78C0D47-4BAE-EE47-9480-F3DD1AD3C5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329" y="1724489"/>
            <a:ext cx="238036" cy="207486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B84F14E8-10B1-0544-95C1-A25C868B33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67" y="1724489"/>
            <a:ext cx="238036" cy="207486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DC95A430-49FD-4B4C-B665-04628B7137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87" y="1724489"/>
            <a:ext cx="238036" cy="207486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A2F7D3E8-F385-324A-82C0-AEA6505C20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553" y="1724489"/>
            <a:ext cx="238036" cy="207486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61623E19-E78B-C842-B8EF-BA80EB80CD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367" y="1724489"/>
            <a:ext cx="238036" cy="207486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B2DD9BB2-A7F9-374F-B5C2-AA73955CE5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250" y="1724489"/>
            <a:ext cx="238036" cy="207486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C6544346-E45C-EB47-B894-706FAFFDD8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498" y="5122401"/>
            <a:ext cx="450509" cy="283718"/>
          </a:xfrm>
          <a:prstGeom prst="rect">
            <a:avLst/>
          </a:prstGeom>
        </p:spPr>
      </p:pic>
      <p:sp>
        <p:nvSpPr>
          <p:cNvPr id="88" name="Скругленный прямоугольник 87">
            <a:extLst>
              <a:ext uri="{FF2B5EF4-FFF2-40B4-BE49-F238E27FC236}">
                <a16:creationId xmlns="" xmlns:a16="http://schemas.microsoft.com/office/drawing/2014/main" id="{232CF206-E3B8-AD47-B422-6B43DFBC4052}"/>
              </a:ext>
            </a:extLst>
          </p:cNvPr>
          <p:cNvSpPr/>
          <p:nvPr/>
        </p:nvSpPr>
        <p:spPr>
          <a:xfrm>
            <a:off x="642042" y="4885162"/>
            <a:ext cx="9285903" cy="739603"/>
          </a:xfrm>
          <a:prstGeom prst="roundRect">
            <a:avLst>
              <a:gd name="adj" fmla="val 7664"/>
            </a:avLst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7" tIns="45663" rIns="91327" bIns="45663"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="" xmlns:a16="http://schemas.microsoft.com/office/drawing/2014/main" id="{BCB6058D-DDB4-7049-8D8B-8FC1893A14A8}"/>
              </a:ext>
            </a:extLst>
          </p:cNvPr>
          <p:cNvSpPr/>
          <p:nvPr/>
        </p:nvSpPr>
        <p:spPr>
          <a:xfrm>
            <a:off x="642042" y="4885162"/>
            <a:ext cx="4371581" cy="701615"/>
          </a:xfrm>
          <a:prstGeom prst="rect">
            <a:avLst/>
          </a:prstGeom>
        </p:spPr>
        <p:txBody>
          <a:bodyPr wrap="square" lIns="91327" tIns="45663" rIns="91327" bIns="45663" numCol="1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Ноль личных явок (если нет творческих испытаний)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документы в цифровом профиле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Полная 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прозрачность проведения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конкурса</a:t>
            </a:r>
            <a:endParaRPr lang="ru-RU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F5A72B23-545B-784C-A39D-6AF4CB8BC0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3" y="351207"/>
            <a:ext cx="412550" cy="43730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93261" y="4922724"/>
            <a:ext cx="5118100" cy="6830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Ускорение процессов документооборота и автоматизации для ООВО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Упрощенная выгрузка благодаря модернизации информационных систем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65810" y="4085646"/>
            <a:ext cx="2417824" cy="417081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Соединительная линия уступом 4"/>
          <p:cNvCxnSpPr>
            <a:stCxn id="3" idx="1"/>
            <a:endCxn id="132" idx="2"/>
          </p:cNvCxnSpPr>
          <p:nvPr/>
        </p:nvCxnSpPr>
        <p:spPr>
          <a:xfrm rot="10800000">
            <a:off x="3299418" y="2270503"/>
            <a:ext cx="666392" cy="2023684"/>
          </a:xfrm>
          <a:prstGeom prst="bentConnector2">
            <a:avLst/>
          </a:prstGeom>
          <a:ln w="12700">
            <a:solidFill>
              <a:srgbClr val="0070C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>
            <a:stCxn id="3" idx="3"/>
            <a:endCxn id="162" idx="4"/>
          </p:cNvCxnSpPr>
          <p:nvPr/>
        </p:nvCxnSpPr>
        <p:spPr>
          <a:xfrm flipV="1">
            <a:off x="6383634" y="2263035"/>
            <a:ext cx="1686260" cy="2031152"/>
          </a:xfrm>
          <a:prstGeom prst="bentConnector2">
            <a:avLst/>
          </a:prstGeom>
          <a:ln w="12700">
            <a:solidFill>
              <a:srgbClr val="0070C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Скругленный прямоугольник 92"/>
          <p:cNvSpPr/>
          <p:nvPr/>
        </p:nvSpPr>
        <p:spPr>
          <a:xfrm>
            <a:off x="556076" y="3380863"/>
            <a:ext cx="2244873" cy="52555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9" name="Соединительная линия уступом 18"/>
          <p:cNvCxnSpPr>
            <a:stCxn id="93" idx="0"/>
            <a:endCxn id="125" idx="2"/>
          </p:cNvCxnSpPr>
          <p:nvPr/>
        </p:nvCxnSpPr>
        <p:spPr>
          <a:xfrm rot="16200000" flipV="1">
            <a:off x="462130" y="2164480"/>
            <a:ext cx="1310328" cy="1122438"/>
          </a:xfrm>
          <a:prstGeom prst="bentConnector4">
            <a:avLst>
              <a:gd name="adj1" fmla="val 42655"/>
              <a:gd name="adj2" fmla="val 120366"/>
            </a:avLst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Скругленный прямоугольник 116"/>
          <p:cNvSpPr/>
          <p:nvPr/>
        </p:nvSpPr>
        <p:spPr>
          <a:xfrm>
            <a:off x="647256" y="4110558"/>
            <a:ext cx="2062516" cy="677625"/>
          </a:xfrm>
          <a:prstGeom prst="roundRect">
            <a:avLst>
              <a:gd name="adj" fmla="val 42968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4" name="Прямоугольник 2">
            <a:extLst>
              <a:ext uri="{FF2B5EF4-FFF2-40B4-BE49-F238E27FC236}">
                <a16:creationId xmlns="" xmlns:a16="http://schemas.microsoft.com/office/drawing/2014/main" id="{88404DAF-ABAB-4D48-A78C-92D4C3D19A9D}"/>
              </a:ext>
            </a:extLst>
          </p:cNvPr>
          <p:cNvSpPr/>
          <p:nvPr/>
        </p:nvSpPr>
        <p:spPr>
          <a:xfrm>
            <a:off x="4176903" y="3584476"/>
            <a:ext cx="1995636" cy="447700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05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Верификация личности </a:t>
            </a:r>
            <a:br>
              <a:rPr lang="ru-RU" sz="105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банковские операции</a:t>
            </a:r>
            <a:endParaRPr lang="ru-RU" sz="105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Прямоугольник 2">
            <a:extLst>
              <a:ext uri="{FF2B5EF4-FFF2-40B4-BE49-F238E27FC236}">
                <a16:creationId xmlns="" xmlns:a16="http://schemas.microsoft.com/office/drawing/2014/main" id="{88404DAF-ABAB-4D48-A78C-92D4C3D19A9D}"/>
              </a:ext>
            </a:extLst>
          </p:cNvPr>
          <p:cNvSpPr/>
          <p:nvPr/>
        </p:nvSpPr>
        <p:spPr>
          <a:xfrm rot="20389782">
            <a:off x="-60856" y="2399040"/>
            <a:ext cx="1995636" cy="447700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050" dirty="0" smtClean="0">
                <a:solidFill>
                  <a:srgbClr val="8064A2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сервисы </a:t>
            </a:r>
            <a:r>
              <a:rPr lang="ru-RU" sz="105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открытых данных</a:t>
            </a:r>
            <a:endParaRPr lang="ru-RU" sz="105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45" y="5384753"/>
            <a:ext cx="144620" cy="244129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4545" y="4743778"/>
            <a:ext cx="144620" cy="244129"/>
          </a:xfrm>
          <a:prstGeom prst="rect">
            <a:avLst/>
          </a:prstGeom>
        </p:spPr>
      </p:pic>
      <p:sp>
        <p:nvSpPr>
          <p:cNvPr id="86" name="Прямоугольник 85"/>
          <p:cNvSpPr/>
          <p:nvPr/>
        </p:nvSpPr>
        <p:spPr>
          <a:xfrm>
            <a:off x="-124172" y="5040136"/>
            <a:ext cx="87153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spc="50" dirty="0" smtClean="0">
                <a:solidFill>
                  <a:srgbClr val="5A9ED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  <a:endParaRPr lang="ru-RU" sz="1300" spc="50" dirty="0">
              <a:solidFill>
                <a:srgbClr val="5A9EDA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2">
            <a:extLst>
              <a:ext uri="{FF2B5EF4-FFF2-40B4-BE49-F238E27FC236}">
                <a16:creationId xmlns="" xmlns:a16="http://schemas.microsoft.com/office/drawing/2014/main" id="{88404DAF-ABAB-4D48-A78C-92D4C3D19A9D}"/>
              </a:ext>
            </a:extLst>
          </p:cNvPr>
          <p:cNvSpPr/>
          <p:nvPr/>
        </p:nvSpPr>
        <p:spPr>
          <a:xfrm>
            <a:off x="556075" y="3458714"/>
            <a:ext cx="2244873" cy="447700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 сервисы </a:t>
            </a:r>
            <a:b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en-US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компаний</a:t>
            </a:r>
            <a:endParaRPr lang="ru-RU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рямоугольник 2">
            <a:extLst>
              <a:ext uri="{FF2B5EF4-FFF2-40B4-BE49-F238E27FC236}">
                <a16:creationId xmlns="" xmlns:a16="http://schemas.microsoft.com/office/drawing/2014/main" id="{88404DAF-ABAB-4D48-A78C-92D4C3D19A9D}"/>
              </a:ext>
            </a:extLst>
          </p:cNvPr>
          <p:cNvSpPr/>
          <p:nvPr/>
        </p:nvSpPr>
        <p:spPr>
          <a:xfrm>
            <a:off x="647256" y="4215252"/>
            <a:ext cx="2062516" cy="447700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 сервисы </a:t>
            </a:r>
            <a:b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инновационных компаний</a:t>
            </a:r>
            <a:endParaRPr lang="ru-RU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Прямоугольник 2">
            <a:extLst>
              <a:ext uri="{FF2B5EF4-FFF2-40B4-BE49-F238E27FC236}">
                <a16:creationId xmlns="" xmlns:a16="http://schemas.microsoft.com/office/drawing/2014/main" id="{88404DAF-ABAB-4D48-A78C-92D4C3D19A9D}"/>
              </a:ext>
            </a:extLst>
          </p:cNvPr>
          <p:cNvSpPr/>
          <p:nvPr/>
        </p:nvSpPr>
        <p:spPr>
          <a:xfrm>
            <a:off x="3696763" y="4165209"/>
            <a:ext cx="2955917" cy="256174"/>
          </a:xfrm>
          <a:prstGeom prst="rect">
            <a:avLst/>
          </a:prstGeom>
        </p:spPr>
        <p:txBody>
          <a:bodyPr wrap="square" lIns="91327" tIns="45663" rIns="91327" bIns="45663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Банкинг</a:t>
            </a:r>
            <a:endParaRPr lang="ru-RU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613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3"/>
          <p:cNvSpPr/>
          <p:nvPr/>
        </p:nvSpPr>
        <p:spPr>
          <a:xfrm>
            <a:off x="7907643" y="2806628"/>
            <a:ext cx="1874674" cy="2112855"/>
          </a:xfrm>
          <a:prstGeom prst="roundRect">
            <a:avLst>
              <a:gd name="adj" fmla="val 6248"/>
            </a:avLst>
          </a:prstGeom>
          <a:solidFill>
            <a:schemeClr val="bg1"/>
          </a:solidFill>
          <a:ln>
            <a:solidFill>
              <a:schemeClr val="accent1">
                <a:lumMod val="75000"/>
                <a:alpha val="4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>
            <a:noAutofit/>
          </a:bodyPr>
          <a:lstStyle/>
          <a:p>
            <a:pPr algn="ctr" defTabSz="767913"/>
            <a:endParaRPr lang="ru-RU" sz="168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7" name="CustomShape 1"/>
          <p:cNvSpPr/>
          <p:nvPr/>
        </p:nvSpPr>
        <p:spPr>
          <a:xfrm>
            <a:off x="1430810" y="1060516"/>
            <a:ext cx="2418935" cy="1234254"/>
          </a:xfrm>
          <a:prstGeom prst="roundRect">
            <a:avLst>
              <a:gd name="adj" fmla="val 6248"/>
            </a:avLst>
          </a:prstGeom>
          <a:solidFill>
            <a:schemeClr val="bg1"/>
          </a:solidFill>
          <a:ln>
            <a:solidFill>
              <a:srgbClr val="DF7F7F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0467" tIns="0" rIns="0" bIns="0">
            <a:noAutofit/>
          </a:bodyPr>
          <a:lstStyle/>
          <a:p>
            <a:pPr algn="ctr" defTabSz="767913"/>
            <a:r>
              <a:rPr lang="ru-RU" sz="1680" spc="-1" dirty="0">
                <a:solidFill>
                  <a:prstClr val="black"/>
                </a:solidFill>
                <a:latin typeface="Arial"/>
              </a:rPr>
              <a:t>Портал</a:t>
            </a:r>
          </a:p>
          <a:p>
            <a:pPr algn="ctr" defTabSz="767913"/>
            <a:r>
              <a:rPr lang="ru-RU" sz="1680" spc="-1" dirty="0">
                <a:solidFill>
                  <a:prstClr val="black"/>
                </a:solidFill>
                <a:latin typeface="Arial"/>
              </a:rPr>
              <a:t>«Поступай правильно»</a:t>
            </a:r>
          </a:p>
        </p:txBody>
      </p:sp>
      <p:sp>
        <p:nvSpPr>
          <p:cNvPr id="99" name="CustomShape 3"/>
          <p:cNvSpPr/>
          <p:nvPr/>
        </p:nvSpPr>
        <p:spPr>
          <a:xfrm>
            <a:off x="1448777" y="2556128"/>
            <a:ext cx="3187122" cy="2767645"/>
          </a:xfrm>
          <a:prstGeom prst="roundRect">
            <a:avLst>
              <a:gd name="adj" fmla="val 6248"/>
            </a:avLst>
          </a:prstGeom>
          <a:solidFill>
            <a:schemeClr val="bg1"/>
          </a:solidFill>
          <a:ln>
            <a:solidFill>
              <a:srgbClr val="DF7F7F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5583" tIns="37792" rIns="75583" bIns="37792">
            <a:noAutofit/>
          </a:bodyPr>
          <a:lstStyle/>
          <a:p>
            <a:pPr algn="ctr" defTabSz="767913"/>
            <a:endParaRPr lang="ru-RU" sz="168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1" name="CustomShape 5"/>
          <p:cNvSpPr/>
          <p:nvPr/>
        </p:nvSpPr>
        <p:spPr>
          <a:xfrm>
            <a:off x="1551758" y="1634896"/>
            <a:ext cx="2237733" cy="245192"/>
          </a:xfrm>
          <a:prstGeom prst="roundRect">
            <a:avLst>
              <a:gd name="adj" fmla="val 8136"/>
            </a:avLst>
          </a:prstGeom>
          <a:solidFill>
            <a:srgbClr val="DF7F7F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5583" tIns="37792" rIns="75583" bIns="37792" anchor="ctr">
            <a:noAutofit/>
          </a:bodyPr>
          <a:lstStyle/>
          <a:p>
            <a:pPr algn="ctr" defTabSz="767913"/>
            <a:r>
              <a:rPr lang="ru-RU" sz="756" spc="-1" dirty="0">
                <a:solidFill>
                  <a:srgbClr val="FFFFFF"/>
                </a:solidFill>
                <a:latin typeface="Arial"/>
                <a:ea typeface="DejaVu Sans"/>
              </a:rPr>
              <a:t>Открытый портал выбора ООВО</a:t>
            </a:r>
            <a:endParaRPr lang="ru-RU" sz="756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3" name="CustomShape 7"/>
          <p:cNvSpPr/>
          <p:nvPr/>
        </p:nvSpPr>
        <p:spPr>
          <a:xfrm>
            <a:off x="1672703" y="4708949"/>
            <a:ext cx="2842249" cy="251983"/>
          </a:xfrm>
          <a:prstGeom prst="roundRect">
            <a:avLst>
              <a:gd name="adj" fmla="val 8136"/>
            </a:avLst>
          </a:prstGeom>
          <a:solidFill>
            <a:srgbClr val="DF7F7F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5583" tIns="37792" rIns="75583" bIns="37792" anchor="ctr">
            <a:noAutofit/>
          </a:bodyPr>
          <a:lstStyle/>
          <a:p>
            <a:pPr algn="ctr" defTabSz="767913"/>
            <a:r>
              <a:rPr lang="ru-RU" sz="756" spc="-1" dirty="0">
                <a:solidFill>
                  <a:srgbClr val="FFFFFF"/>
                </a:solidFill>
                <a:latin typeface="Arial"/>
                <a:ea typeface="DejaVu Sans"/>
              </a:rPr>
              <a:t>Сервис: Подача и рассмотрение апелляций</a:t>
            </a:r>
            <a:endParaRPr lang="ru-RU" sz="756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4" name="CustomShape 8"/>
          <p:cNvSpPr/>
          <p:nvPr/>
        </p:nvSpPr>
        <p:spPr>
          <a:xfrm>
            <a:off x="1672703" y="5011316"/>
            <a:ext cx="2842249" cy="251983"/>
          </a:xfrm>
          <a:prstGeom prst="roundRect">
            <a:avLst>
              <a:gd name="adj" fmla="val 8136"/>
            </a:avLst>
          </a:prstGeom>
          <a:solidFill>
            <a:srgbClr val="DF7F7F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5583" tIns="37792" rIns="75583" bIns="37792" anchor="ctr">
            <a:noAutofit/>
          </a:bodyPr>
          <a:lstStyle/>
          <a:p>
            <a:pPr algn="ctr" defTabSz="767913"/>
            <a:r>
              <a:rPr lang="ru-RU" sz="756" spc="-1">
                <a:solidFill>
                  <a:srgbClr val="FFFFFF"/>
                </a:solidFill>
                <a:latin typeface="Arial"/>
                <a:ea typeface="DejaVu Sans"/>
              </a:rPr>
              <a:t>Онлайн-мониторинг конкурсной ситуации</a:t>
            </a:r>
            <a:endParaRPr lang="ru-RU" sz="756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105" name="CustomShape 9"/>
          <p:cNvSpPr/>
          <p:nvPr/>
        </p:nvSpPr>
        <p:spPr>
          <a:xfrm>
            <a:off x="1672703" y="4104215"/>
            <a:ext cx="2842249" cy="251983"/>
          </a:xfrm>
          <a:prstGeom prst="roundRect">
            <a:avLst>
              <a:gd name="adj" fmla="val 8136"/>
            </a:avLst>
          </a:prstGeom>
          <a:solidFill>
            <a:srgbClr val="DF7F7F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5583" tIns="37792" rIns="75583" bIns="37792" anchor="ctr">
            <a:noAutofit/>
          </a:bodyPr>
          <a:lstStyle/>
          <a:p>
            <a:pPr algn="ctr" defTabSz="767913"/>
            <a:r>
              <a:rPr lang="ru-RU" sz="756" spc="-1" dirty="0">
                <a:solidFill>
                  <a:srgbClr val="FFFFFF"/>
                </a:solidFill>
                <a:latin typeface="Arial"/>
                <a:ea typeface="DejaVu Sans"/>
              </a:rPr>
              <a:t>Формирование и подача документов и заявлений о приеме на обучение в ООВО</a:t>
            </a:r>
            <a:endParaRPr lang="ru-RU" sz="756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6" name="CustomShape 10"/>
          <p:cNvSpPr/>
          <p:nvPr/>
        </p:nvSpPr>
        <p:spPr>
          <a:xfrm>
            <a:off x="1672703" y="4406582"/>
            <a:ext cx="2842249" cy="251983"/>
          </a:xfrm>
          <a:prstGeom prst="roundRect">
            <a:avLst>
              <a:gd name="adj" fmla="val 8136"/>
            </a:avLst>
          </a:prstGeom>
          <a:solidFill>
            <a:srgbClr val="DF7F7F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5583" tIns="37792" rIns="75583" bIns="37792" anchor="ctr">
            <a:noAutofit/>
          </a:bodyPr>
          <a:lstStyle/>
          <a:p>
            <a:pPr algn="ctr" defTabSz="767913"/>
            <a:r>
              <a:rPr lang="ru-RU" sz="756" spc="-1" dirty="0">
                <a:solidFill>
                  <a:srgbClr val="FFFFFF"/>
                </a:solidFill>
                <a:latin typeface="Arial"/>
                <a:ea typeface="DejaVu Sans"/>
              </a:rPr>
              <a:t>Удаленное проведение вступительных испытаний</a:t>
            </a:r>
            <a:endParaRPr lang="ru-RU" sz="756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7" name="CustomShape 11"/>
          <p:cNvSpPr/>
          <p:nvPr/>
        </p:nvSpPr>
        <p:spPr>
          <a:xfrm rot="16200000">
            <a:off x="70161" y="1604659"/>
            <a:ext cx="1511835" cy="604734"/>
          </a:xfrm>
          <a:prstGeom prst="roundRect">
            <a:avLst>
              <a:gd name="adj" fmla="val 6248"/>
            </a:avLst>
          </a:prstGeom>
          <a:solidFill>
            <a:schemeClr val="bg1"/>
          </a:solidFill>
          <a:ln>
            <a:solidFill>
              <a:schemeClr val="accent1">
                <a:lumMod val="75000"/>
                <a:alpha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5583" tIns="37792" rIns="75583" bIns="37792" anchor="ctr">
            <a:noAutofit/>
          </a:bodyPr>
          <a:lstStyle/>
          <a:p>
            <a:pPr algn="ctr" defTabSz="767913"/>
            <a:r>
              <a:rPr lang="ru-RU" sz="1680" spc="-1" dirty="0">
                <a:solidFill>
                  <a:prstClr val="black"/>
                </a:solidFill>
                <a:latin typeface="Arial"/>
              </a:rPr>
              <a:t>Абитуриенты</a:t>
            </a:r>
          </a:p>
        </p:txBody>
      </p:sp>
      <p:sp>
        <p:nvSpPr>
          <p:cNvPr id="108" name="CustomShape 12"/>
          <p:cNvSpPr/>
          <p:nvPr/>
        </p:nvSpPr>
        <p:spPr>
          <a:xfrm rot="16200000">
            <a:off x="-440617" y="3694237"/>
            <a:ext cx="2533390" cy="604734"/>
          </a:xfrm>
          <a:prstGeom prst="roundRect">
            <a:avLst>
              <a:gd name="adj" fmla="val 6248"/>
            </a:avLst>
          </a:prstGeom>
          <a:solidFill>
            <a:schemeClr val="bg1"/>
          </a:solidFill>
          <a:ln>
            <a:solidFill>
              <a:schemeClr val="accent1">
                <a:lumMod val="75000"/>
                <a:alpha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5583" tIns="37792" rIns="75583" bIns="37792">
            <a:noAutofit/>
          </a:bodyPr>
          <a:lstStyle/>
          <a:p>
            <a:pPr algn="ctr" defTabSz="767913"/>
            <a:r>
              <a:rPr lang="ru-RU" sz="1680" spc="-1" dirty="0">
                <a:solidFill>
                  <a:prstClr val="black"/>
                </a:solidFill>
                <a:latin typeface="Arial"/>
              </a:rPr>
              <a:t>Родители и законные представители</a:t>
            </a:r>
          </a:p>
        </p:txBody>
      </p:sp>
      <p:sp>
        <p:nvSpPr>
          <p:cNvPr id="109" name="CustomShape 13"/>
          <p:cNvSpPr/>
          <p:nvPr/>
        </p:nvSpPr>
        <p:spPr>
          <a:xfrm>
            <a:off x="7901463" y="1060516"/>
            <a:ext cx="1880855" cy="1669394"/>
          </a:xfrm>
          <a:prstGeom prst="roundRect">
            <a:avLst>
              <a:gd name="adj" fmla="val 6248"/>
            </a:avLst>
          </a:prstGeom>
          <a:solidFill>
            <a:schemeClr val="bg1"/>
          </a:solidFill>
          <a:ln>
            <a:solidFill>
              <a:schemeClr val="accent1">
                <a:lumMod val="75000"/>
                <a:alpha val="4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>
            <a:noAutofit/>
          </a:bodyPr>
          <a:lstStyle/>
          <a:p>
            <a:pPr algn="ctr" defTabSz="767913"/>
            <a:r>
              <a:rPr lang="ru-RU" sz="1680" spc="-1" dirty="0">
                <a:solidFill>
                  <a:prstClr val="black"/>
                </a:solidFill>
                <a:latin typeface="Arial"/>
              </a:rPr>
              <a:t>Образовательные организации</a:t>
            </a:r>
          </a:p>
          <a:p>
            <a:pPr algn="ctr" defTabSz="767913"/>
            <a:r>
              <a:rPr lang="ru-RU" sz="1680" spc="-1" dirty="0">
                <a:solidFill>
                  <a:prstClr val="black"/>
                </a:solidFill>
                <a:latin typeface="Arial"/>
              </a:rPr>
              <a:t>высшего образования (ООВО)</a:t>
            </a:r>
          </a:p>
        </p:txBody>
      </p:sp>
      <p:sp>
        <p:nvSpPr>
          <p:cNvPr id="111" name="CustomShape 15"/>
          <p:cNvSpPr/>
          <p:nvPr/>
        </p:nvSpPr>
        <p:spPr>
          <a:xfrm>
            <a:off x="5410747" y="2185422"/>
            <a:ext cx="1863818" cy="120320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5583" tIns="37792" rIns="75583" bIns="37792" anchor="ctr">
            <a:noAutofit/>
          </a:bodyPr>
          <a:lstStyle/>
          <a:p>
            <a:pPr algn="ctr" defTabSz="767913"/>
            <a:r>
              <a:rPr lang="ru-RU" sz="1176" spc="-1" dirty="0">
                <a:solidFill>
                  <a:srgbClr val="FFFFFF"/>
                </a:solidFill>
                <a:latin typeface="Arial"/>
                <a:ea typeface="DejaVu Sans"/>
              </a:rPr>
              <a:t>Сторонние сервисы в сфере для аудитории (Банки, </a:t>
            </a:r>
            <a:r>
              <a:rPr lang="en-US" sz="1176" spc="-1" dirty="0">
                <a:solidFill>
                  <a:srgbClr val="FFFFFF"/>
                </a:solidFill>
                <a:latin typeface="Arial"/>
                <a:ea typeface="DejaVu Sans"/>
              </a:rPr>
              <a:t>IT </a:t>
            </a:r>
            <a:r>
              <a:rPr lang="ru-RU" sz="1176" spc="-1" dirty="0">
                <a:solidFill>
                  <a:srgbClr val="FFFFFF"/>
                </a:solidFill>
                <a:latin typeface="Arial"/>
                <a:ea typeface="DejaVu Sans"/>
              </a:rPr>
              <a:t>и инновационные компании)</a:t>
            </a:r>
            <a:endParaRPr lang="ru-RU" sz="1176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2" name="CustomShape 16"/>
          <p:cNvSpPr/>
          <p:nvPr/>
        </p:nvSpPr>
        <p:spPr>
          <a:xfrm>
            <a:off x="8037673" y="2923156"/>
            <a:ext cx="1632781" cy="386080"/>
          </a:xfrm>
          <a:prstGeom prst="roundRect">
            <a:avLst>
              <a:gd name="adj" fmla="val 50000"/>
            </a:avLst>
          </a:prstGeom>
          <a:solidFill>
            <a:srgbClr val="669ADD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5583" tIns="37792" rIns="75583" bIns="37792" anchor="ctr">
            <a:noAutofit/>
          </a:bodyPr>
          <a:lstStyle/>
          <a:p>
            <a:pPr algn="ctr" defTabSz="767913"/>
            <a:r>
              <a:rPr lang="ru-RU" sz="1176" spc="-1" dirty="0">
                <a:solidFill>
                  <a:srgbClr val="FFFFFF"/>
                </a:solidFill>
                <a:latin typeface="Arial"/>
                <a:ea typeface="DejaVu Sans"/>
              </a:rPr>
              <a:t>Минпросвещения России</a:t>
            </a:r>
            <a:endParaRPr lang="ru-RU" sz="1176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3" name="CustomShape 17"/>
          <p:cNvSpPr/>
          <p:nvPr/>
        </p:nvSpPr>
        <p:spPr>
          <a:xfrm>
            <a:off x="8037672" y="3412431"/>
            <a:ext cx="1632781" cy="386080"/>
          </a:xfrm>
          <a:prstGeom prst="roundRect">
            <a:avLst>
              <a:gd name="adj" fmla="val 50000"/>
            </a:avLst>
          </a:prstGeom>
          <a:solidFill>
            <a:srgbClr val="669ADD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5583" tIns="37792" rIns="75583" bIns="37792" anchor="ctr">
            <a:noAutofit/>
          </a:bodyPr>
          <a:lstStyle/>
          <a:p>
            <a:pPr algn="ctr" defTabSz="767913"/>
            <a:r>
              <a:rPr lang="ru-RU" sz="1176" spc="-1">
                <a:solidFill>
                  <a:srgbClr val="FFFFFF"/>
                </a:solidFill>
                <a:latin typeface="Arial"/>
                <a:ea typeface="DejaVu Sans"/>
              </a:rPr>
              <a:t>Роструд</a:t>
            </a:r>
            <a:endParaRPr lang="ru-RU" sz="1176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CustomShape 18"/>
          <p:cNvSpPr/>
          <p:nvPr/>
        </p:nvSpPr>
        <p:spPr>
          <a:xfrm>
            <a:off x="8028590" y="2401656"/>
            <a:ext cx="1632781" cy="255955"/>
          </a:xfrm>
          <a:prstGeom prst="roundRect">
            <a:avLst>
              <a:gd name="adj" fmla="val 50000"/>
            </a:avLst>
          </a:prstGeom>
          <a:solidFill>
            <a:srgbClr val="669ADD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5583" tIns="37792" rIns="75583" bIns="37792" anchor="ctr">
            <a:noAutofit/>
          </a:bodyPr>
          <a:lstStyle/>
          <a:p>
            <a:pPr algn="ctr" defTabSz="767913"/>
            <a:r>
              <a:rPr lang="ru-RU" sz="756" spc="-1" dirty="0">
                <a:solidFill>
                  <a:srgbClr val="FFFFFF"/>
                </a:solidFill>
                <a:latin typeface="Arial"/>
                <a:ea typeface="DejaVu Sans"/>
              </a:rPr>
              <a:t>АРМ приемной комиссии</a:t>
            </a:r>
            <a:endParaRPr lang="ru-RU" sz="756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8" name="CustomShape 22"/>
          <p:cNvSpPr/>
          <p:nvPr/>
        </p:nvSpPr>
        <p:spPr>
          <a:xfrm>
            <a:off x="3184975" y="2899504"/>
            <a:ext cx="1209031" cy="348239"/>
          </a:xfrm>
          <a:prstGeom prst="roundRect">
            <a:avLst>
              <a:gd name="adj" fmla="val 8136"/>
            </a:avLst>
          </a:prstGeom>
          <a:solidFill>
            <a:srgbClr val="DF7F7F"/>
          </a:solidFill>
          <a:ln w="19080">
            <a:solidFill>
              <a:srgbClr val="DF7F7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5583" tIns="37792" rIns="75583" bIns="37792" anchor="ctr">
            <a:noAutofit/>
          </a:bodyPr>
          <a:lstStyle/>
          <a:p>
            <a:pPr algn="ctr" defTabSz="767913"/>
            <a:r>
              <a:rPr lang="ru-RU" sz="756" spc="-1" dirty="0">
                <a:solidFill>
                  <a:srgbClr val="FFFFFF"/>
                </a:solidFill>
                <a:latin typeface="Arial"/>
                <a:ea typeface="DejaVu Sans"/>
              </a:rPr>
              <a:t>Управление разрешениями</a:t>
            </a:r>
            <a:endParaRPr lang="ru-RU" sz="756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9" name="CustomShape 23"/>
          <p:cNvSpPr/>
          <p:nvPr/>
        </p:nvSpPr>
        <p:spPr>
          <a:xfrm>
            <a:off x="1693282" y="2922344"/>
            <a:ext cx="1209031" cy="348239"/>
          </a:xfrm>
          <a:prstGeom prst="roundRect">
            <a:avLst>
              <a:gd name="adj" fmla="val 8136"/>
            </a:avLst>
          </a:prstGeom>
          <a:solidFill>
            <a:srgbClr val="DF7F7F"/>
          </a:solidFill>
          <a:ln w="19080">
            <a:solidFill>
              <a:srgbClr val="DF7F7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5583" tIns="37792" rIns="75583" bIns="37792" anchor="ctr">
            <a:noAutofit/>
          </a:bodyPr>
          <a:lstStyle/>
          <a:p>
            <a:pPr algn="ctr" defTabSz="767913"/>
            <a:r>
              <a:rPr lang="ru-RU" sz="756" spc="-1" dirty="0">
                <a:solidFill>
                  <a:srgbClr val="FFFFFF"/>
                </a:solidFill>
                <a:latin typeface="Arial"/>
                <a:ea typeface="DejaVu Sans"/>
              </a:rPr>
              <a:t>Авторизационные данные гражданина</a:t>
            </a:r>
            <a:endParaRPr lang="ru-RU" sz="756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0" name="CustomShape 24"/>
          <p:cNvSpPr/>
          <p:nvPr/>
        </p:nvSpPr>
        <p:spPr>
          <a:xfrm>
            <a:off x="8010236" y="3903709"/>
            <a:ext cx="1663307" cy="386382"/>
          </a:xfrm>
          <a:prstGeom prst="roundRect">
            <a:avLst>
              <a:gd name="adj" fmla="val 50000"/>
            </a:avLst>
          </a:prstGeom>
          <a:solidFill>
            <a:srgbClr val="669ADD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5583" tIns="37792" rIns="75583" bIns="37792" anchor="ctr">
            <a:noAutofit/>
          </a:bodyPr>
          <a:lstStyle/>
          <a:p>
            <a:pPr algn="ctr" defTabSz="767913"/>
            <a:r>
              <a:rPr lang="ru-RU" sz="1176" spc="-1" dirty="0">
                <a:solidFill>
                  <a:srgbClr val="FFFFFF"/>
                </a:solidFill>
                <a:latin typeface="Arial"/>
                <a:ea typeface="DejaVu Sans"/>
              </a:rPr>
              <a:t>Рособрнадзор</a:t>
            </a:r>
            <a:endParaRPr lang="ru-RU" sz="1176" spc="-1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5240634" y="4458089"/>
            <a:ext cx="2177042" cy="865684"/>
            <a:chOff x="6456400" y="804029"/>
            <a:chExt cx="1799840" cy="1384494"/>
          </a:xfrm>
        </p:grpSpPr>
        <p:sp>
          <p:nvSpPr>
            <p:cNvPr id="122" name="CustomShape 26"/>
            <p:cNvSpPr/>
            <p:nvPr/>
          </p:nvSpPr>
          <p:spPr>
            <a:xfrm>
              <a:off x="6456400" y="804029"/>
              <a:ext cx="1799840" cy="1384494"/>
            </a:xfrm>
            <a:prstGeom prst="roundRect">
              <a:avLst>
                <a:gd name="adj" fmla="val 6248"/>
              </a:avLst>
            </a:prstGeom>
            <a:solidFill>
              <a:schemeClr val="bg1"/>
            </a:solidFill>
            <a:ln>
              <a:solidFill>
                <a:srgbClr val="DF7F7F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0" tIns="0" rIns="0" bIns="0">
              <a:noAutofit/>
            </a:bodyPr>
            <a:lstStyle/>
            <a:p>
              <a:pPr algn="ctr" defTabSz="767913"/>
              <a:r>
                <a:rPr lang="ru-RU" sz="1680" spc="-1" dirty="0">
                  <a:solidFill>
                    <a:prstClr val="black"/>
                  </a:solidFill>
                  <a:latin typeface="Arial"/>
                </a:rPr>
                <a:t>ФИС ГИА и приема</a:t>
              </a:r>
            </a:p>
          </p:txBody>
        </p:sp>
        <p:sp>
          <p:nvSpPr>
            <p:cNvPr id="123" name="CustomShape 27"/>
            <p:cNvSpPr/>
            <p:nvPr/>
          </p:nvSpPr>
          <p:spPr>
            <a:xfrm>
              <a:off x="6528048" y="1430037"/>
              <a:ext cx="1637848" cy="272071"/>
            </a:xfrm>
            <a:prstGeom prst="roundRect">
              <a:avLst>
                <a:gd name="adj" fmla="val 8136"/>
              </a:avLst>
            </a:prstGeom>
            <a:solidFill>
              <a:srgbClr val="DF7F7F"/>
            </a:solidFill>
            <a:ln w="1908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75583" tIns="37792" rIns="75583" bIns="37792" anchor="ctr">
              <a:noAutofit/>
            </a:bodyPr>
            <a:lstStyle/>
            <a:p>
              <a:pPr algn="ctr" defTabSz="767913"/>
              <a:r>
                <a:rPr lang="ru-RU" sz="756" spc="-1" dirty="0">
                  <a:solidFill>
                    <a:srgbClr val="FFFFFF"/>
                  </a:solidFill>
                  <a:latin typeface="Arial"/>
                  <a:ea typeface="DejaVu Sans"/>
                </a:rPr>
                <a:t>АРМ приемной комиссии</a:t>
              </a:r>
              <a:endParaRPr lang="ru-RU" sz="756" spc="-1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4" name="CustomShape 28"/>
            <p:cNvSpPr/>
            <p:nvPr/>
          </p:nvSpPr>
          <p:spPr>
            <a:xfrm>
              <a:off x="6528048" y="1799992"/>
              <a:ext cx="1637848" cy="304776"/>
            </a:xfrm>
            <a:prstGeom prst="roundRect">
              <a:avLst>
                <a:gd name="adj" fmla="val 8136"/>
              </a:avLst>
            </a:prstGeom>
            <a:solidFill>
              <a:srgbClr val="DF7F7F"/>
            </a:solidFill>
            <a:ln w="1908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75583" tIns="37792" rIns="75583" bIns="37792" anchor="ctr">
              <a:noAutofit/>
            </a:bodyPr>
            <a:lstStyle/>
            <a:p>
              <a:pPr algn="ctr" defTabSz="767913"/>
              <a:r>
                <a:rPr lang="ru-RU" sz="756" spc="-1" dirty="0">
                  <a:solidFill>
                    <a:srgbClr val="FFFFFF"/>
                  </a:solidFill>
                  <a:latin typeface="Arial"/>
                  <a:ea typeface="DejaVu Sans"/>
                </a:rPr>
                <a:t>Рассмотрение апелляций</a:t>
              </a:r>
              <a:endParaRPr lang="ru-RU" sz="756" spc="-1" dirty="0">
                <a:solidFill>
                  <a:prstClr val="black"/>
                </a:solidFill>
                <a:latin typeface="Arial"/>
              </a:endParaRPr>
            </a:p>
          </p:txBody>
        </p:sp>
      </p:grpSp>
      <p:cxnSp>
        <p:nvCxnSpPr>
          <p:cNvPr id="7" name="Соединительная линия уступом 6"/>
          <p:cNvCxnSpPr>
            <a:stCxn id="97" idx="2"/>
            <a:endCxn id="99" idx="0"/>
          </p:cNvCxnSpPr>
          <p:nvPr/>
        </p:nvCxnSpPr>
        <p:spPr>
          <a:xfrm rot="16200000" flipH="1">
            <a:off x="2710629" y="2224418"/>
            <a:ext cx="261358" cy="402061"/>
          </a:xfrm>
          <a:prstGeom prst="bentConnector3">
            <a:avLst>
              <a:gd name="adj1" fmla="val 50000"/>
            </a:avLst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672703" y="3254541"/>
            <a:ext cx="2721302" cy="325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67913"/>
            <a:r>
              <a:rPr lang="ru-RU" sz="1512" spc="-1" dirty="0">
                <a:solidFill>
                  <a:prstClr val="black"/>
                </a:solidFill>
                <a:latin typeface="Arial"/>
              </a:rPr>
              <a:t>Сервисы для пользователя</a:t>
            </a:r>
          </a:p>
        </p:txBody>
      </p:sp>
      <p:sp>
        <p:nvSpPr>
          <p:cNvPr id="84" name="CustomShape 15"/>
          <p:cNvSpPr/>
          <p:nvPr/>
        </p:nvSpPr>
        <p:spPr>
          <a:xfrm>
            <a:off x="5410747" y="1085303"/>
            <a:ext cx="1863818" cy="844978"/>
          </a:xfrm>
          <a:prstGeom prst="roundRect">
            <a:avLst>
              <a:gd name="adj" fmla="val 21255"/>
            </a:avLst>
          </a:prstGeom>
          <a:solidFill>
            <a:srgbClr val="00B050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5583" tIns="37792" rIns="75583" bIns="37792" anchor="ctr">
            <a:noAutofit/>
          </a:bodyPr>
          <a:lstStyle/>
          <a:p>
            <a:pPr algn="ctr" defTabSz="767913"/>
            <a:r>
              <a:rPr lang="ru-RU" sz="1176" spc="-1" dirty="0">
                <a:solidFill>
                  <a:srgbClr val="FFFFFF"/>
                </a:solidFill>
                <a:latin typeface="Arial"/>
              </a:rPr>
              <a:t>API для подключения коммерческих сервисов</a:t>
            </a:r>
            <a:r>
              <a:rPr lang="en-US" sz="1176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176" spc="-1" dirty="0">
                <a:solidFill>
                  <a:srgbClr val="FFFFFF"/>
                </a:solidFill>
                <a:latin typeface="Arial"/>
              </a:rPr>
              <a:t>на основе открытых данных</a:t>
            </a:r>
            <a:endParaRPr lang="ru-RU" sz="1176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4" name="CustomShape 13"/>
          <p:cNvSpPr/>
          <p:nvPr/>
        </p:nvSpPr>
        <p:spPr>
          <a:xfrm>
            <a:off x="5240633" y="3435836"/>
            <a:ext cx="2177043" cy="854556"/>
          </a:xfrm>
          <a:prstGeom prst="roundRect">
            <a:avLst>
              <a:gd name="adj" fmla="val 6248"/>
            </a:avLst>
          </a:prstGeom>
          <a:solidFill>
            <a:schemeClr val="bg1"/>
          </a:solidFill>
          <a:ln>
            <a:solidFill>
              <a:srgbClr val="7030A0">
                <a:alpha val="40000"/>
              </a:srgb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>
            <a:noAutofit/>
          </a:bodyPr>
          <a:lstStyle/>
          <a:p>
            <a:pPr algn="ctr" defTabSz="767913"/>
            <a:r>
              <a:rPr lang="ru-RU" sz="1680" spc="-1" dirty="0">
                <a:solidFill>
                  <a:prstClr val="black"/>
                </a:solidFill>
                <a:latin typeface="Arial"/>
              </a:rPr>
              <a:t>Национальная система управления данными (НСУД)</a:t>
            </a:r>
          </a:p>
        </p:txBody>
      </p:sp>
      <p:cxnSp>
        <p:nvCxnSpPr>
          <p:cNvPr id="25" name="Соединительная линия уступом 24"/>
          <p:cNvCxnSpPr>
            <a:stCxn id="54" idx="3"/>
            <a:endCxn id="142" idx="1"/>
          </p:cNvCxnSpPr>
          <p:nvPr/>
        </p:nvCxnSpPr>
        <p:spPr>
          <a:xfrm flipV="1">
            <a:off x="7417676" y="3863056"/>
            <a:ext cx="489967" cy="58"/>
          </a:xfrm>
          <a:prstGeom prst="bentConnector3">
            <a:avLst>
              <a:gd name="adj1" fmla="val 50000"/>
            </a:avLst>
          </a:prstGeom>
          <a:ln w="190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Соединительная линия уступом 21"/>
          <p:cNvCxnSpPr>
            <a:stCxn id="109" idx="1"/>
          </p:cNvCxnSpPr>
          <p:nvPr/>
        </p:nvCxnSpPr>
        <p:spPr>
          <a:xfrm rot="10800000" flipV="1">
            <a:off x="7357202" y="1895212"/>
            <a:ext cx="544260" cy="1527006"/>
          </a:xfrm>
          <a:prstGeom prst="bentConnector2">
            <a:avLst/>
          </a:prstGeom>
          <a:ln w="190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Соединительная линия уступом 21"/>
          <p:cNvCxnSpPr>
            <a:stCxn id="54" idx="1"/>
            <a:endCxn id="170" idx="3"/>
          </p:cNvCxnSpPr>
          <p:nvPr/>
        </p:nvCxnSpPr>
        <p:spPr>
          <a:xfrm rot="10800000">
            <a:off x="4635899" y="3733907"/>
            <a:ext cx="604734" cy="129208"/>
          </a:xfrm>
          <a:prstGeom prst="bentConnector3">
            <a:avLst>
              <a:gd name="adj1" fmla="val 50000"/>
            </a:avLst>
          </a:prstGeom>
          <a:ln w="190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/>
          <p:nvPr/>
        </p:nvSpPr>
        <p:spPr>
          <a:xfrm>
            <a:off x="5180160" y="4048498"/>
            <a:ext cx="241894" cy="24189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7913"/>
            <a:endParaRPr lang="en-US" sz="1512">
              <a:solidFill>
                <a:prstClr val="white"/>
              </a:solidFill>
              <a:latin typeface="Arial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4394005" y="3612959"/>
            <a:ext cx="241894" cy="24189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7913"/>
            <a:endParaRPr lang="en-US" sz="1512">
              <a:solidFill>
                <a:prstClr val="white"/>
              </a:solidFill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1793650" y="2659423"/>
            <a:ext cx="1083180" cy="2314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75583" tIns="37792" rIns="75583" bIns="37792" anchor="ctr">
            <a:spAutoFit/>
          </a:bodyPr>
          <a:lstStyle/>
          <a:p>
            <a:pPr algn="ctr" defTabSz="767913">
              <a:spcBef>
                <a:spcPts val="169"/>
              </a:spcBef>
              <a:spcAft>
                <a:spcPts val="169"/>
              </a:spcAft>
            </a:pPr>
            <a:r>
              <a:rPr lang="ru-RU" sz="1008" b="1" spc="-1" dirty="0">
                <a:solidFill>
                  <a:srgbClr val="000000"/>
                </a:solidFill>
                <a:latin typeface="Arial"/>
                <a:ea typeface="Tahoma"/>
              </a:rPr>
              <a:t>ЕСИА / ЕПГУ</a:t>
            </a:r>
            <a:endParaRPr lang="ru-RU" sz="1008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3" name="CustomShape 3"/>
          <p:cNvSpPr/>
          <p:nvPr/>
        </p:nvSpPr>
        <p:spPr>
          <a:xfrm>
            <a:off x="3250352" y="2536642"/>
            <a:ext cx="1083180" cy="3865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75583" tIns="37792" rIns="75583" bIns="37792" anchor="ctr">
            <a:spAutoFit/>
          </a:bodyPr>
          <a:lstStyle/>
          <a:p>
            <a:pPr algn="ctr" defTabSz="767913">
              <a:spcBef>
                <a:spcPts val="169"/>
              </a:spcBef>
              <a:spcAft>
                <a:spcPts val="169"/>
              </a:spcAft>
            </a:pPr>
            <a:r>
              <a:rPr lang="ru-RU" sz="1008" b="1" spc="-1" dirty="0">
                <a:solidFill>
                  <a:srgbClr val="000000"/>
                </a:solidFill>
                <a:latin typeface="Arial"/>
                <a:ea typeface="Tahoma"/>
              </a:rPr>
              <a:t>Цифровой профиль</a:t>
            </a:r>
            <a:endParaRPr lang="ru-RU" sz="1008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3" name="CustomShape 57"/>
          <p:cNvSpPr/>
          <p:nvPr/>
        </p:nvSpPr>
        <p:spPr>
          <a:xfrm>
            <a:off x="291927" y="97949"/>
            <a:ext cx="9369444" cy="7132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5583" tIns="37792" rIns="75583" bIns="37792">
            <a:normAutofit fontScale="92500" lnSpcReduction="20000"/>
          </a:bodyPr>
          <a:lstStyle/>
          <a:p>
            <a:pPr algn="ctr" defTabSz="767913">
              <a:lnSpc>
                <a:spcPct val="90000"/>
              </a:lnSpc>
            </a:pPr>
            <a:r>
              <a:rPr lang="ru-RU" sz="3023" b="1" spc="-1" dirty="0">
                <a:solidFill>
                  <a:srgbClr val="808080"/>
                </a:solidFill>
                <a:latin typeface="Arial"/>
              </a:rPr>
              <a:t>Описание общей схемы (архитектура) </a:t>
            </a:r>
            <a:br>
              <a:rPr lang="ru-RU" sz="3023" b="1" spc="-1" dirty="0">
                <a:solidFill>
                  <a:srgbClr val="808080"/>
                </a:solidFill>
                <a:latin typeface="Arial"/>
              </a:rPr>
            </a:br>
            <a:r>
              <a:rPr lang="ru-RU" sz="3023" b="1" spc="-1" dirty="0">
                <a:solidFill>
                  <a:srgbClr val="808080"/>
                </a:solidFill>
                <a:latin typeface="Arial"/>
              </a:rPr>
              <a:t>Суперсервиса «Поступление в вуз онлайн»</a:t>
            </a:r>
            <a:endParaRPr lang="ru-RU" sz="3023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4" name="CustomShape 11"/>
          <p:cNvSpPr/>
          <p:nvPr/>
        </p:nvSpPr>
        <p:spPr>
          <a:xfrm rot="16200000">
            <a:off x="-1333572" y="2796850"/>
            <a:ext cx="4298619" cy="825948"/>
          </a:xfrm>
          <a:prstGeom prst="roundRect">
            <a:avLst>
              <a:gd name="adj" fmla="val 6248"/>
            </a:avLst>
          </a:prstGeom>
          <a:noFill/>
          <a:ln>
            <a:solidFill>
              <a:schemeClr val="accent1">
                <a:lumMod val="75000"/>
                <a:alpha val="4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5583" tIns="37792" rIns="75583" bIns="37792">
            <a:noAutofit/>
          </a:bodyPr>
          <a:lstStyle/>
          <a:p>
            <a:pPr algn="ctr" defTabSz="767913"/>
            <a:endParaRPr lang="ru-RU" sz="1680" spc="-1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185" name="Соединительная линия уступом 21"/>
          <p:cNvCxnSpPr/>
          <p:nvPr/>
        </p:nvCxnSpPr>
        <p:spPr>
          <a:xfrm flipH="1" flipV="1">
            <a:off x="1228713" y="3816338"/>
            <a:ext cx="220063" cy="4302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Rectangle 198"/>
          <p:cNvSpPr/>
          <p:nvPr/>
        </p:nvSpPr>
        <p:spPr>
          <a:xfrm>
            <a:off x="6180056" y="3180325"/>
            <a:ext cx="241894" cy="24189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7913"/>
            <a:endParaRPr lang="en-US" sz="1512">
              <a:solidFill>
                <a:prstClr val="white"/>
              </a:solidFill>
              <a:latin typeface="Arial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7115308" y="3180325"/>
            <a:ext cx="241894" cy="24189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7913"/>
            <a:endParaRPr lang="en-US" sz="1512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203" name="Соединительная линия уступом 21"/>
          <p:cNvCxnSpPr>
            <a:stCxn id="97" idx="3"/>
          </p:cNvCxnSpPr>
          <p:nvPr/>
        </p:nvCxnSpPr>
        <p:spPr>
          <a:xfrm>
            <a:off x="3849746" y="1677642"/>
            <a:ext cx="1451362" cy="1758193"/>
          </a:xfrm>
          <a:prstGeom prst="bentConnector2">
            <a:avLst/>
          </a:prstGeom>
          <a:ln w="190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ustomShape 6"/>
          <p:cNvSpPr/>
          <p:nvPr/>
        </p:nvSpPr>
        <p:spPr>
          <a:xfrm>
            <a:off x="1672703" y="3811938"/>
            <a:ext cx="2842249" cy="245192"/>
          </a:xfrm>
          <a:prstGeom prst="roundRect">
            <a:avLst>
              <a:gd name="adj" fmla="val 8136"/>
            </a:avLst>
          </a:prstGeom>
          <a:solidFill>
            <a:srgbClr val="DF7F7F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5583" tIns="37792" rIns="75583" bIns="37792" anchor="ctr">
            <a:noAutofit/>
          </a:bodyPr>
          <a:lstStyle/>
          <a:p>
            <a:pPr algn="ctr" defTabSz="767913"/>
            <a:r>
              <a:rPr lang="ru-RU" sz="756" spc="-1" dirty="0">
                <a:solidFill>
                  <a:srgbClr val="FFFFFF"/>
                </a:solidFill>
                <a:latin typeface="Arial"/>
                <a:ea typeface="DejaVu Sans"/>
              </a:rPr>
              <a:t>Мониторинг рынка труда России и возможностей трудоустройства</a:t>
            </a:r>
            <a:endParaRPr lang="ru-RU" sz="756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2" name="CustomShape 24"/>
          <p:cNvSpPr/>
          <p:nvPr/>
        </p:nvSpPr>
        <p:spPr>
          <a:xfrm>
            <a:off x="8022409" y="4397040"/>
            <a:ext cx="1663307" cy="386382"/>
          </a:xfrm>
          <a:prstGeom prst="roundRect">
            <a:avLst>
              <a:gd name="adj" fmla="val 50000"/>
            </a:avLst>
          </a:prstGeom>
          <a:solidFill>
            <a:srgbClr val="669ADD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5583" tIns="37792" rIns="75583" bIns="37792" anchor="ctr">
            <a:noAutofit/>
          </a:bodyPr>
          <a:lstStyle/>
          <a:p>
            <a:pPr algn="ctr" defTabSz="767913"/>
            <a:r>
              <a:rPr lang="ru-RU" sz="1176" spc="-1" dirty="0">
                <a:solidFill>
                  <a:srgbClr val="FFFFFF"/>
                </a:solidFill>
                <a:latin typeface="Arial"/>
                <a:ea typeface="DejaVu Sans"/>
              </a:rPr>
              <a:t>ИС и БД ФОИВ</a:t>
            </a:r>
            <a:endParaRPr lang="ru-RU" sz="1176" spc="-1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94" name="Прямая со стрелкой 93"/>
          <p:cNvCxnSpPr>
            <a:stCxn id="84" idx="2"/>
            <a:endCxn id="111" idx="0"/>
          </p:cNvCxnSpPr>
          <p:nvPr/>
        </p:nvCxnSpPr>
        <p:spPr>
          <a:xfrm flipH="1">
            <a:off x="6342656" y="1930281"/>
            <a:ext cx="1" cy="255142"/>
          </a:xfrm>
          <a:prstGeom prst="straightConnector1">
            <a:avLst/>
          </a:prstGeom>
          <a:ln w="190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 стрелкой 173"/>
          <p:cNvCxnSpPr/>
          <p:nvPr/>
        </p:nvCxnSpPr>
        <p:spPr>
          <a:xfrm flipH="1">
            <a:off x="3849744" y="1332529"/>
            <a:ext cx="1561003" cy="0"/>
          </a:xfrm>
          <a:prstGeom prst="straightConnector1">
            <a:avLst/>
          </a:prstGeom>
          <a:ln w="190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 стрелкой 164"/>
          <p:cNvCxnSpPr>
            <a:stCxn id="122" idx="1"/>
          </p:cNvCxnSpPr>
          <p:nvPr/>
        </p:nvCxnSpPr>
        <p:spPr>
          <a:xfrm flipH="1">
            <a:off x="4635900" y="4890931"/>
            <a:ext cx="604734" cy="0"/>
          </a:xfrm>
          <a:prstGeom prst="straightConnector1">
            <a:avLst/>
          </a:prstGeom>
          <a:ln w="190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stomShape 5"/>
          <p:cNvSpPr/>
          <p:nvPr/>
        </p:nvSpPr>
        <p:spPr>
          <a:xfrm>
            <a:off x="1672703" y="3509571"/>
            <a:ext cx="2842249" cy="245192"/>
          </a:xfrm>
          <a:prstGeom prst="roundRect">
            <a:avLst>
              <a:gd name="adj" fmla="val 8136"/>
            </a:avLst>
          </a:prstGeom>
          <a:solidFill>
            <a:srgbClr val="DF7F7F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5583" tIns="37792" rIns="75583" bIns="37792" anchor="ctr">
            <a:noAutofit/>
          </a:bodyPr>
          <a:lstStyle/>
          <a:p>
            <a:pPr algn="ctr" defTabSz="767913"/>
            <a:r>
              <a:rPr lang="ru-RU" sz="756" spc="-1" dirty="0">
                <a:solidFill>
                  <a:srgbClr val="FFFFFF"/>
                </a:solidFill>
                <a:latin typeface="Arial"/>
                <a:ea typeface="DejaVu Sans"/>
              </a:rPr>
              <a:t>Выбор ООВО и образовательных программ</a:t>
            </a:r>
            <a:endParaRPr lang="ru-RU" sz="756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0" name="CustomShape 5"/>
          <p:cNvSpPr/>
          <p:nvPr/>
        </p:nvSpPr>
        <p:spPr>
          <a:xfrm>
            <a:off x="1551757" y="1966831"/>
            <a:ext cx="2237733" cy="245192"/>
          </a:xfrm>
          <a:prstGeom prst="roundRect">
            <a:avLst>
              <a:gd name="adj" fmla="val 8136"/>
            </a:avLst>
          </a:prstGeom>
          <a:solidFill>
            <a:srgbClr val="DF7F7F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5583" tIns="37792" rIns="75583" bIns="37792" anchor="ctr">
            <a:noAutofit/>
          </a:bodyPr>
          <a:lstStyle/>
          <a:p>
            <a:pPr algn="ctr" defTabSz="767913"/>
            <a:r>
              <a:rPr lang="ru-RU" sz="756" spc="-1" dirty="0" err="1">
                <a:solidFill>
                  <a:srgbClr val="FFFFFF"/>
                </a:solidFill>
                <a:latin typeface="Arial"/>
              </a:rPr>
              <a:t>Агрегатор</a:t>
            </a:r>
            <a:r>
              <a:rPr lang="ru-RU" sz="756" spc="-1" dirty="0">
                <a:solidFill>
                  <a:srgbClr val="FFFFFF"/>
                </a:solidFill>
                <a:latin typeface="Arial"/>
              </a:rPr>
              <a:t> и источник данных для СС ПВО</a:t>
            </a:r>
            <a:endParaRPr lang="ru-RU" sz="756" spc="-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07" y="5364367"/>
            <a:ext cx="144620" cy="24412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47307" y="4723392"/>
            <a:ext cx="144620" cy="244129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-211410" y="5019750"/>
            <a:ext cx="87153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spc="50" dirty="0" smtClean="0">
                <a:solidFill>
                  <a:srgbClr val="5A9ED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</a:t>
            </a:r>
            <a:endParaRPr lang="ru-RU" sz="1300" spc="50" dirty="0">
              <a:solidFill>
                <a:srgbClr val="5A9EDA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10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Подзаголовок 2"/>
          <p:cNvSpPr txBox="1">
            <a:spLocks/>
          </p:cNvSpPr>
          <p:nvPr/>
        </p:nvSpPr>
        <p:spPr>
          <a:xfrm>
            <a:off x="871552" y="587096"/>
            <a:ext cx="9367837" cy="483911"/>
          </a:xfrm>
          <a:prstGeom prst="rect">
            <a:avLst/>
          </a:prstGeom>
        </p:spPr>
        <p:txBody>
          <a:bodyPr vert="horz" lIns="91327" tIns="45663" rIns="91327" bIns="45663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b="1" spc="4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Целевой показатель по охвату пользователей</a:t>
            </a:r>
          </a:p>
        </p:txBody>
      </p:sp>
      <p:grpSp>
        <p:nvGrpSpPr>
          <p:cNvPr id="93" name="Группа 92"/>
          <p:cNvGrpSpPr/>
          <p:nvPr/>
        </p:nvGrpSpPr>
        <p:grpSpPr>
          <a:xfrm>
            <a:off x="-1" y="11522"/>
            <a:ext cx="3697078" cy="5747941"/>
            <a:chOff x="-1" y="11508"/>
            <a:chExt cx="3697078" cy="5747941"/>
          </a:xfrm>
        </p:grpSpPr>
        <p:sp>
          <p:nvSpPr>
            <p:cNvPr id="94" name="Прямоугольник 93"/>
            <p:cNvSpPr/>
            <p:nvPr/>
          </p:nvSpPr>
          <p:spPr>
            <a:xfrm>
              <a:off x="1173261" y="5474806"/>
              <a:ext cx="252381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800" spc="50" dirty="0" err="1">
                  <a:solidFill>
                    <a:prstClr val="white">
                      <a:lumMod val="75000"/>
                    </a:prst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Суперсервис</a:t>
              </a:r>
              <a:r>
                <a:rPr lang="ru-RU" sz="800" spc="50" dirty="0">
                  <a:solidFill>
                    <a:prstClr val="white">
                      <a:lumMod val="75000"/>
                    </a:prst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«Поступление в вуз онлайн»</a:t>
              </a:r>
            </a:p>
          </p:txBody>
        </p:sp>
        <p:grpSp>
          <p:nvGrpSpPr>
            <p:cNvPr id="98" name="Группа 97"/>
            <p:cNvGrpSpPr/>
            <p:nvPr/>
          </p:nvGrpSpPr>
          <p:grpSpPr>
            <a:xfrm>
              <a:off x="-1" y="11508"/>
              <a:ext cx="871540" cy="5747941"/>
              <a:chOff x="-1" y="11508"/>
              <a:chExt cx="871540" cy="5747941"/>
            </a:xfrm>
          </p:grpSpPr>
          <p:sp>
            <p:nvSpPr>
              <p:cNvPr id="102" name="Прямоугольник 101"/>
              <p:cNvSpPr/>
              <p:nvPr/>
            </p:nvSpPr>
            <p:spPr>
              <a:xfrm>
                <a:off x="1" y="11508"/>
                <a:ext cx="871538" cy="57479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05" name="Рисунок 10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716" y="5120034"/>
                <a:ext cx="144620" cy="244129"/>
              </a:xfrm>
              <a:prstGeom prst="rect">
                <a:avLst/>
              </a:prstGeom>
            </p:spPr>
          </p:pic>
          <p:pic>
            <p:nvPicPr>
              <p:cNvPr id="106" name="Рисунок 10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358716" y="4479059"/>
                <a:ext cx="144620" cy="244129"/>
              </a:xfrm>
              <a:prstGeom prst="rect">
                <a:avLst/>
              </a:prstGeom>
            </p:spPr>
          </p:pic>
          <p:sp>
            <p:nvSpPr>
              <p:cNvPr id="107" name="Прямоугольник 106"/>
              <p:cNvSpPr/>
              <p:nvPr/>
            </p:nvSpPr>
            <p:spPr>
              <a:xfrm>
                <a:off x="-1" y="4775417"/>
                <a:ext cx="871539" cy="292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00" spc="50" dirty="0" smtClean="0">
                    <a:solidFill>
                      <a:srgbClr val="5A9EDA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9</a:t>
                </a:r>
                <a:endParaRPr lang="ru-RU" sz="1300" spc="50" dirty="0">
                  <a:solidFill>
                    <a:srgbClr val="5A9EDA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8" name="object 4"/>
          <p:cNvSpPr txBox="1"/>
          <p:nvPr/>
        </p:nvSpPr>
        <p:spPr>
          <a:xfrm>
            <a:off x="1259237" y="1366672"/>
            <a:ext cx="777785" cy="212879"/>
          </a:xfrm>
          <a:prstGeom prst="rect">
            <a:avLst/>
          </a:prstGeom>
        </p:spPr>
        <p:txBody>
          <a:bodyPr vert="horz" wrap="square" lIns="0" tIns="12685" rIns="0" bIns="0" rtlCol="0">
            <a:spAutoFit/>
          </a:bodyPr>
          <a:lstStyle/>
          <a:p>
            <a:pPr marL="12685">
              <a:spcBef>
                <a:spcPts val="100"/>
              </a:spcBef>
            </a:pPr>
            <a:r>
              <a:rPr sz="13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Сейчас</a:t>
            </a:r>
          </a:p>
        </p:txBody>
      </p:sp>
      <p:sp>
        <p:nvSpPr>
          <p:cNvPr id="109" name="object 6"/>
          <p:cNvSpPr txBox="1"/>
          <p:nvPr/>
        </p:nvSpPr>
        <p:spPr>
          <a:xfrm>
            <a:off x="4595742" y="3340713"/>
            <a:ext cx="1524387" cy="551433"/>
          </a:xfrm>
          <a:prstGeom prst="rect">
            <a:avLst/>
          </a:prstGeom>
        </p:spPr>
        <p:txBody>
          <a:bodyPr vert="horz" wrap="square" lIns="0" tIns="12685" rIns="0" bIns="0" rtlCol="0">
            <a:spAutoFit/>
          </a:bodyPr>
          <a:lstStyle/>
          <a:p>
            <a:pPr marL="12685" algn="ctr">
              <a:spcBef>
                <a:spcPts val="100"/>
              </a:spcBef>
            </a:pPr>
            <a:r>
              <a:rPr lang="ru-RU" sz="3500" b="1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3500" b="1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sz="3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object 8"/>
          <p:cNvSpPr txBox="1"/>
          <p:nvPr/>
        </p:nvSpPr>
        <p:spPr>
          <a:xfrm>
            <a:off x="6806478" y="4828086"/>
            <a:ext cx="2458901" cy="166712"/>
          </a:xfrm>
          <a:prstGeom prst="rect">
            <a:avLst/>
          </a:prstGeom>
        </p:spPr>
        <p:txBody>
          <a:bodyPr vert="horz" wrap="square" lIns="0" tIns="12685" rIns="0" bIns="0" rtlCol="0">
            <a:spAutoFit/>
          </a:bodyPr>
          <a:lstStyle/>
          <a:p>
            <a:pPr marL="12685">
              <a:spcBef>
                <a:spcPts val="100"/>
              </a:spcBef>
            </a:pPr>
            <a:r>
              <a:rPr sz="1000" spc="-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документов </a:t>
            </a:r>
            <a:r>
              <a:rPr sz="10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Почту</a:t>
            </a:r>
            <a:r>
              <a:rPr sz="1000" spc="-4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endParaRPr sz="1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bject 9"/>
          <p:cNvSpPr/>
          <p:nvPr/>
        </p:nvSpPr>
        <p:spPr>
          <a:xfrm>
            <a:off x="6816169" y="4453207"/>
            <a:ext cx="551794" cy="267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object 10"/>
          <p:cNvSpPr/>
          <p:nvPr/>
        </p:nvSpPr>
        <p:spPr>
          <a:xfrm>
            <a:off x="8245211" y="4551879"/>
            <a:ext cx="79743" cy="168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object 15"/>
          <p:cNvSpPr/>
          <p:nvPr/>
        </p:nvSpPr>
        <p:spPr>
          <a:xfrm flipV="1">
            <a:off x="6801163" y="4757653"/>
            <a:ext cx="3045577" cy="34898"/>
          </a:xfrm>
          <a:custGeom>
            <a:avLst/>
            <a:gdLst/>
            <a:ahLst/>
            <a:cxnLst/>
            <a:rect l="l" t="t" r="r" b="b"/>
            <a:pathLst>
              <a:path w="4454525">
                <a:moveTo>
                  <a:pt x="0" y="0"/>
                </a:moveTo>
                <a:lnTo>
                  <a:pt x="4454512" y="0"/>
                </a:lnTo>
              </a:path>
            </a:pathLst>
          </a:custGeom>
          <a:ln w="635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object 21"/>
          <p:cNvSpPr txBox="1"/>
          <p:nvPr/>
        </p:nvSpPr>
        <p:spPr>
          <a:xfrm>
            <a:off x="6791455" y="3845662"/>
            <a:ext cx="861318" cy="166712"/>
          </a:xfrm>
          <a:prstGeom prst="rect">
            <a:avLst/>
          </a:prstGeom>
        </p:spPr>
        <p:txBody>
          <a:bodyPr vert="horz" wrap="square" lIns="0" tIns="12685" rIns="0" bIns="0" rtlCol="0">
            <a:spAutoFit/>
          </a:bodyPr>
          <a:lstStyle/>
          <a:p>
            <a:pPr marL="12685">
              <a:spcBef>
                <a:spcPts val="100"/>
              </a:spcBef>
            </a:pPr>
            <a:r>
              <a:rPr sz="10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Очная</a:t>
            </a:r>
            <a:r>
              <a:rPr sz="1000" spc="-7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</a:t>
            </a:r>
            <a:endParaRPr sz="1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object 23"/>
          <p:cNvSpPr/>
          <p:nvPr/>
        </p:nvSpPr>
        <p:spPr>
          <a:xfrm>
            <a:off x="6786138" y="3810128"/>
            <a:ext cx="3045577" cy="34898"/>
          </a:xfrm>
          <a:custGeom>
            <a:avLst/>
            <a:gdLst/>
            <a:ahLst/>
            <a:cxnLst/>
            <a:rect l="l" t="t" r="r" b="b"/>
            <a:pathLst>
              <a:path w="4454525">
                <a:moveTo>
                  <a:pt x="0" y="0"/>
                </a:moveTo>
                <a:lnTo>
                  <a:pt x="4454512" y="0"/>
                </a:lnTo>
              </a:path>
            </a:pathLst>
          </a:custGeom>
          <a:ln w="635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object 24"/>
          <p:cNvSpPr txBox="1"/>
          <p:nvPr/>
        </p:nvSpPr>
        <p:spPr>
          <a:xfrm>
            <a:off x="1265006" y="3444777"/>
            <a:ext cx="2458901" cy="166712"/>
          </a:xfrm>
          <a:prstGeom prst="rect">
            <a:avLst/>
          </a:prstGeom>
        </p:spPr>
        <p:txBody>
          <a:bodyPr vert="horz" wrap="square" lIns="0" tIns="12685" rIns="0" bIns="0" rtlCol="0">
            <a:spAutoFit/>
          </a:bodyPr>
          <a:lstStyle/>
          <a:p>
            <a:pPr marL="12685">
              <a:spcBef>
                <a:spcPts val="100"/>
              </a:spcBef>
            </a:pPr>
            <a:r>
              <a:rPr sz="1000" spc="-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документов </a:t>
            </a:r>
            <a:r>
              <a:rPr sz="10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Почту</a:t>
            </a:r>
            <a:r>
              <a:rPr sz="1000" spc="-4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endParaRPr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object 25"/>
          <p:cNvSpPr/>
          <p:nvPr/>
        </p:nvSpPr>
        <p:spPr>
          <a:xfrm>
            <a:off x="1298993" y="3069902"/>
            <a:ext cx="551793" cy="267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object 26"/>
          <p:cNvSpPr/>
          <p:nvPr/>
        </p:nvSpPr>
        <p:spPr>
          <a:xfrm>
            <a:off x="1283972" y="3407528"/>
            <a:ext cx="2488953" cy="0"/>
          </a:xfrm>
          <a:custGeom>
            <a:avLst/>
            <a:gdLst/>
            <a:ahLst/>
            <a:cxnLst/>
            <a:rect l="l" t="t" r="r" b="b"/>
            <a:pathLst>
              <a:path w="3260725">
                <a:moveTo>
                  <a:pt x="0" y="0"/>
                </a:moveTo>
                <a:lnTo>
                  <a:pt x="3260712" y="0"/>
                </a:lnTo>
              </a:path>
            </a:pathLst>
          </a:custGeom>
          <a:ln w="635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object 29"/>
          <p:cNvSpPr txBox="1"/>
          <p:nvPr/>
        </p:nvSpPr>
        <p:spPr>
          <a:xfrm>
            <a:off x="1258074" y="4501238"/>
            <a:ext cx="2076470" cy="366766"/>
          </a:xfrm>
          <a:prstGeom prst="rect">
            <a:avLst/>
          </a:prstGeom>
        </p:spPr>
        <p:txBody>
          <a:bodyPr vert="horz" wrap="square" lIns="0" tIns="32977" rIns="0" bIns="0" rtlCol="0">
            <a:spAutoFit/>
          </a:bodyPr>
          <a:lstStyle/>
          <a:p>
            <a:pPr marL="12685">
              <a:spcBef>
                <a:spcPts val="259"/>
              </a:spcBef>
            </a:pPr>
            <a:r>
              <a:rPr sz="1000" spc="-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 подача </a:t>
            </a:r>
            <a:r>
              <a:rPr sz="10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sz="1000" spc="-10" dirty="0" err="1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портале</a:t>
            </a:r>
            <a:r>
              <a:rPr sz="1000" spc="-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spc="-2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ООВО</a:t>
            </a:r>
            <a:endParaRPr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85">
              <a:spcBef>
                <a:spcPts val="160"/>
              </a:spcBef>
            </a:pPr>
            <a:r>
              <a:rPr sz="10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(есть не у </a:t>
            </a:r>
            <a:r>
              <a:rPr sz="1000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</a:t>
            </a:r>
            <a:r>
              <a:rPr sz="10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sz="1000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  <a:r>
              <a:rPr sz="1000" spc="-4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унификации)</a:t>
            </a:r>
            <a:endParaRPr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object 30"/>
          <p:cNvSpPr/>
          <p:nvPr/>
        </p:nvSpPr>
        <p:spPr>
          <a:xfrm>
            <a:off x="1268945" y="4481175"/>
            <a:ext cx="2488953" cy="0"/>
          </a:xfrm>
          <a:custGeom>
            <a:avLst/>
            <a:gdLst/>
            <a:ahLst/>
            <a:cxnLst/>
            <a:rect l="l" t="t" r="r" b="b"/>
            <a:pathLst>
              <a:path w="3260725">
                <a:moveTo>
                  <a:pt x="0" y="0"/>
                </a:moveTo>
                <a:lnTo>
                  <a:pt x="3260712" y="0"/>
                </a:lnTo>
              </a:path>
            </a:pathLst>
          </a:custGeom>
          <a:ln w="635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object 31"/>
          <p:cNvSpPr txBox="1"/>
          <p:nvPr/>
        </p:nvSpPr>
        <p:spPr>
          <a:xfrm>
            <a:off x="1274258" y="2462352"/>
            <a:ext cx="861318" cy="166712"/>
          </a:xfrm>
          <a:prstGeom prst="rect">
            <a:avLst/>
          </a:prstGeom>
        </p:spPr>
        <p:txBody>
          <a:bodyPr vert="horz" wrap="square" lIns="0" tIns="12685" rIns="0" bIns="0" rtlCol="0">
            <a:spAutoFit/>
          </a:bodyPr>
          <a:lstStyle/>
          <a:p>
            <a:pPr marL="12685">
              <a:spcBef>
                <a:spcPts val="100"/>
              </a:spcBef>
            </a:pPr>
            <a:r>
              <a:rPr sz="10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Очная</a:t>
            </a:r>
            <a:r>
              <a:rPr sz="1000" spc="-7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</a:t>
            </a:r>
            <a:endParaRPr sz="1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object 32"/>
          <p:cNvSpPr/>
          <p:nvPr/>
        </p:nvSpPr>
        <p:spPr>
          <a:xfrm>
            <a:off x="1268945" y="2426818"/>
            <a:ext cx="2488953" cy="0"/>
          </a:xfrm>
          <a:custGeom>
            <a:avLst/>
            <a:gdLst/>
            <a:ahLst/>
            <a:cxnLst/>
            <a:rect l="l" t="t" r="r" b="b"/>
            <a:pathLst>
              <a:path w="3260725">
                <a:moveTo>
                  <a:pt x="0" y="0"/>
                </a:moveTo>
                <a:lnTo>
                  <a:pt x="3260712" y="0"/>
                </a:lnTo>
              </a:path>
            </a:pathLst>
          </a:custGeom>
          <a:ln w="635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object 33"/>
          <p:cNvSpPr txBox="1"/>
          <p:nvPr/>
        </p:nvSpPr>
        <p:spPr>
          <a:xfrm>
            <a:off x="6791259" y="2903637"/>
            <a:ext cx="815271" cy="166712"/>
          </a:xfrm>
          <a:prstGeom prst="rect">
            <a:avLst/>
          </a:prstGeom>
        </p:spPr>
        <p:txBody>
          <a:bodyPr vert="horz" wrap="square" lIns="0" tIns="12685" rIns="0" bIns="0" rtlCol="0">
            <a:spAutoFit/>
          </a:bodyPr>
          <a:lstStyle/>
          <a:p>
            <a:pPr marL="12685">
              <a:spcBef>
                <a:spcPts val="100"/>
              </a:spcBef>
            </a:pPr>
            <a:r>
              <a:rPr sz="1000" spc="-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Суперсервис</a:t>
            </a:r>
            <a:endParaRPr sz="1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object 34"/>
          <p:cNvSpPr txBox="1"/>
          <p:nvPr/>
        </p:nvSpPr>
        <p:spPr>
          <a:xfrm>
            <a:off x="6484495" y="1416027"/>
            <a:ext cx="2034524" cy="212879"/>
          </a:xfrm>
          <a:prstGeom prst="rect">
            <a:avLst/>
          </a:prstGeom>
        </p:spPr>
        <p:txBody>
          <a:bodyPr vert="horz" wrap="square" lIns="0" tIns="12685" rIns="0" bIns="0" rtlCol="0">
            <a:spAutoFit/>
          </a:bodyPr>
          <a:lstStyle/>
          <a:p>
            <a:pPr marL="12685">
              <a:spcBef>
                <a:spcPts val="100"/>
              </a:spcBef>
            </a:pPr>
            <a:r>
              <a:rPr sz="1300" spc="-1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</a:t>
            </a:r>
            <a:r>
              <a:rPr sz="1300" spc="-6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-15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</a:t>
            </a:r>
            <a:endParaRPr sz="13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823953" y="2268939"/>
            <a:ext cx="455935" cy="498769"/>
            <a:chOff x="6823953" y="2268939"/>
            <a:chExt cx="455935" cy="498769"/>
          </a:xfrm>
        </p:grpSpPr>
        <p:sp>
          <p:nvSpPr>
            <p:cNvPr id="128" name="object 36"/>
            <p:cNvSpPr/>
            <p:nvPr/>
          </p:nvSpPr>
          <p:spPr>
            <a:xfrm>
              <a:off x="6842938" y="2268939"/>
              <a:ext cx="436950" cy="49876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object 37"/>
            <p:cNvSpPr/>
            <p:nvPr/>
          </p:nvSpPr>
          <p:spPr>
            <a:xfrm>
              <a:off x="6823953" y="2530348"/>
              <a:ext cx="378692" cy="8811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object 38"/>
            <p:cNvSpPr/>
            <p:nvPr/>
          </p:nvSpPr>
          <p:spPr>
            <a:xfrm>
              <a:off x="6829152" y="2437587"/>
              <a:ext cx="175067" cy="6708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1" name="object 39"/>
          <p:cNvSpPr/>
          <p:nvPr/>
        </p:nvSpPr>
        <p:spPr>
          <a:xfrm>
            <a:off x="8230184" y="2421645"/>
            <a:ext cx="1339854" cy="1698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object 40"/>
          <p:cNvSpPr/>
          <p:nvPr/>
        </p:nvSpPr>
        <p:spPr>
          <a:xfrm>
            <a:off x="8227125" y="2648168"/>
            <a:ext cx="79743" cy="1686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33" name="object 41"/>
          <p:cNvSpPr/>
          <p:nvPr/>
        </p:nvSpPr>
        <p:spPr>
          <a:xfrm>
            <a:off x="8353138" y="2648168"/>
            <a:ext cx="79743" cy="1686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34" name="object 42"/>
          <p:cNvSpPr/>
          <p:nvPr/>
        </p:nvSpPr>
        <p:spPr>
          <a:xfrm>
            <a:off x="8479148" y="2648168"/>
            <a:ext cx="79743" cy="1686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35" name="object 43"/>
          <p:cNvSpPr/>
          <p:nvPr/>
        </p:nvSpPr>
        <p:spPr>
          <a:xfrm>
            <a:off x="8605158" y="2648168"/>
            <a:ext cx="79743" cy="1686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36" name="object 44"/>
          <p:cNvSpPr/>
          <p:nvPr/>
        </p:nvSpPr>
        <p:spPr>
          <a:xfrm>
            <a:off x="8731170" y="2648168"/>
            <a:ext cx="79743" cy="1686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37" name="object 45"/>
          <p:cNvSpPr/>
          <p:nvPr/>
        </p:nvSpPr>
        <p:spPr>
          <a:xfrm>
            <a:off x="8861768" y="2645986"/>
            <a:ext cx="79743" cy="1686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38" name="object 46"/>
          <p:cNvSpPr/>
          <p:nvPr/>
        </p:nvSpPr>
        <p:spPr>
          <a:xfrm>
            <a:off x="8987779" y="2645986"/>
            <a:ext cx="79743" cy="1686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39" name="object 47"/>
          <p:cNvSpPr/>
          <p:nvPr/>
        </p:nvSpPr>
        <p:spPr>
          <a:xfrm>
            <a:off x="9113791" y="2645986"/>
            <a:ext cx="79743" cy="1686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40" name="object 48"/>
          <p:cNvSpPr/>
          <p:nvPr/>
        </p:nvSpPr>
        <p:spPr>
          <a:xfrm>
            <a:off x="9239801" y="2645986"/>
            <a:ext cx="79743" cy="16867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41" name="object 51"/>
          <p:cNvSpPr/>
          <p:nvPr/>
        </p:nvSpPr>
        <p:spPr>
          <a:xfrm>
            <a:off x="9629006" y="2424646"/>
            <a:ext cx="79743" cy="16867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2" name="object 52"/>
          <p:cNvSpPr/>
          <p:nvPr/>
        </p:nvSpPr>
        <p:spPr>
          <a:xfrm>
            <a:off x="9751958" y="2424646"/>
            <a:ext cx="79743" cy="16867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3" name="object 53"/>
          <p:cNvSpPr/>
          <p:nvPr/>
        </p:nvSpPr>
        <p:spPr>
          <a:xfrm flipV="1">
            <a:off x="6786138" y="2836717"/>
            <a:ext cx="3045577" cy="34898"/>
          </a:xfrm>
          <a:custGeom>
            <a:avLst/>
            <a:gdLst/>
            <a:ahLst/>
            <a:cxnLst/>
            <a:rect l="l" t="t" r="r" b="b"/>
            <a:pathLst>
              <a:path w="4454525">
                <a:moveTo>
                  <a:pt x="0" y="0"/>
                </a:moveTo>
                <a:lnTo>
                  <a:pt x="4454512" y="0"/>
                </a:lnTo>
              </a:path>
            </a:pathLst>
          </a:custGeom>
          <a:ln w="635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4" name="object 54"/>
          <p:cNvSpPr/>
          <p:nvPr/>
        </p:nvSpPr>
        <p:spPr>
          <a:xfrm>
            <a:off x="3951379" y="1863104"/>
            <a:ext cx="360135" cy="1486586"/>
          </a:xfrm>
          <a:custGeom>
            <a:avLst/>
            <a:gdLst/>
            <a:ahLst/>
            <a:cxnLst/>
            <a:rect l="l" t="t" r="r" b="b"/>
            <a:pathLst>
              <a:path w="471804" h="1947545">
                <a:moveTo>
                  <a:pt x="0" y="0"/>
                </a:moveTo>
                <a:lnTo>
                  <a:pt x="279374" y="0"/>
                </a:lnTo>
                <a:lnTo>
                  <a:pt x="307393" y="5659"/>
                </a:lnTo>
                <a:lnTo>
                  <a:pt x="330279" y="21091"/>
                </a:lnTo>
                <a:lnTo>
                  <a:pt x="345711" y="43976"/>
                </a:lnTo>
                <a:lnTo>
                  <a:pt x="351370" y="71996"/>
                </a:lnTo>
                <a:lnTo>
                  <a:pt x="351370" y="1875358"/>
                </a:lnTo>
                <a:lnTo>
                  <a:pt x="357028" y="1903382"/>
                </a:lnTo>
                <a:lnTo>
                  <a:pt x="372457" y="1926267"/>
                </a:lnTo>
                <a:lnTo>
                  <a:pt x="395342" y="1941696"/>
                </a:lnTo>
                <a:lnTo>
                  <a:pt x="423367" y="1947354"/>
                </a:lnTo>
                <a:lnTo>
                  <a:pt x="471627" y="1947354"/>
                </a:lnTo>
              </a:path>
            </a:pathLst>
          </a:custGeom>
          <a:ln w="635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5" name="object 55"/>
          <p:cNvSpPr/>
          <p:nvPr/>
        </p:nvSpPr>
        <p:spPr>
          <a:xfrm>
            <a:off x="4297374" y="3329851"/>
            <a:ext cx="48470" cy="39745"/>
          </a:xfrm>
          <a:custGeom>
            <a:avLst/>
            <a:gdLst/>
            <a:ahLst/>
            <a:cxnLst/>
            <a:rect l="l" t="t" r="r" b="b"/>
            <a:pathLst>
              <a:path w="63500" h="52070">
                <a:moveTo>
                  <a:pt x="0" y="0"/>
                </a:moveTo>
                <a:lnTo>
                  <a:pt x="14998" y="25806"/>
                </a:lnTo>
                <a:lnTo>
                  <a:pt x="0" y="51625"/>
                </a:lnTo>
                <a:lnTo>
                  <a:pt x="63182" y="25806"/>
                </a:lnTo>
                <a:lnTo>
                  <a:pt x="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6" name="object 58"/>
          <p:cNvSpPr/>
          <p:nvPr/>
        </p:nvSpPr>
        <p:spPr>
          <a:xfrm>
            <a:off x="3951380" y="3472548"/>
            <a:ext cx="360135" cy="1417272"/>
          </a:xfrm>
          <a:custGeom>
            <a:avLst/>
            <a:gdLst/>
            <a:ahLst/>
            <a:cxnLst/>
            <a:rect l="l" t="t" r="r" b="b"/>
            <a:pathLst>
              <a:path w="471804" h="1856740">
                <a:moveTo>
                  <a:pt x="471627" y="0"/>
                </a:moveTo>
                <a:lnTo>
                  <a:pt x="423367" y="0"/>
                </a:lnTo>
                <a:lnTo>
                  <a:pt x="395340" y="5657"/>
                </a:lnTo>
                <a:lnTo>
                  <a:pt x="372451" y="21086"/>
                </a:lnTo>
                <a:lnTo>
                  <a:pt x="357017" y="43971"/>
                </a:lnTo>
                <a:lnTo>
                  <a:pt x="351358" y="71996"/>
                </a:lnTo>
                <a:lnTo>
                  <a:pt x="351358" y="1784261"/>
                </a:lnTo>
                <a:lnTo>
                  <a:pt x="345700" y="1812285"/>
                </a:lnTo>
                <a:lnTo>
                  <a:pt x="330271" y="1835170"/>
                </a:lnTo>
                <a:lnTo>
                  <a:pt x="307386" y="1850599"/>
                </a:lnTo>
                <a:lnTo>
                  <a:pt x="279361" y="1856257"/>
                </a:lnTo>
                <a:lnTo>
                  <a:pt x="0" y="1856257"/>
                </a:lnTo>
              </a:path>
            </a:pathLst>
          </a:custGeom>
          <a:ln w="635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7" name="object 59"/>
          <p:cNvSpPr/>
          <p:nvPr/>
        </p:nvSpPr>
        <p:spPr>
          <a:xfrm>
            <a:off x="4297374" y="3452842"/>
            <a:ext cx="48470" cy="39745"/>
          </a:xfrm>
          <a:custGeom>
            <a:avLst/>
            <a:gdLst/>
            <a:ahLst/>
            <a:cxnLst/>
            <a:rect l="l" t="t" r="r" b="b"/>
            <a:pathLst>
              <a:path w="63500" h="52070">
                <a:moveTo>
                  <a:pt x="0" y="0"/>
                </a:moveTo>
                <a:lnTo>
                  <a:pt x="14998" y="25819"/>
                </a:lnTo>
                <a:lnTo>
                  <a:pt x="0" y="51625"/>
                </a:lnTo>
                <a:lnTo>
                  <a:pt x="63182" y="25819"/>
                </a:lnTo>
                <a:lnTo>
                  <a:pt x="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8" name="object 60"/>
          <p:cNvSpPr/>
          <p:nvPr/>
        </p:nvSpPr>
        <p:spPr>
          <a:xfrm>
            <a:off x="3961088" y="3407528"/>
            <a:ext cx="350441" cy="0"/>
          </a:xfrm>
          <a:custGeom>
            <a:avLst/>
            <a:gdLst/>
            <a:ahLst/>
            <a:cxnLst/>
            <a:rect l="l" t="t" r="r" b="b"/>
            <a:pathLst>
              <a:path w="459104">
                <a:moveTo>
                  <a:pt x="45892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9" name="object 61"/>
          <p:cNvSpPr/>
          <p:nvPr/>
        </p:nvSpPr>
        <p:spPr>
          <a:xfrm>
            <a:off x="4297374" y="3387820"/>
            <a:ext cx="48470" cy="39745"/>
          </a:xfrm>
          <a:custGeom>
            <a:avLst/>
            <a:gdLst/>
            <a:ahLst/>
            <a:cxnLst/>
            <a:rect l="l" t="t" r="r" b="b"/>
            <a:pathLst>
              <a:path w="63500" h="52070">
                <a:moveTo>
                  <a:pt x="0" y="0"/>
                </a:moveTo>
                <a:lnTo>
                  <a:pt x="14998" y="25819"/>
                </a:lnTo>
                <a:lnTo>
                  <a:pt x="0" y="51625"/>
                </a:lnTo>
                <a:lnTo>
                  <a:pt x="63182" y="25819"/>
                </a:lnTo>
                <a:lnTo>
                  <a:pt x="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0" name="object 62"/>
          <p:cNvSpPr/>
          <p:nvPr/>
        </p:nvSpPr>
        <p:spPr>
          <a:xfrm>
            <a:off x="2407210" y="1967741"/>
            <a:ext cx="1339851" cy="16868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1" name="object 63"/>
          <p:cNvSpPr/>
          <p:nvPr/>
        </p:nvSpPr>
        <p:spPr>
          <a:xfrm>
            <a:off x="2407210" y="2186449"/>
            <a:ext cx="1339851" cy="16982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2" name="object 34"/>
          <p:cNvSpPr txBox="1"/>
          <p:nvPr/>
        </p:nvSpPr>
        <p:spPr>
          <a:xfrm>
            <a:off x="4544312" y="2524196"/>
            <a:ext cx="1605186" cy="813043"/>
          </a:xfrm>
          <a:prstGeom prst="rect">
            <a:avLst/>
          </a:prstGeom>
        </p:spPr>
        <p:txBody>
          <a:bodyPr vert="horz" wrap="square" lIns="0" tIns="12685" rIns="0" bIns="0" rtlCol="0">
            <a:spAutoFit/>
          </a:bodyPr>
          <a:lstStyle/>
          <a:p>
            <a:pPr marL="12685" algn="ctr">
              <a:spcBef>
                <a:spcPts val="100"/>
              </a:spcBef>
            </a:pPr>
            <a:r>
              <a:rPr lang="ru-RU" sz="1300" b="1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br>
              <a:rPr lang="ru-RU" sz="1300" b="1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Переадресация ц</a:t>
            </a:r>
            <a:r>
              <a:rPr sz="1300" b="1" spc="-10" dirty="0" err="1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елев</a:t>
            </a:r>
            <a:r>
              <a:rPr lang="ru-RU" sz="1300" b="1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sz="1300" b="1" spc="-6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spc="-1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аудитории не менее</a:t>
            </a:r>
            <a:endParaRPr sz="13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object 34"/>
          <p:cNvSpPr txBox="1"/>
          <p:nvPr/>
        </p:nvSpPr>
        <p:spPr>
          <a:xfrm>
            <a:off x="4595728" y="3857208"/>
            <a:ext cx="1521840" cy="212879"/>
          </a:xfrm>
          <a:prstGeom prst="rect">
            <a:avLst/>
          </a:prstGeom>
        </p:spPr>
        <p:txBody>
          <a:bodyPr vert="horz" wrap="square" lIns="0" tIns="12685" rIns="0" bIns="0" rtlCol="0">
            <a:spAutoFit/>
          </a:bodyPr>
          <a:lstStyle/>
          <a:p>
            <a:pPr marL="12685" algn="ctr">
              <a:spcBef>
                <a:spcPts val="100"/>
              </a:spcBef>
            </a:pPr>
            <a:r>
              <a:rPr lang="ru-RU" sz="1300" b="1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Суперсервис</a:t>
            </a:r>
            <a:endParaRPr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object 50">
            <a:extLst>
              <a:ext uri="{FF2B5EF4-FFF2-40B4-BE49-F238E27FC236}">
                <a16:creationId xmlns:a16="http://schemas.microsoft.com/office/drawing/2014/main" xmlns="" id="{36392D67-B99C-48B7-A77C-9DE31555C054}"/>
              </a:ext>
            </a:extLst>
          </p:cNvPr>
          <p:cNvSpPr/>
          <p:nvPr/>
        </p:nvSpPr>
        <p:spPr>
          <a:xfrm>
            <a:off x="8240282" y="3569409"/>
            <a:ext cx="79743" cy="16867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5" name="object 50">
            <a:extLst>
              <a:ext uri="{FF2B5EF4-FFF2-40B4-BE49-F238E27FC236}">
                <a16:creationId xmlns:a16="http://schemas.microsoft.com/office/drawing/2014/main" xmlns="" id="{A71F200E-2668-4F3C-A252-6150C67665F5}"/>
              </a:ext>
            </a:extLst>
          </p:cNvPr>
          <p:cNvSpPr/>
          <p:nvPr/>
        </p:nvSpPr>
        <p:spPr>
          <a:xfrm>
            <a:off x="8359057" y="3562970"/>
            <a:ext cx="79743" cy="1751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6" name="object 50">
            <a:extLst>
              <a:ext uri="{FF2B5EF4-FFF2-40B4-BE49-F238E27FC236}">
                <a16:creationId xmlns:a16="http://schemas.microsoft.com/office/drawing/2014/main" xmlns="" id="{63082004-204E-4B18-9309-5CDB369E633A}"/>
              </a:ext>
            </a:extLst>
          </p:cNvPr>
          <p:cNvSpPr/>
          <p:nvPr/>
        </p:nvSpPr>
        <p:spPr>
          <a:xfrm>
            <a:off x="8481784" y="3569472"/>
            <a:ext cx="79743" cy="16867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7" name="object 60">
            <a:extLst>
              <a:ext uri="{FF2B5EF4-FFF2-40B4-BE49-F238E27FC236}">
                <a16:creationId xmlns:a16="http://schemas.microsoft.com/office/drawing/2014/main" xmlns="" id="{37BD4DA8-AD57-4D1F-8D5E-A4A038B92364}"/>
              </a:ext>
            </a:extLst>
          </p:cNvPr>
          <p:cNvSpPr/>
          <p:nvPr/>
        </p:nvSpPr>
        <p:spPr>
          <a:xfrm flipH="1">
            <a:off x="6222340" y="3401102"/>
            <a:ext cx="350441" cy="0"/>
          </a:xfrm>
          <a:custGeom>
            <a:avLst/>
            <a:gdLst/>
            <a:ahLst/>
            <a:cxnLst/>
            <a:rect l="l" t="t" r="r" b="b"/>
            <a:pathLst>
              <a:path w="459104">
                <a:moveTo>
                  <a:pt x="45892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1D1D1B"/>
            </a:solidFill>
            <a:headEnd type="none"/>
            <a:tailEnd type="triangle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8" name="object 58">
            <a:extLst>
              <a:ext uri="{FF2B5EF4-FFF2-40B4-BE49-F238E27FC236}">
                <a16:creationId xmlns:a16="http://schemas.microsoft.com/office/drawing/2014/main" xmlns="" id="{72C1DF31-EE19-4922-A921-76C9CC9924ED}"/>
              </a:ext>
            </a:extLst>
          </p:cNvPr>
          <p:cNvSpPr/>
          <p:nvPr/>
        </p:nvSpPr>
        <p:spPr>
          <a:xfrm>
            <a:off x="6225558" y="1916371"/>
            <a:ext cx="360135" cy="1417272"/>
          </a:xfrm>
          <a:custGeom>
            <a:avLst/>
            <a:gdLst/>
            <a:ahLst/>
            <a:cxnLst/>
            <a:rect l="l" t="t" r="r" b="b"/>
            <a:pathLst>
              <a:path w="471804" h="1856740">
                <a:moveTo>
                  <a:pt x="471627" y="0"/>
                </a:moveTo>
                <a:lnTo>
                  <a:pt x="423367" y="0"/>
                </a:lnTo>
                <a:lnTo>
                  <a:pt x="395340" y="5657"/>
                </a:lnTo>
                <a:lnTo>
                  <a:pt x="372451" y="21086"/>
                </a:lnTo>
                <a:lnTo>
                  <a:pt x="357017" y="43971"/>
                </a:lnTo>
                <a:lnTo>
                  <a:pt x="351358" y="71996"/>
                </a:lnTo>
                <a:lnTo>
                  <a:pt x="351358" y="1784261"/>
                </a:lnTo>
                <a:lnTo>
                  <a:pt x="345700" y="1812285"/>
                </a:lnTo>
                <a:lnTo>
                  <a:pt x="330271" y="1835170"/>
                </a:lnTo>
                <a:lnTo>
                  <a:pt x="307386" y="1850599"/>
                </a:lnTo>
                <a:lnTo>
                  <a:pt x="279361" y="1856257"/>
                </a:lnTo>
                <a:lnTo>
                  <a:pt x="0" y="1856257"/>
                </a:lnTo>
              </a:path>
            </a:pathLst>
          </a:custGeom>
          <a:ln w="6350">
            <a:solidFill>
              <a:srgbClr val="1D1D1B"/>
            </a:solidFill>
            <a:headEnd type="triangle"/>
            <a:tailEnd type="none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9" name="object 54">
            <a:extLst>
              <a:ext uri="{FF2B5EF4-FFF2-40B4-BE49-F238E27FC236}">
                <a16:creationId xmlns:a16="http://schemas.microsoft.com/office/drawing/2014/main" xmlns="" id="{DE3F75E9-91E7-4268-94D8-A69B5F14D37B}"/>
              </a:ext>
            </a:extLst>
          </p:cNvPr>
          <p:cNvSpPr/>
          <p:nvPr/>
        </p:nvSpPr>
        <p:spPr>
          <a:xfrm>
            <a:off x="6227272" y="3471001"/>
            <a:ext cx="360135" cy="1486586"/>
          </a:xfrm>
          <a:custGeom>
            <a:avLst/>
            <a:gdLst/>
            <a:ahLst/>
            <a:cxnLst/>
            <a:rect l="l" t="t" r="r" b="b"/>
            <a:pathLst>
              <a:path w="471804" h="1947545">
                <a:moveTo>
                  <a:pt x="0" y="0"/>
                </a:moveTo>
                <a:lnTo>
                  <a:pt x="279374" y="0"/>
                </a:lnTo>
                <a:lnTo>
                  <a:pt x="307393" y="5659"/>
                </a:lnTo>
                <a:lnTo>
                  <a:pt x="330279" y="21091"/>
                </a:lnTo>
                <a:lnTo>
                  <a:pt x="345711" y="43976"/>
                </a:lnTo>
                <a:lnTo>
                  <a:pt x="351370" y="71996"/>
                </a:lnTo>
                <a:lnTo>
                  <a:pt x="351370" y="1875358"/>
                </a:lnTo>
                <a:lnTo>
                  <a:pt x="357028" y="1903382"/>
                </a:lnTo>
                <a:lnTo>
                  <a:pt x="372457" y="1926267"/>
                </a:lnTo>
                <a:lnTo>
                  <a:pt x="395342" y="1941696"/>
                </a:lnTo>
                <a:lnTo>
                  <a:pt x="423367" y="1947354"/>
                </a:lnTo>
                <a:lnTo>
                  <a:pt x="471627" y="1947354"/>
                </a:lnTo>
              </a:path>
            </a:pathLst>
          </a:custGeom>
          <a:ln w="6350">
            <a:solidFill>
              <a:srgbClr val="1D1D1B"/>
            </a:solidFill>
            <a:headEnd type="none"/>
            <a:tailEnd type="triangle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0" name="object 39">
            <a:extLst>
              <a:ext uri="{FF2B5EF4-FFF2-40B4-BE49-F238E27FC236}">
                <a16:creationId xmlns:a16="http://schemas.microsoft.com/office/drawing/2014/main" xmlns="" id="{E1918A5F-E6F5-4FD2-8EF9-1BCFAE33E652}"/>
              </a:ext>
            </a:extLst>
          </p:cNvPr>
          <p:cNvSpPr/>
          <p:nvPr/>
        </p:nvSpPr>
        <p:spPr>
          <a:xfrm>
            <a:off x="8223754" y="2182756"/>
            <a:ext cx="1339854" cy="1698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1" name="object 51">
            <a:extLst>
              <a:ext uri="{FF2B5EF4-FFF2-40B4-BE49-F238E27FC236}">
                <a16:creationId xmlns:a16="http://schemas.microsoft.com/office/drawing/2014/main" xmlns="" id="{690E1BA9-D919-4734-800B-934F6E2F113D}"/>
              </a:ext>
            </a:extLst>
          </p:cNvPr>
          <p:cNvSpPr/>
          <p:nvPr/>
        </p:nvSpPr>
        <p:spPr>
          <a:xfrm>
            <a:off x="9622576" y="2185757"/>
            <a:ext cx="79743" cy="16867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2" name="object 52">
            <a:extLst>
              <a:ext uri="{FF2B5EF4-FFF2-40B4-BE49-F238E27FC236}">
                <a16:creationId xmlns:a16="http://schemas.microsoft.com/office/drawing/2014/main" xmlns="" id="{1EF4C87D-4182-4CED-8511-8FE1DC0050B6}"/>
              </a:ext>
            </a:extLst>
          </p:cNvPr>
          <p:cNvSpPr/>
          <p:nvPr/>
        </p:nvSpPr>
        <p:spPr>
          <a:xfrm>
            <a:off x="9745531" y="2185757"/>
            <a:ext cx="79743" cy="16867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3" name="object 52">
            <a:extLst>
              <a:ext uri="{FF2B5EF4-FFF2-40B4-BE49-F238E27FC236}">
                <a16:creationId xmlns:a16="http://schemas.microsoft.com/office/drawing/2014/main" xmlns="" id="{FA13621C-B641-4423-B8E9-5D5F6FD84156}"/>
              </a:ext>
            </a:extLst>
          </p:cNvPr>
          <p:cNvSpPr/>
          <p:nvPr/>
        </p:nvSpPr>
        <p:spPr>
          <a:xfrm>
            <a:off x="2412662" y="4241112"/>
            <a:ext cx="79743" cy="16867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4" name="object 52">
            <a:extLst>
              <a:ext uri="{FF2B5EF4-FFF2-40B4-BE49-F238E27FC236}">
                <a16:creationId xmlns:a16="http://schemas.microsoft.com/office/drawing/2014/main" xmlns="" id="{AB3C6ABF-F3A4-4F71-A0E8-981D1F9FC4DD}"/>
              </a:ext>
            </a:extLst>
          </p:cNvPr>
          <p:cNvSpPr/>
          <p:nvPr/>
        </p:nvSpPr>
        <p:spPr>
          <a:xfrm>
            <a:off x="2539460" y="4242953"/>
            <a:ext cx="79743" cy="16867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5" name="object 52">
            <a:extLst>
              <a:ext uri="{FF2B5EF4-FFF2-40B4-BE49-F238E27FC236}">
                <a16:creationId xmlns:a16="http://schemas.microsoft.com/office/drawing/2014/main" xmlns="" id="{57FE0789-2240-4622-B792-CE5F5C7DC528}"/>
              </a:ext>
            </a:extLst>
          </p:cNvPr>
          <p:cNvSpPr/>
          <p:nvPr/>
        </p:nvSpPr>
        <p:spPr>
          <a:xfrm>
            <a:off x="2667412" y="4240849"/>
            <a:ext cx="79743" cy="16867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6" name="object 52">
            <a:extLst>
              <a:ext uri="{FF2B5EF4-FFF2-40B4-BE49-F238E27FC236}">
                <a16:creationId xmlns:a16="http://schemas.microsoft.com/office/drawing/2014/main" xmlns="" id="{69D7F327-C8F7-4275-A1E7-96B590368D82}"/>
              </a:ext>
            </a:extLst>
          </p:cNvPr>
          <p:cNvSpPr/>
          <p:nvPr/>
        </p:nvSpPr>
        <p:spPr>
          <a:xfrm>
            <a:off x="2798386" y="4244795"/>
            <a:ext cx="79743" cy="16867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7" name="object 52">
            <a:extLst>
              <a:ext uri="{FF2B5EF4-FFF2-40B4-BE49-F238E27FC236}">
                <a16:creationId xmlns:a16="http://schemas.microsoft.com/office/drawing/2014/main" xmlns="" id="{57A55F5B-3A4A-4E35-B61A-E60461BA0C43}"/>
              </a:ext>
            </a:extLst>
          </p:cNvPr>
          <p:cNvSpPr/>
          <p:nvPr/>
        </p:nvSpPr>
        <p:spPr>
          <a:xfrm>
            <a:off x="2925617" y="4241770"/>
            <a:ext cx="79743" cy="16867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8" name="object 10">
            <a:extLst>
              <a:ext uri="{FF2B5EF4-FFF2-40B4-BE49-F238E27FC236}">
                <a16:creationId xmlns:a16="http://schemas.microsoft.com/office/drawing/2014/main" xmlns="" id="{B2339CA0-E49D-4D56-8BE3-3DD0B3FE03CD}"/>
              </a:ext>
            </a:extLst>
          </p:cNvPr>
          <p:cNvSpPr/>
          <p:nvPr/>
        </p:nvSpPr>
        <p:spPr>
          <a:xfrm>
            <a:off x="2407193" y="3154528"/>
            <a:ext cx="79743" cy="168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9" name="object 10">
            <a:extLst>
              <a:ext uri="{FF2B5EF4-FFF2-40B4-BE49-F238E27FC236}">
                <a16:creationId xmlns:a16="http://schemas.microsoft.com/office/drawing/2014/main" xmlns="" id="{36AC57C6-ECC4-4690-855B-52C52B2C71A4}"/>
              </a:ext>
            </a:extLst>
          </p:cNvPr>
          <p:cNvSpPr/>
          <p:nvPr/>
        </p:nvSpPr>
        <p:spPr>
          <a:xfrm>
            <a:off x="2534386" y="3151504"/>
            <a:ext cx="79743" cy="168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0" name="object 10">
            <a:extLst>
              <a:ext uri="{FF2B5EF4-FFF2-40B4-BE49-F238E27FC236}">
                <a16:creationId xmlns:a16="http://schemas.microsoft.com/office/drawing/2014/main" xmlns="" id="{57AC99EE-F2A2-4C4E-B174-56D8F6648623}"/>
              </a:ext>
            </a:extLst>
          </p:cNvPr>
          <p:cNvSpPr/>
          <p:nvPr/>
        </p:nvSpPr>
        <p:spPr>
          <a:xfrm>
            <a:off x="2661592" y="3154528"/>
            <a:ext cx="79743" cy="168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1" name="object 10">
            <a:extLst>
              <a:ext uri="{FF2B5EF4-FFF2-40B4-BE49-F238E27FC236}">
                <a16:creationId xmlns:a16="http://schemas.microsoft.com/office/drawing/2014/main" xmlns="" id="{9BB73831-F194-4870-920D-09A45F86F08A}"/>
              </a:ext>
            </a:extLst>
          </p:cNvPr>
          <p:cNvSpPr/>
          <p:nvPr/>
        </p:nvSpPr>
        <p:spPr>
          <a:xfrm>
            <a:off x="2788621" y="3151504"/>
            <a:ext cx="79743" cy="168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2" name="object 10">
            <a:extLst>
              <a:ext uri="{FF2B5EF4-FFF2-40B4-BE49-F238E27FC236}">
                <a16:creationId xmlns:a16="http://schemas.microsoft.com/office/drawing/2014/main" xmlns="" id="{034769F6-8EEA-4C9A-BA34-231236B20F5C}"/>
              </a:ext>
            </a:extLst>
          </p:cNvPr>
          <p:cNvSpPr/>
          <p:nvPr/>
        </p:nvSpPr>
        <p:spPr>
          <a:xfrm>
            <a:off x="2915653" y="3151503"/>
            <a:ext cx="79743" cy="168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75" y="4035210"/>
            <a:ext cx="596194" cy="3754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64" y="1801421"/>
            <a:ext cx="548659" cy="548659"/>
          </a:xfrm>
          <a:prstGeom prst="rect">
            <a:avLst/>
          </a:prstGeom>
        </p:spPr>
      </p:pic>
      <p:pic>
        <p:nvPicPr>
          <p:cNvPr id="173" name="Рисунок 172"/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378" y="3185050"/>
            <a:ext cx="548659" cy="54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052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3DC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62264</TotalTime>
  <Words>1468</Words>
  <Application>Microsoft Office PowerPoint</Application>
  <PresentationFormat>Произвольный</PresentationFormat>
  <Paragraphs>320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20</vt:i4>
      </vt:variant>
    </vt:vector>
  </HeadingPairs>
  <TitlesOfParts>
    <vt:vector size="40" baseType="lpstr">
      <vt:lpstr>Arial</vt:lpstr>
      <vt:lpstr>Calibri</vt:lpstr>
      <vt:lpstr>Tahoma</vt:lpstr>
      <vt:lpstr>DejaVu Sans</vt:lpstr>
      <vt:lpstr>맑은 고딕</vt:lpstr>
      <vt:lpstr>Wingdings</vt:lpstr>
      <vt:lpstr>Candara</vt:lpstr>
      <vt:lpstr>Gotham Pro Black</vt:lpstr>
      <vt:lpstr>Gotham Pro</vt:lpstr>
      <vt:lpstr>Montserrat</vt:lpstr>
      <vt:lpstr>Times</vt:lpstr>
      <vt:lpstr>Symbol</vt:lpstr>
      <vt:lpstr>Тема Office</vt:lpstr>
      <vt:lpstr>1_Тема Office</vt:lpstr>
      <vt:lpstr>2_Тема Office</vt:lpstr>
      <vt:lpstr>4_Тема Office</vt:lpstr>
      <vt:lpstr>Office Theme</vt:lpstr>
      <vt:lpstr>3_Тема Office</vt:lpstr>
      <vt:lpstr>5_Тема Office</vt:lpstr>
      <vt:lpstr>6_Тема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Проведен открытый опрос общественности для сбора мнений о Суперсервисе  Минобрнауки России «Поступление в вуз онлайн»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VK</dc:creator>
  <cp:lastModifiedBy>Казьмин Виктор Александрович</cp:lastModifiedBy>
  <cp:revision>1001</cp:revision>
  <cp:lastPrinted>2017-04-10T16:37:22Z</cp:lastPrinted>
  <dcterms:created xsi:type="dcterms:W3CDTF">2016-03-21T08:20:32Z</dcterms:created>
  <dcterms:modified xsi:type="dcterms:W3CDTF">2019-08-22T14:15:00Z</dcterms:modified>
</cp:coreProperties>
</file>