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35" r:id="rId3"/>
    <p:sldId id="312" r:id="rId4"/>
    <p:sldId id="347" r:id="rId5"/>
    <p:sldId id="349" r:id="rId6"/>
    <p:sldId id="344" r:id="rId7"/>
    <p:sldId id="350" r:id="rId8"/>
    <p:sldId id="345" r:id="rId9"/>
    <p:sldId id="348" r:id="rId10"/>
    <p:sldId id="317" r:id="rId11"/>
  </p:sldIdLst>
  <p:sldSz cx="24384000" cy="13716000"/>
  <p:notesSz cx="6808788" cy="99409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66D0ECC-987E-4B4E-AECE-5C4D8E8D588B}">
          <p14:sldIdLst>
            <p14:sldId id="256"/>
            <p14:sldId id="335"/>
            <p14:sldId id="312"/>
            <p14:sldId id="347"/>
            <p14:sldId id="349"/>
            <p14:sldId id="344"/>
            <p14:sldId id="350"/>
            <p14:sldId id="345"/>
            <p14:sldId id="348"/>
            <p14:sldId id="31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37"/>
    <p:restoredTop sz="94656"/>
  </p:normalViewPr>
  <p:slideViewPr>
    <p:cSldViewPr snapToGrid="0" snapToObjects="1">
      <p:cViewPr>
        <p:scale>
          <a:sx n="48" d="100"/>
          <a:sy n="48" d="100"/>
        </p:scale>
        <p:origin x="-948" y="-67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76D855-92BE-4A9A-98D4-A74136E3F81F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>
        <a:scene3d>
          <a:camera prst="isometricOffAxis1Right"/>
          <a:lightRig rig="threePt" dir="t"/>
        </a:scene3d>
      </dgm:spPr>
      <dgm:t>
        <a:bodyPr/>
        <a:lstStyle/>
        <a:p>
          <a:endParaRPr lang="ru-RU"/>
        </a:p>
      </dgm:t>
    </dgm:pt>
    <dgm:pt modelId="{E44C1141-4FB3-4561-B62F-28575BFA7AC1}">
      <dgm:prSet phldrT="[Текст]"/>
      <dgm:spPr/>
      <dgm:t>
        <a:bodyPr/>
        <a:lstStyle/>
        <a:p>
          <a:r>
            <a:rPr lang="ru-RU" dirty="0" smtClean="0"/>
            <a:t>Школа</a:t>
          </a:r>
          <a:endParaRPr lang="ru-RU" dirty="0"/>
        </a:p>
      </dgm:t>
    </dgm:pt>
    <dgm:pt modelId="{744D3FBE-052E-4DE7-9446-7667880B3788}" type="parTrans" cxnId="{CDF88E46-94B4-44D5-8CDE-32B7FF67D818}">
      <dgm:prSet/>
      <dgm:spPr/>
      <dgm:t>
        <a:bodyPr/>
        <a:lstStyle/>
        <a:p>
          <a:endParaRPr lang="ru-RU"/>
        </a:p>
      </dgm:t>
    </dgm:pt>
    <dgm:pt modelId="{38FEC01A-FB08-474F-BC79-E908F7CCA295}" type="sibTrans" cxnId="{CDF88E46-94B4-44D5-8CDE-32B7FF67D818}">
      <dgm:prSet/>
      <dgm:spPr/>
      <dgm:t>
        <a:bodyPr/>
        <a:lstStyle/>
        <a:p>
          <a:endParaRPr lang="ru-RU"/>
        </a:p>
      </dgm:t>
    </dgm:pt>
    <dgm:pt modelId="{36AFC1E0-1F56-4A85-97AF-E3AA7B1485AC}">
      <dgm:prSet phldrT="[Текст]"/>
      <dgm:spPr/>
      <dgm:t>
        <a:bodyPr/>
        <a:lstStyle/>
        <a:p>
          <a:r>
            <a:rPr lang="ru-RU" dirty="0" smtClean="0"/>
            <a:t>Высшее образование</a:t>
          </a:r>
          <a:endParaRPr lang="ru-RU" dirty="0"/>
        </a:p>
      </dgm:t>
    </dgm:pt>
    <dgm:pt modelId="{AF0E8D1C-8B5D-4E42-9F9B-B33AF86E09A4}" type="parTrans" cxnId="{8D284B1B-9744-4939-81CD-D331CC5A7C48}">
      <dgm:prSet/>
      <dgm:spPr/>
      <dgm:t>
        <a:bodyPr/>
        <a:lstStyle/>
        <a:p>
          <a:endParaRPr lang="ru-RU"/>
        </a:p>
      </dgm:t>
    </dgm:pt>
    <dgm:pt modelId="{1E56ACF2-E611-4BC4-9F28-5F5F28B6CA0E}" type="sibTrans" cxnId="{8D284B1B-9744-4939-81CD-D331CC5A7C48}">
      <dgm:prSet/>
      <dgm:spPr/>
      <dgm:t>
        <a:bodyPr/>
        <a:lstStyle/>
        <a:p>
          <a:endParaRPr lang="ru-RU"/>
        </a:p>
      </dgm:t>
    </dgm:pt>
    <dgm:pt modelId="{1B1028D5-4C91-4B44-A7DE-CB596124A6D4}">
      <dgm:prSet phldrT="[Текст]"/>
      <dgm:spPr/>
      <dgm:t>
        <a:bodyPr/>
        <a:lstStyle/>
        <a:p>
          <a:r>
            <a:rPr lang="ru-RU" dirty="0" smtClean="0"/>
            <a:t>Работа</a:t>
          </a:r>
          <a:endParaRPr lang="ru-RU" dirty="0"/>
        </a:p>
      </dgm:t>
    </dgm:pt>
    <dgm:pt modelId="{AA26FB75-DFD3-4126-90C9-C2E8F9F64C02}" type="parTrans" cxnId="{1CDCCF4A-8B50-43FE-AE1B-8C8FD0D8869C}">
      <dgm:prSet/>
      <dgm:spPr/>
      <dgm:t>
        <a:bodyPr/>
        <a:lstStyle/>
        <a:p>
          <a:endParaRPr lang="ru-RU"/>
        </a:p>
      </dgm:t>
    </dgm:pt>
    <dgm:pt modelId="{04607469-CD4D-429B-B775-F31256484F45}" type="sibTrans" cxnId="{1CDCCF4A-8B50-43FE-AE1B-8C8FD0D8869C}">
      <dgm:prSet/>
      <dgm:spPr/>
      <dgm:t>
        <a:bodyPr/>
        <a:lstStyle/>
        <a:p>
          <a:endParaRPr lang="ru-RU"/>
        </a:p>
      </dgm:t>
    </dgm:pt>
    <dgm:pt modelId="{D5FD5270-1910-42EA-BFF8-A443D887C0C3}">
      <dgm:prSet phldrT="[Текст]" custT="1"/>
      <dgm:spPr/>
      <dgm:t>
        <a:bodyPr/>
        <a:lstStyle/>
        <a:p>
          <a:pPr algn="l"/>
          <a:r>
            <a:rPr lang="ru-RU" sz="3500" dirty="0" smtClean="0"/>
            <a:t>Повышение квалификации</a:t>
          </a:r>
          <a:endParaRPr lang="ru-RU" sz="3500" dirty="0"/>
        </a:p>
      </dgm:t>
    </dgm:pt>
    <dgm:pt modelId="{ACC09E60-8920-4E27-B62A-FAF9E461C6EE}" type="parTrans" cxnId="{E1C7AA9D-E18C-4C6A-8FFE-D45EBE15CAB2}">
      <dgm:prSet/>
      <dgm:spPr/>
      <dgm:t>
        <a:bodyPr/>
        <a:lstStyle/>
        <a:p>
          <a:endParaRPr lang="ru-RU"/>
        </a:p>
      </dgm:t>
    </dgm:pt>
    <dgm:pt modelId="{51886BE3-AEC0-4E65-9C26-C87709896B80}" type="sibTrans" cxnId="{E1C7AA9D-E18C-4C6A-8FFE-D45EBE15CAB2}">
      <dgm:prSet/>
      <dgm:spPr/>
      <dgm:t>
        <a:bodyPr/>
        <a:lstStyle/>
        <a:p>
          <a:endParaRPr lang="ru-RU"/>
        </a:p>
      </dgm:t>
    </dgm:pt>
    <dgm:pt modelId="{4F9A66FB-720D-4D9A-ABEA-43FF090C8269}">
      <dgm:prSet phldrT="[Текст]" custT="1"/>
      <dgm:spPr/>
      <dgm:t>
        <a:bodyPr/>
        <a:lstStyle/>
        <a:p>
          <a:pPr algn="l"/>
          <a:r>
            <a:rPr lang="ru-RU" sz="3500" dirty="0" smtClean="0"/>
            <a:t>Переориентация трудовой деятельности</a:t>
          </a:r>
          <a:endParaRPr lang="ru-RU" sz="3500" dirty="0"/>
        </a:p>
      </dgm:t>
    </dgm:pt>
    <dgm:pt modelId="{6ABA7C36-9CA5-4336-BC38-6623F4CC60DC}" type="parTrans" cxnId="{BEFDC68E-8837-414F-B75F-0D04B48A2810}">
      <dgm:prSet/>
      <dgm:spPr/>
      <dgm:t>
        <a:bodyPr/>
        <a:lstStyle/>
        <a:p>
          <a:endParaRPr lang="ru-RU"/>
        </a:p>
      </dgm:t>
    </dgm:pt>
    <dgm:pt modelId="{6DB2C44D-CB05-4B4D-8BA2-D1DB2A4F0B70}" type="sibTrans" cxnId="{BEFDC68E-8837-414F-B75F-0D04B48A2810}">
      <dgm:prSet/>
      <dgm:spPr/>
      <dgm:t>
        <a:bodyPr/>
        <a:lstStyle/>
        <a:p>
          <a:endParaRPr lang="ru-RU"/>
        </a:p>
      </dgm:t>
    </dgm:pt>
    <dgm:pt modelId="{ADEAAD8F-CA04-4A1E-AB9F-9E4E67DA877D}">
      <dgm:prSet phldrT="[Текст]"/>
      <dgm:spPr/>
      <dgm:t>
        <a:bodyPr/>
        <a:lstStyle/>
        <a:p>
          <a:r>
            <a:rPr lang="ru-RU" dirty="0" smtClean="0"/>
            <a:t>Хобби</a:t>
          </a:r>
          <a:endParaRPr lang="ru-RU" dirty="0"/>
        </a:p>
      </dgm:t>
    </dgm:pt>
    <dgm:pt modelId="{E24B8449-C44E-4706-A53C-2865A1B96D2B}" type="parTrans" cxnId="{398CD2B4-11C3-49E9-803C-3585FF57CACD}">
      <dgm:prSet/>
      <dgm:spPr/>
      <dgm:t>
        <a:bodyPr/>
        <a:lstStyle/>
        <a:p>
          <a:endParaRPr lang="ru-RU"/>
        </a:p>
      </dgm:t>
    </dgm:pt>
    <dgm:pt modelId="{DDEAD26E-AE79-4776-929F-E7818298F508}" type="sibTrans" cxnId="{398CD2B4-11C3-49E9-803C-3585FF57CACD}">
      <dgm:prSet/>
      <dgm:spPr/>
      <dgm:t>
        <a:bodyPr/>
        <a:lstStyle/>
        <a:p>
          <a:endParaRPr lang="ru-RU"/>
        </a:p>
      </dgm:t>
    </dgm:pt>
    <dgm:pt modelId="{F4123372-CD07-4BBD-9BDE-4FB601777C26}">
      <dgm:prSet phldrT="[Текст]" custT="1"/>
      <dgm:spPr/>
      <dgm:t>
        <a:bodyPr/>
        <a:lstStyle/>
        <a:p>
          <a:pPr algn="l"/>
          <a:r>
            <a:rPr lang="ru-RU" sz="3500" dirty="0" smtClean="0"/>
            <a:t>Второе высшее / магистратура</a:t>
          </a:r>
          <a:endParaRPr lang="ru-RU" sz="3500" dirty="0"/>
        </a:p>
      </dgm:t>
    </dgm:pt>
    <dgm:pt modelId="{752DECC7-33E6-43F7-8955-24E2FCA3A0E2}" type="parTrans" cxnId="{00C0A12B-6D70-414C-9BFA-62514A6E4603}">
      <dgm:prSet/>
      <dgm:spPr/>
      <dgm:t>
        <a:bodyPr/>
        <a:lstStyle/>
        <a:p>
          <a:endParaRPr lang="ru-RU"/>
        </a:p>
      </dgm:t>
    </dgm:pt>
    <dgm:pt modelId="{C9A9256B-CA82-4C77-BB0D-7BBCAF3472B1}" type="sibTrans" cxnId="{00C0A12B-6D70-414C-9BFA-62514A6E4603}">
      <dgm:prSet/>
      <dgm:spPr/>
      <dgm:t>
        <a:bodyPr/>
        <a:lstStyle/>
        <a:p>
          <a:endParaRPr lang="ru-RU"/>
        </a:p>
      </dgm:t>
    </dgm:pt>
    <dgm:pt modelId="{C6EFA792-AD50-465F-B926-65AFA2E92EA9}">
      <dgm:prSet phldrT="[Текст]" custT="1"/>
      <dgm:spPr/>
      <dgm:t>
        <a:bodyPr/>
        <a:lstStyle/>
        <a:p>
          <a:pPr algn="l"/>
          <a:r>
            <a:rPr lang="ru-RU" sz="3500" dirty="0" smtClean="0"/>
            <a:t>Подготовительные курсы</a:t>
          </a:r>
          <a:endParaRPr lang="ru-RU" sz="3500" dirty="0"/>
        </a:p>
      </dgm:t>
    </dgm:pt>
    <dgm:pt modelId="{F6827C4E-70BC-4406-8877-9B6CADEA5A71}" type="parTrans" cxnId="{980CF57C-47F9-4A1C-A80D-FF446BFFA320}">
      <dgm:prSet/>
      <dgm:spPr/>
      <dgm:t>
        <a:bodyPr/>
        <a:lstStyle/>
        <a:p>
          <a:endParaRPr lang="ru-RU"/>
        </a:p>
      </dgm:t>
    </dgm:pt>
    <dgm:pt modelId="{5685167C-0E31-4E7D-B884-0B789AC754D6}" type="sibTrans" cxnId="{980CF57C-47F9-4A1C-A80D-FF446BFFA320}">
      <dgm:prSet/>
      <dgm:spPr/>
      <dgm:t>
        <a:bodyPr/>
        <a:lstStyle/>
        <a:p>
          <a:endParaRPr lang="ru-RU"/>
        </a:p>
      </dgm:t>
    </dgm:pt>
    <dgm:pt modelId="{6BD9B8D8-8541-4948-AC06-808B986E21D4}">
      <dgm:prSet phldrT="[Текст]" custT="1"/>
      <dgm:spPr/>
      <dgm:t>
        <a:bodyPr/>
        <a:lstStyle/>
        <a:p>
          <a:pPr algn="l"/>
          <a:r>
            <a:rPr lang="ru-RU" sz="3500" dirty="0" smtClean="0"/>
            <a:t>Сторонние </a:t>
          </a:r>
          <a:br>
            <a:rPr lang="ru-RU" sz="3500" dirty="0" smtClean="0"/>
          </a:br>
          <a:r>
            <a:rPr lang="ru-RU" sz="3500" dirty="0" smtClean="0"/>
            <a:t>и непрофильные виды деятельности активного гражданина</a:t>
          </a:r>
          <a:endParaRPr lang="ru-RU" sz="3500" dirty="0"/>
        </a:p>
      </dgm:t>
    </dgm:pt>
    <dgm:pt modelId="{E19378A0-1F01-45B8-A937-26CAE90D27B0}" type="parTrans" cxnId="{9993EEB4-0231-4809-94C5-A5B0B104728E}">
      <dgm:prSet/>
      <dgm:spPr/>
      <dgm:t>
        <a:bodyPr/>
        <a:lstStyle/>
        <a:p>
          <a:endParaRPr lang="ru-RU"/>
        </a:p>
      </dgm:t>
    </dgm:pt>
    <dgm:pt modelId="{61DA5F14-AD89-4538-BB8F-7955719AE0BF}" type="sibTrans" cxnId="{9993EEB4-0231-4809-94C5-A5B0B104728E}">
      <dgm:prSet/>
      <dgm:spPr/>
      <dgm:t>
        <a:bodyPr/>
        <a:lstStyle/>
        <a:p>
          <a:endParaRPr lang="ru-RU"/>
        </a:p>
      </dgm:t>
    </dgm:pt>
    <dgm:pt modelId="{39B1A19C-A854-4F5E-AA85-50F2EFB88BDB}" type="pres">
      <dgm:prSet presAssocID="{8876D855-92BE-4A9A-98D4-A74136E3F8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4712C5-E6E2-4A0B-B79E-B67C2D824FF9}" type="pres">
      <dgm:prSet presAssocID="{E44C1141-4FB3-4561-B62F-28575BFA7AC1}" presName="composite" presStyleCnt="0"/>
      <dgm:spPr/>
    </dgm:pt>
    <dgm:pt modelId="{18350D61-8682-4351-AB10-7DB029784A83}" type="pres">
      <dgm:prSet presAssocID="{E44C1141-4FB3-4561-B62F-28575BFA7AC1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1FD8C-81E8-4072-BCB5-4866DDCF2604}" type="pres">
      <dgm:prSet presAssocID="{E44C1141-4FB3-4561-B62F-28575BFA7AC1}" presName="desTx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D2D22-0292-4FFD-8447-6BC28055758D}" type="pres">
      <dgm:prSet presAssocID="{38FEC01A-FB08-474F-BC79-E908F7CCA295}" presName="space" presStyleCnt="0"/>
      <dgm:spPr/>
    </dgm:pt>
    <dgm:pt modelId="{AA3C3A21-9667-40C4-88D5-E0550C1DD3FD}" type="pres">
      <dgm:prSet presAssocID="{36AFC1E0-1F56-4A85-97AF-E3AA7B1485AC}" presName="composite" presStyleCnt="0"/>
      <dgm:spPr/>
    </dgm:pt>
    <dgm:pt modelId="{46453DE5-1876-43C2-A9DC-28E8D88C1556}" type="pres">
      <dgm:prSet presAssocID="{36AFC1E0-1F56-4A85-97AF-E3AA7B1485AC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58386-1DC5-4E5B-BCEA-4C96E3290616}" type="pres">
      <dgm:prSet presAssocID="{36AFC1E0-1F56-4A85-97AF-E3AA7B1485AC}" presName="desTx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23716-7B1E-4AE6-A09D-C2469800D687}" type="pres">
      <dgm:prSet presAssocID="{1E56ACF2-E611-4BC4-9F28-5F5F28B6CA0E}" presName="space" presStyleCnt="0"/>
      <dgm:spPr/>
    </dgm:pt>
    <dgm:pt modelId="{7F662322-D58E-408A-8897-0E2BEBE6B0D5}" type="pres">
      <dgm:prSet presAssocID="{1B1028D5-4C91-4B44-A7DE-CB596124A6D4}" presName="composite" presStyleCnt="0"/>
      <dgm:spPr/>
    </dgm:pt>
    <dgm:pt modelId="{588BF86C-68CF-48BA-B7D8-0EA1866D97E1}" type="pres">
      <dgm:prSet presAssocID="{1B1028D5-4C91-4B44-A7DE-CB596124A6D4}" presName="parTx" presStyleLbl="node1" presStyleIdx="2" presStyleCnt="4" custLinFactNeighborY="8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0D7A69-DD6A-48FB-BFB6-92208D075A73}" type="pres">
      <dgm:prSet presAssocID="{1B1028D5-4C91-4B44-A7DE-CB596124A6D4}" presName="desTx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43BC2-6657-49D9-A5F6-FE13B597BDCC}" type="pres">
      <dgm:prSet presAssocID="{04607469-CD4D-429B-B775-F31256484F45}" presName="space" presStyleCnt="0"/>
      <dgm:spPr/>
    </dgm:pt>
    <dgm:pt modelId="{D6693A75-2F3E-4FAF-9447-79714B8BF079}" type="pres">
      <dgm:prSet presAssocID="{ADEAAD8F-CA04-4A1E-AB9F-9E4E67DA877D}" presName="composite" presStyleCnt="0"/>
      <dgm:spPr/>
    </dgm:pt>
    <dgm:pt modelId="{21050D73-7DF5-461B-BB1F-11B3D259489A}" type="pres">
      <dgm:prSet presAssocID="{ADEAAD8F-CA04-4A1E-AB9F-9E4E67DA877D}" presName="par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59CD5F-3D78-4084-873F-818AE6D5A99B}" type="pres">
      <dgm:prSet presAssocID="{ADEAAD8F-CA04-4A1E-AB9F-9E4E67DA877D}" presName="desTx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E80F1B-2863-4E6A-A091-208102A98EF9}" type="presOf" srcId="{C6EFA792-AD50-465F-B926-65AFA2E92EA9}" destId="{77B1FD8C-81E8-4072-BCB5-4866DDCF2604}" srcOrd="0" destOrd="0" presId="urn:microsoft.com/office/officeart/2005/8/layout/chevron1"/>
    <dgm:cxn modelId="{50656B20-3715-40DD-BA7B-D7872E449810}" type="presOf" srcId="{1B1028D5-4C91-4B44-A7DE-CB596124A6D4}" destId="{588BF86C-68CF-48BA-B7D8-0EA1866D97E1}" srcOrd="0" destOrd="0" presId="urn:microsoft.com/office/officeart/2005/8/layout/chevron1"/>
    <dgm:cxn modelId="{BEFDC68E-8837-414F-B75F-0D04B48A2810}" srcId="{1B1028D5-4C91-4B44-A7DE-CB596124A6D4}" destId="{4F9A66FB-720D-4D9A-ABEA-43FF090C8269}" srcOrd="1" destOrd="0" parTransId="{6ABA7C36-9CA5-4336-BC38-6623F4CC60DC}" sibTransId="{6DB2C44D-CB05-4B4D-8BA2-D1DB2A4F0B70}"/>
    <dgm:cxn modelId="{980CF57C-47F9-4A1C-A80D-FF446BFFA320}" srcId="{E44C1141-4FB3-4561-B62F-28575BFA7AC1}" destId="{C6EFA792-AD50-465F-B926-65AFA2E92EA9}" srcOrd="0" destOrd="0" parTransId="{F6827C4E-70BC-4406-8877-9B6CADEA5A71}" sibTransId="{5685167C-0E31-4E7D-B884-0B789AC754D6}"/>
    <dgm:cxn modelId="{9993EEB4-0231-4809-94C5-A5B0B104728E}" srcId="{ADEAAD8F-CA04-4A1E-AB9F-9E4E67DA877D}" destId="{6BD9B8D8-8541-4948-AC06-808B986E21D4}" srcOrd="0" destOrd="0" parTransId="{E19378A0-1F01-45B8-A937-26CAE90D27B0}" sibTransId="{61DA5F14-AD89-4538-BB8F-7955719AE0BF}"/>
    <dgm:cxn modelId="{0686AA27-6538-40D9-8C45-987F31C9FF9F}" type="presOf" srcId="{8876D855-92BE-4A9A-98D4-A74136E3F81F}" destId="{39B1A19C-A854-4F5E-AA85-50F2EFB88BDB}" srcOrd="0" destOrd="0" presId="urn:microsoft.com/office/officeart/2005/8/layout/chevron1"/>
    <dgm:cxn modelId="{1CDCCF4A-8B50-43FE-AE1B-8C8FD0D8869C}" srcId="{8876D855-92BE-4A9A-98D4-A74136E3F81F}" destId="{1B1028D5-4C91-4B44-A7DE-CB596124A6D4}" srcOrd="2" destOrd="0" parTransId="{AA26FB75-DFD3-4126-90C9-C2E8F9F64C02}" sibTransId="{04607469-CD4D-429B-B775-F31256484F45}"/>
    <dgm:cxn modelId="{00C0A12B-6D70-414C-9BFA-62514A6E4603}" srcId="{36AFC1E0-1F56-4A85-97AF-E3AA7B1485AC}" destId="{F4123372-CD07-4BBD-9BDE-4FB601777C26}" srcOrd="0" destOrd="0" parTransId="{752DECC7-33E6-43F7-8955-24E2FCA3A0E2}" sibTransId="{C9A9256B-CA82-4C77-BB0D-7BBCAF3472B1}"/>
    <dgm:cxn modelId="{E1C7AA9D-E18C-4C6A-8FFE-D45EBE15CAB2}" srcId="{1B1028D5-4C91-4B44-A7DE-CB596124A6D4}" destId="{D5FD5270-1910-42EA-BFF8-A443D887C0C3}" srcOrd="0" destOrd="0" parTransId="{ACC09E60-8920-4E27-B62A-FAF9E461C6EE}" sibTransId="{51886BE3-AEC0-4E65-9C26-C87709896B80}"/>
    <dgm:cxn modelId="{0DDDEA5D-734D-44FB-85FB-7C32ACF3C7DB}" type="presOf" srcId="{E44C1141-4FB3-4561-B62F-28575BFA7AC1}" destId="{18350D61-8682-4351-AB10-7DB029784A83}" srcOrd="0" destOrd="0" presId="urn:microsoft.com/office/officeart/2005/8/layout/chevron1"/>
    <dgm:cxn modelId="{25B8ABB6-5AAD-4920-8B85-041A2589EE20}" type="presOf" srcId="{4F9A66FB-720D-4D9A-ABEA-43FF090C8269}" destId="{2A0D7A69-DD6A-48FB-BFB6-92208D075A73}" srcOrd="0" destOrd="1" presId="urn:microsoft.com/office/officeart/2005/8/layout/chevron1"/>
    <dgm:cxn modelId="{DAB21BD0-1806-4BE4-94C8-1F35C8C329F4}" type="presOf" srcId="{ADEAAD8F-CA04-4A1E-AB9F-9E4E67DA877D}" destId="{21050D73-7DF5-461B-BB1F-11B3D259489A}" srcOrd="0" destOrd="0" presId="urn:microsoft.com/office/officeart/2005/8/layout/chevron1"/>
    <dgm:cxn modelId="{8D284B1B-9744-4939-81CD-D331CC5A7C48}" srcId="{8876D855-92BE-4A9A-98D4-A74136E3F81F}" destId="{36AFC1E0-1F56-4A85-97AF-E3AA7B1485AC}" srcOrd="1" destOrd="0" parTransId="{AF0E8D1C-8B5D-4E42-9F9B-B33AF86E09A4}" sibTransId="{1E56ACF2-E611-4BC4-9F28-5F5F28B6CA0E}"/>
    <dgm:cxn modelId="{07489E9B-6E8E-44AE-A5FF-2EC6EB2C841B}" type="presOf" srcId="{F4123372-CD07-4BBD-9BDE-4FB601777C26}" destId="{3F558386-1DC5-4E5B-BCEA-4C96E3290616}" srcOrd="0" destOrd="0" presId="urn:microsoft.com/office/officeart/2005/8/layout/chevron1"/>
    <dgm:cxn modelId="{75283C43-7E20-4E64-9DEB-2B08B711ACB3}" type="presOf" srcId="{36AFC1E0-1F56-4A85-97AF-E3AA7B1485AC}" destId="{46453DE5-1876-43C2-A9DC-28E8D88C1556}" srcOrd="0" destOrd="0" presId="urn:microsoft.com/office/officeart/2005/8/layout/chevron1"/>
    <dgm:cxn modelId="{2B4DB227-BB51-4801-9273-6A255160B1C1}" type="presOf" srcId="{6BD9B8D8-8541-4948-AC06-808B986E21D4}" destId="{B859CD5F-3D78-4084-873F-818AE6D5A99B}" srcOrd="0" destOrd="0" presId="urn:microsoft.com/office/officeart/2005/8/layout/chevron1"/>
    <dgm:cxn modelId="{398CD2B4-11C3-49E9-803C-3585FF57CACD}" srcId="{8876D855-92BE-4A9A-98D4-A74136E3F81F}" destId="{ADEAAD8F-CA04-4A1E-AB9F-9E4E67DA877D}" srcOrd="3" destOrd="0" parTransId="{E24B8449-C44E-4706-A53C-2865A1B96D2B}" sibTransId="{DDEAD26E-AE79-4776-929F-E7818298F508}"/>
    <dgm:cxn modelId="{38FA4665-B3DB-4544-8BF6-9003C58AF19C}" type="presOf" srcId="{D5FD5270-1910-42EA-BFF8-A443D887C0C3}" destId="{2A0D7A69-DD6A-48FB-BFB6-92208D075A73}" srcOrd="0" destOrd="0" presId="urn:microsoft.com/office/officeart/2005/8/layout/chevron1"/>
    <dgm:cxn modelId="{CDF88E46-94B4-44D5-8CDE-32B7FF67D818}" srcId="{8876D855-92BE-4A9A-98D4-A74136E3F81F}" destId="{E44C1141-4FB3-4561-B62F-28575BFA7AC1}" srcOrd="0" destOrd="0" parTransId="{744D3FBE-052E-4DE7-9446-7667880B3788}" sibTransId="{38FEC01A-FB08-474F-BC79-E908F7CCA295}"/>
    <dgm:cxn modelId="{7650081D-B528-4661-BCDE-45526EFEC7BE}" type="presParOf" srcId="{39B1A19C-A854-4F5E-AA85-50F2EFB88BDB}" destId="{DB4712C5-E6E2-4A0B-B79E-B67C2D824FF9}" srcOrd="0" destOrd="0" presId="urn:microsoft.com/office/officeart/2005/8/layout/chevron1"/>
    <dgm:cxn modelId="{BA514397-AB70-4F44-815D-0E0D1D52CED6}" type="presParOf" srcId="{DB4712C5-E6E2-4A0B-B79E-B67C2D824FF9}" destId="{18350D61-8682-4351-AB10-7DB029784A83}" srcOrd="0" destOrd="0" presId="urn:microsoft.com/office/officeart/2005/8/layout/chevron1"/>
    <dgm:cxn modelId="{14EF9D7C-EC1D-4667-BD78-483138B4AE01}" type="presParOf" srcId="{DB4712C5-E6E2-4A0B-B79E-B67C2D824FF9}" destId="{77B1FD8C-81E8-4072-BCB5-4866DDCF2604}" srcOrd="1" destOrd="0" presId="urn:microsoft.com/office/officeart/2005/8/layout/chevron1"/>
    <dgm:cxn modelId="{6C65B05E-044D-4085-B3E9-EBC6FBCBAA80}" type="presParOf" srcId="{39B1A19C-A854-4F5E-AA85-50F2EFB88BDB}" destId="{CD8D2D22-0292-4FFD-8447-6BC28055758D}" srcOrd="1" destOrd="0" presId="urn:microsoft.com/office/officeart/2005/8/layout/chevron1"/>
    <dgm:cxn modelId="{29480E22-84B6-4874-BC40-619E53F1BA9E}" type="presParOf" srcId="{39B1A19C-A854-4F5E-AA85-50F2EFB88BDB}" destId="{AA3C3A21-9667-40C4-88D5-E0550C1DD3FD}" srcOrd="2" destOrd="0" presId="urn:microsoft.com/office/officeart/2005/8/layout/chevron1"/>
    <dgm:cxn modelId="{1133A15B-AD02-428F-98A6-03C4D1F39C12}" type="presParOf" srcId="{AA3C3A21-9667-40C4-88D5-E0550C1DD3FD}" destId="{46453DE5-1876-43C2-A9DC-28E8D88C1556}" srcOrd="0" destOrd="0" presId="urn:microsoft.com/office/officeart/2005/8/layout/chevron1"/>
    <dgm:cxn modelId="{F3CE1BC0-4CAD-4CF1-8A23-C86C7C72E68B}" type="presParOf" srcId="{AA3C3A21-9667-40C4-88D5-E0550C1DD3FD}" destId="{3F558386-1DC5-4E5B-BCEA-4C96E3290616}" srcOrd="1" destOrd="0" presId="urn:microsoft.com/office/officeart/2005/8/layout/chevron1"/>
    <dgm:cxn modelId="{52D6F92F-BCB5-49BD-9593-02133DF5C457}" type="presParOf" srcId="{39B1A19C-A854-4F5E-AA85-50F2EFB88BDB}" destId="{FCE23716-7B1E-4AE6-A09D-C2469800D687}" srcOrd="3" destOrd="0" presId="urn:microsoft.com/office/officeart/2005/8/layout/chevron1"/>
    <dgm:cxn modelId="{13BA0F45-C1EF-489A-A171-4E69EB35D824}" type="presParOf" srcId="{39B1A19C-A854-4F5E-AA85-50F2EFB88BDB}" destId="{7F662322-D58E-408A-8897-0E2BEBE6B0D5}" srcOrd="4" destOrd="0" presId="urn:microsoft.com/office/officeart/2005/8/layout/chevron1"/>
    <dgm:cxn modelId="{5A965AD5-A418-48D2-B44B-2AF40B589C93}" type="presParOf" srcId="{7F662322-D58E-408A-8897-0E2BEBE6B0D5}" destId="{588BF86C-68CF-48BA-B7D8-0EA1866D97E1}" srcOrd="0" destOrd="0" presId="urn:microsoft.com/office/officeart/2005/8/layout/chevron1"/>
    <dgm:cxn modelId="{535DB12C-6BCF-48FA-92C9-AC37B63798D0}" type="presParOf" srcId="{7F662322-D58E-408A-8897-0E2BEBE6B0D5}" destId="{2A0D7A69-DD6A-48FB-BFB6-92208D075A73}" srcOrd="1" destOrd="0" presId="urn:microsoft.com/office/officeart/2005/8/layout/chevron1"/>
    <dgm:cxn modelId="{E697B97E-7752-4FC6-BEFE-371AC2C94F0A}" type="presParOf" srcId="{39B1A19C-A854-4F5E-AA85-50F2EFB88BDB}" destId="{1B543BC2-6657-49D9-A5F6-FE13B597BDCC}" srcOrd="5" destOrd="0" presId="urn:microsoft.com/office/officeart/2005/8/layout/chevron1"/>
    <dgm:cxn modelId="{6D6CAF11-1C47-49B5-A154-44E465EDEC5C}" type="presParOf" srcId="{39B1A19C-A854-4F5E-AA85-50F2EFB88BDB}" destId="{D6693A75-2F3E-4FAF-9447-79714B8BF079}" srcOrd="6" destOrd="0" presId="urn:microsoft.com/office/officeart/2005/8/layout/chevron1"/>
    <dgm:cxn modelId="{3F258467-B984-4E6A-BF68-9F12C112BC48}" type="presParOf" srcId="{D6693A75-2F3E-4FAF-9447-79714B8BF079}" destId="{21050D73-7DF5-461B-BB1F-11B3D259489A}" srcOrd="0" destOrd="0" presId="urn:microsoft.com/office/officeart/2005/8/layout/chevron1"/>
    <dgm:cxn modelId="{B2B907CD-250F-44C9-A917-81B5C41CABEB}" type="presParOf" srcId="{D6693A75-2F3E-4FAF-9447-79714B8BF079}" destId="{B859CD5F-3D78-4084-873F-818AE6D5A99B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50D61-8682-4351-AB10-7DB029784A83}">
      <dsp:nvSpPr>
        <dsp:cNvPr id="0" name=""/>
        <dsp:cNvSpPr/>
      </dsp:nvSpPr>
      <dsp:spPr>
        <a:xfrm>
          <a:off x="12502" y="2328399"/>
          <a:ext cx="6289848" cy="2484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isometricOffAxis1Right"/>
          <a:lightRig rig="threePt" dir="t"/>
        </a:scene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023" tIns="61341" rIns="61341" bIns="61341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Школа</a:t>
          </a:r>
          <a:endParaRPr lang="ru-RU" sz="4600" kern="1200" dirty="0"/>
        </a:p>
      </dsp:txBody>
      <dsp:txXfrm>
        <a:off x="1254502" y="2328399"/>
        <a:ext cx="3805848" cy="2484000"/>
      </dsp:txXfrm>
    </dsp:sp>
    <dsp:sp modelId="{77B1FD8C-81E8-4072-BCB5-4866DDCF2604}">
      <dsp:nvSpPr>
        <dsp:cNvPr id="0" name=""/>
        <dsp:cNvSpPr/>
      </dsp:nvSpPr>
      <dsp:spPr>
        <a:xfrm>
          <a:off x="12502" y="5122899"/>
          <a:ext cx="5031878" cy="2386968"/>
        </a:xfrm>
        <a:prstGeom prst="rect">
          <a:avLst/>
        </a:prstGeom>
        <a:noFill/>
        <a:ln>
          <a:noFill/>
        </a:ln>
        <a:effectLst/>
        <a:scene3d>
          <a:camera prst="isometricOffAxis1Right"/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500" kern="1200" dirty="0" smtClean="0"/>
            <a:t>Подготовительные курсы</a:t>
          </a:r>
          <a:endParaRPr lang="ru-RU" sz="3500" kern="1200" dirty="0"/>
        </a:p>
      </dsp:txBody>
      <dsp:txXfrm>
        <a:off x="12502" y="5122899"/>
        <a:ext cx="5031878" cy="2386968"/>
      </dsp:txXfrm>
    </dsp:sp>
    <dsp:sp modelId="{46453DE5-1876-43C2-A9DC-28E8D88C1556}">
      <dsp:nvSpPr>
        <dsp:cNvPr id="0" name=""/>
        <dsp:cNvSpPr/>
      </dsp:nvSpPr>
      <dsp:spPr>
        <a:xfrm>
          <a:off x="6086351" y="2328399"/>
          <a:ext cx="6289848" cy="2484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isometricOffAxis1Right"/>
          <a:lightRig rig="threePt" dir="t"/>
        </a:scene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023" tIns="61341" rIns="61341" bIns="61341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Высшее образование</a:t>
          </a:r>
          <a:endParaRPr lang="ru-RU" sz="4600" kern="1200" dirty="0"/>
        </a:p>
      </dsp:txBody>
      <dsp:txXfrm>
        <a:off x="7328351" y="2328399"/>
        <a:ext cx="3805848" cy="2484000"/>
      </dsp:txXfrm>
    </dsp:sp>
    <dsp:sp modelId="{3F558386-1DC5-4E5B-BCEA-4C96E3290616}">
      <dsp:nvSpPr>
        <dsp:cNvPr id="0" name=""/>
        <dsp:cNvSpPr/>
      </dsp:nvSpPr>
      <dsp:spPr>
        <a:xfrm>
          <a:off x="6086351" y="5122899"/>
          <a:ext cx="5031878" cy="2386968"/>
        </a:xfrm>
        <a:prstGeom prst="rect">
          <a:avLst/>
        </a:prstGeom>
        <a:noFill/>
        <a:ln>
          <a:noFill/>
        </a:ln>
        <a:effectLst/>
        <a:scene3d>
          <a:camera prst="isometricOffAxis1Right"/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500" kern="1200" dirty="0" smtClean="0"/>
            <a:t>Второе высшее / магистратура</a:t>
          </a:r>
          <a:endParaRPr lang="ru-RU" sz="3500" kern="1200" dirty="0"/>
        </a:p>
      </dsp:txBody>
      <dsp:txXfrm>
        <a:off x="6086351" y="5122899"/>
        <a:ext cx="5031878" cy="2386968"/>
      </dsp:txXfrm>
    </dsp:sp>
    <dsp:sp modelId="{588BF86C-68CF-48BA-B7D8-0EA1866D97E1}">
      <dsp:nvSpPr>
        <dsp:cNvPr id="0" name=""/>
        <dsp:cNvSpPr/>
      </dsp:nvSpPr>
      <dsp:spPr>
        <a:xfrm>
          <a:off x="12160200" y="2349761"/>
          <a:ext cx="6289848" cy="2484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isometricOffAxis1Right"/>
          <a:lightRig rig="threePt" dir="t"/>
        </a:scene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023" tIns="61341" rIns="61341" bIns="61341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Работа</a:t>
          </a:r>
          <a:endParaRPr lang="ru-RU" sz="4600" kern="1200" dirty="0"/>
        </a:p>
      </dsp:txBody>
      <dsp:txXfrm>
        <a:off x="13402200" y="2349761"/>
        <a:ext cx="3805848" cy="2484000"/>
      </dsp:txXfrm>
    </dsp:sp>
    <dsp:sp modelId="{2A0D7A69-DD6A-48FB-BFB6-92208D075A73}">
      <dsp:nvSpPr>
        <dsp:cNvPr id="0" name=""/>
        <dsp:cNvSpPr/>
      </dsp:nvSpPr>
      <dsp:spPr>
        <a:xfrm>
          <a:off x="12160200" y="5122899"/>
          <a:ext cx="5031878" cy="2386968"/>
        </a:xfrm>
        <a:prstGeom prst="rect">
          <a:avLst/>
        </a:prstGeom>
        <a:noFill/>
        <a:ln>
          <a:noFill/>
        </a:ln>
        <a:effectLst/>
        <a:scene3d>
          <a:camera prst="isometricOffAxis1Right"/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500" kern="1200" dirty="0" smtClean="0"/>
            <a:t>Повышение квалификации</a:t>
          </a:r>
          <a:endParaRPr lang="ru-RU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500" kern="1200" dirty="0" smtClean="0"/>
            <a:t>Переориентация трудовой деятельности</a:t>
          </a:r>
          <a:endParaRPr lang="ru-RU" sz="3500" kern="1200" dirty="0"/>
        </a:p>
      </dsp:txBody>
      <dsp:txXfrm>
        <a:off x="12160200" y="5122899"/>
        <a:ext cx="5031878" cy="2386968"/>
      </dsp:txXfrm>
    </dsp:sp>
    <dsp:sp modelId="{21050D73-7DF5-461B-BB1F-11B3D259489A}">
      <dsp:nvSpPr>
        <dsp:cNvPr id="0" name=""/>
        <dsp:cNvSpPr/>
      </dsp:nvSpPr>
      <dsp:spPr>
        <a:xfrm>
          <a:off x="18234048" y="2328399"/>
          <a:ext cx="6289848" cy="2484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isometricOffAxis1Right"/>
          <a:lightRig rig="threePt" dir="t"/>
        </a:scene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023" tIns="61341" rIns="61341" bIns="61341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Хобби</a:t>
          </a:r>
          <a:endParaRPr lang="ru-RU" sz="4600" kern="1200" dirty="0"/>
        </a:p>
      </dsp:txBody>
      <dsp:txXfrm>
        <a:off x="19476048" y="2328399"/>
        <a:ext cx="3805848" cy="2484000"/>
      </dsp:txXfrm>
    </dsp:sp>
    <dsp:sp modelId="{B859CD5F-3D78-4084-873F-818AE6D5A99B}">
      <dsp:nvSpPr>
        <dsp:cNvPr id="0" name=""/>
        <dsp:cNvSpPr/>
      </dsp:nvSpPr>
      <dsp:spPr>
        <a:xfrm>
          <a:off x="18234048" y="5122899"/>
          <a:ext cx="5031878" cy="2386968"/>
        </a:xfrm>
        <a:prstGeom prst="rect">
          <a:avLst/>
        </a:prstGeom>
        <a:noFill/>
        <a:ln>
          <a:noFill/>
        </a:ln>
        <a:effectLst/>
        <a:scene3d>
          <a:camera prst="isometricOffAxis1Right"/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500" kern="1200" dirty="0" smtClean="0"/>
            <a:t>Сторонние </a:t>
          </a:r>
          <a:br>
            <a:rPr lang="ru-RU" sz="3500" kern="1200" dirty="0" smtClean="0"/>
          </a:br>
          <a:r>
            <a:rPr lang="ru-RU" sz="3500" kern="1200" dirty="0" smtClean="0"/>
            <a:t>и непрофильные виды деятельности активного гражданина</a:t>
          </a:r>
          <a:endParaRPr lang="ru-RU" sz="3500" kern="1200" dirty="0"/>
        </a:p>
      </dsp:txBody>
      <dsp:txXfrm>
        <a:off x="18234048" y="5122899"/>
        <a:ext cx="5031878" cy="2386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058C-2876-4065-882D-DAD6174A7F1A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82275-C32F-465E-ABD4-FDA81434E2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343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body" sz="quarter" idx="1"/>
          </p:nvPr>
        </p:nvSpPr>
        <p:spPr>
          <a:xfrm>
            <a:off x="907839" y="4721940"/>
            <a:ext cx="4993111" cy="44734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95748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 copy">
    <p:bg>
      <p:bgPr>
        <a:solidFill>
          <a:srgbClr val="EEF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logo-p-05.png" descr="logo-p-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0161" y="11922422"/>
            <a:ext cx="862907" cy="862907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023937" y="2183308"/>
            <a:ext cx="14716126" cy="1443435"/>
          </a:xfrm>
          <a:prstGeom prst="rect">
            <a:avLst/>
          </a:prstGeom>
        </p:spPr>
        <p:txBody>
          <a:bodyPr anchor="t"/>
          <a:lstStyle>
            <a:lvl1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7000">
                <a:latin typeface="Gotham Pro Black"/>
                <a:ea typeface="Gotham Pro Black"/>
                <a:cs typeface="Gotham Pro Black"/>
                <a:sym typeface="Gotham Pro Black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57870" y="935669"/>
            <a:ext cx="679984" cy="544043"/>
          </a:xfrm>
          <a:prstGeom prst="rect">
            <a:avLst/>
          </a:prstGeom>
        </p:spPr>
        <p:txBody>
          <a:bodyPr anchor="ctr"/>
          <a:lstStyle>
            <a:lvl1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b="1">
                <a:latin typeface="Gotham Pro"/>
                <a:ea typeface="Gotham Pro"/>
                <a:cs typeface="Gotham Pro"/>
                <a:sym typeface="Gotham Pr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одзаголовок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"/>
          <p:cNvSpPr/>
          <p:nvPr/>
        </p:nvSpPr>
        <p:spPr>
          <a:xfrm>
            <a:off x="-246911" y="-290612"/>
            <a:ext cx="24877820" cy="14297224"/>
          </a:xfrm>
          <a:prstGeom prst="rect">
            <a:avLst/>
          </a:prstGeom>
          <a:solidFill>
            <a:srgbClr val="181C24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l"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6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0161" y="11922422"/>
            <a:ext cx="862907" cy="862907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023937" y="2183308"/>
            <a:ext cx="14716126" cy="1443435"/>
          </a:xfrm>
          <a:prstGeom prst="rect">
            <a:avLst/>
          </a:prstGeom>
        </p:spPr>
        <p:txBody>
          <a:bodyPr anchor="t"/>
          <a:lstStyle>
            <a:lvl1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7000">
                <a:solidFill>
                  <a:srgbClr val="FFFFFF"/>
                </a:solidFill>
                <a:latin typeface="Gotham Pro Black"/>
                <a:ea typeface="Gotham Pro Black"/>
                <a:cs typeface="Gotham Pro Black"/>
                <a:sym typeface="Gotham Pro Black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57870" y="935669"/>
            <a:ext cx="679984" cy="544043"/>
          </a:xfrm>
          <a:prstGeom prst="rect">
            <a:avLst/>
          </a:prstGeom>
        </p:spPr>
        <p:txBody>
          <a:bodyPr anchor="ctr"/>
          <a:lstStyle>
            <a:lvl1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b="1">
                <a:solidFill>
                  <a:srgbClr val="FFFFFF"/>
                </a:solidFill>
                <a:latin typeface="Gotham Pro"/>
                <a:ea typeface="Gotham Pro"/>
                <a:cs typeface="Gotham Pro"/>
                <a:sym typeface="Gotham Pr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"/>
          <p:cNvSpPr/>
          <p:nvPr/>
        </p:nvSpPr>
        <p:spPr>
          <a:xfrm>
            <a:off x="-246911" y="-290612"/>
            <a:ext cx="24877820" cy="14297224"/>
          </a:xfrm>
          <a:prstGeom prst="rect">
            <a:avLst/>
          </a:prstGeom>
          <a:solidFill>
            <a:srgbClr val="F5F7FA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l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833937" y="7929562"/>
            <a:ext cx="14716126" cy="1589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оступай правильно"/>
          <p:cNvSpPr txBox="1"/>
          <p:nvPr/>
        </p:nvSpPr>
        <p:spPr>
          <a:xfrm>
            <a:off x="2584174" y="5698705"/>
            <a:ext cx="18049461" cy="4533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/>
          </a:bodyPr>
          <a:lstStyle>
            <a:lvl1pPr algn="l">
              <a:lnSpc>
                <a:spcPct val="140000"/>
              </a:lnSpc>
              <a:defRPr sz="12000">
                <a:solidFill>
                  <a:srgbClr val="333740"/>
                </a:solidFill>
                <a:latin typeface="Gotham Pro Black"/>
                <a:ea typeface="Gotham Pro Black"/>
                <a:cs typeface="Gotham Pro Black"/>
                <a:sym typeface="Gotham Pro Black"/>
              </a:defRPr>
            </a:lvl1pPr>
          </a:lstStyle>
          <a:p>
            <a:pPr algn="ctr">
              <a:lnSpc>
                <a:spcPct val="100000"/>
              </a:lnSpc>
            </a:pPr>
            <a:r>
              <a:rPr dirty="0" err="1"/>
              <a:t>Поступай</a:t>
            </a:r>
            <a:r>
              <a:rPr dirty="0"/>
              <a:t> </a:t>
            </a:r>
            <a:r>
              <a:rPr dirty="0" err="1"/>
              <a:t>правильно</a:t>
            </a:r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194774" y="9344401"/>
            <a:ext cx="13765307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dirty="0" smtClean="0"/>
              <a:t>Министерство науки и высшего образования </a:t>
            </a:r>
            <a:br>
              <a:rPr lang="ru-RU" dirty="0" smtClean="0"/>
            </a:br>
            <a:r>
              <a:rPr lang="ru-RU" dirty="0" smtClean="0"/>
              <a:t>Российской </a:t>
            </a:r>
            <a:r>
              <a:rPr lang="ru-RU" dirty="0" smtClean="0"/>
              <a:t>Федерации</a:t>
            </a:r>
          </a:p>
          <a:p>
            <a:pPr algn="l"/>
            <a:endParaRPr lang="ru-RU" dirty="0" smtClean="0"/>
          </a:p>
          <a:p>
            <a:pPr algn="l"/>
            <a:r>
              <a:rPr lang="ru-RU" sz="4000" dirty="0"/>
              <a:t>Спикер: </a:t>
            </a:r>
            <a:endParaRPr lang="ru-RU" sz="4000" dirty="0" smtClean="0"/>
          </a:p>
          <a:p>
            <a:pPr algn="l"/>
            <a:r>
              <a:rPr lang="ru-RU" sz="4000" dirty="0" smtClean="0"/>
              <a:t>Директор </a:t>
            </a:r>
            <a:r>
              <a:rPr lang="ru-RU" sz="4000" dirty="0"/>
              <a:t>Департамента экономической политики</a:t>
            </a:r>
          </a:p>
          <a:p>
            <a:pPr algn="l"/>
            <a:r>
              <a:rPr lang="ru-RU" sz="4000" dirty="0"/>
              <a:t>Омельчук Андрей </a:t>
            </a:r>
            <a:r>
              <a:rPr lang="ru-RU" sz="4000" dirty="0" smtClean="0"/>
              <a:t>Владимирович</a:t>
            </a:r>
            <a:endParaRPr lang="ru-RU" sz="4000" dirty="0"/>
          </a:p>
        </p:txBody>
      </p:sp>
      <p:pic>
        <p:nvPicPr>
          <p:cNvPr id="2050" name="Picture 2" descr="C:\Users\kazminva\YandexDisk\!Минобрнауки России\Ministerstvo_nauki_Gerb_Colour_vid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958" y="9436707"/>
            <a:ext cx="2811042" cy="295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agoshnayade\AppData\Local\Temp\IMG_7082-09-04-19-06-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692" y="631819"/>
            <a:ext cx="4695556" cy="4695556"/>
          </a:xfrm>
          <a:prstGeom prst="roundRect">
            <a:avLst>
              <a:gd name="adj" fmla="val 19051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angle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Преимущества «Поступай правильно 3.0»"/>
          <p:cNvSpPr txBox="1">
            <a:spLocks noGrp="1"/>
          </p:cNvSpPr>
          <p:nvPr>
            <p:ph type="title"/>
          </p:nvPr>
        </p:nvSpPr>
        <p:spPr>
          <a:xfrm>
            <a:off x="1033210" y="5781958"/>
            <a:ext cx="20493931" cy="1252367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Выгода для общества (пользователей)</a:t>
            </a:r>
            <a:endParaRPr dirty="0"/>
          </a:p>
        </p:txBody>
      </p:sp>
      <p:sp>
        <p:nvSpPr>
          <p:cNvPr id="145" name="Актуальная информация"/>
          <p:cNvSpPr txBox="1"/>
          <p:nvPr/>
        </p:nvSpPr>
        <p:spPr>
          <a:xfrm>
            <a:off x="9076337" y="7031480"/>
            <a:ext cx="6277963" cy="2360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 defTabSz="12700">
              <a:lnSpc>
                <a:spcPct val="160000"/>
              </a:lnSpc>
              <a:spcBef>
                <a:spcPts val="65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latin typeface="Gotham Pro"/>
                <a:ea typeface="Gotham Pro"/>
                <a:cs typeface="Gotham Pro"/>
                <a:sym typeface="Gotham Pro"/>
              </a:defRPr>
            </a:lvl1pPr>
          </a:lstStyle>
          <a:p>
            <a:pPr>
              <a:lnSpc>
                <a:spcPct val="150000"/>
              </a:lnSpc>
            </a:pPr>
            <a:r>
              <a:rPr lang="ru-RU" dirty="0" smtClean="0"/>
              <a:t>Помощь в подборе образовательной организации высшего образования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46" name="Полная база вузов России"/>
          <p:cNvSpPr txBox="1"/>
          <p:nvPr/>
        </p:nvSpPr>
        <p:spPr>
          <a:xfrm>
            <a:off x="16543207" y="6970907"/>
            <a:ext cx="6812053" cy="3607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>
            <a:lvl1pPr algn="l" defTabSz="12700">
              <a:lnSpc>
                <a:spcPct val="160000"/>
              </a:lnSpc>
              <a:spcBef>
                <a:spcPts val="65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latin typeface="Gotham Pro"/>
                <a:ea typeface="Gotham Pro"/>
                <a:cs typeface="Gotham Pro"/>
                <a:sym typeface="Gotham Pro"/>
              </a:defRPr>
            </a:lvl1pPr>
          </a:lstStyle>
          <a:p>
            <a:pPr>
              <a:lnSpc>
                <a:spcPct val="150000"/>
              </a:lnSpc>
            </a:pPr>
            <a:r>
              <a:rPr lang="ru-RU" dirty="0" smtClean="0"/>
              <a:t>Получение дистанционной государственной услуги   </a:t>
            </a:r>
            <a:r>
              <a:rPr lang="ru-RU" b="1" dirty="0" smtClean="0">
                <a:solidFill>
                  <a:srgbClr val="00B050"/>
                </a:solidFill>
              </a:rPr>
              <a:t>(Перспектива целевой модели)</a:t>
            </a:r>
            <a:endParaRPr b="1" dirty="0">
              <a:solidFill>
                <a:srgbClr val="00B050"/>
              </a:solidFill>
            </a:endParaRPr>
          </a:p>
        </p:txBody>
      </p:sp>
      <p:sp>
        <p:nvSpPr>
          <p:cNvPr id="147" name="Официальные источники информации о вузах"/>
          <p:cNvSpPr txBox="1"/>
          <p:nvPr/>
        </p:nvSpPr>
        <p:spPr>
          <a:xfrm>
            <a:off x="1023938" y="7045039"/>
            <a:ext cx="7200242" cy="3085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>
            <a:lvl1pPr algn="l" defTabSz="12700">
              <a:lnSpc>
                <a:spcPct val="160000"/>
              </a:lnSpc>
              <a:spcBef>
                <a:spcPts val="65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latin typeface="Gotham Pro"/>
                <a:ea typeface="Gotham Pro"/>
                <a:cs typeface="Gotham Pro"/>
                <a:sym typeface="Gotham Pro"/>
              </a:defRPr>
            </a:lvl1pPr>
          </a:lstStyle>
          <a:p>
            <a:pPr>
              <a:lnSpc>
                <a:spcPct val="150000"/>
              </a:lnSpc>
            </a:pPr>
            <a:r>
              <a:rPr lang="ru-RU" dirty="0" smtClean="0"/>
              <a:t>Получение достоверной информации об организациях </a:t>
            </a:r>
            <a:br>
              <a:rPr lang="ru-RU" dirty="0" smtClean="0"/>
            </a:br>
            <a:r>
              <a:rPr lang="ru-RU" dirty="0" smtClean="0"/>
              <a:t>в сфере высшего образования</a:t>
            </a:r>
            <a:endParaRPr dirty="0"/>
          </a:p>
        </p:txBody>
      </p:sp>
      <p:sp>
        <p:nvSpPr>
          <p:cNvPr id="14" name="Преимущества «Поступай правильно 3.0»"/>
          <p:cNvSpPr txBox="1">
            <a:spLocks/>
          </p:cNvSpPr>
          <p:nvPr/>
        </p:nvSpPr>
        <p:spPr>
          <a:xfrm>
            <a:off x="1023937" y="1649858"/>
            <a:ext cx="20493931" cy="1252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t">
            <a:normAutofit/>
          </a:bodyPr>
          <a:lstStyle>
            <a:lvl1pPr marL="0" marR="0" indent="0" algn="l" defTabSz="12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7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Pro Black"/>
                <a:ea typeface="Gotham Pro Black"/>
                <a:cs typeface="Gotham Pro Black"/>
                <a:sym typeface="Gotham Pro Black"/>
              </a:defRPr>
            </a:lvl1pPr>
            <a:lvl2pPr marL="0" marR="0" indent="228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17" name="Официальные источники информации о вузах"/>
          <p:cNvSpPr txBox="1"/>
          <p:nvPr/>
        </p:nvSpPr>
        <p:spPr>
          <a:xfrm>
            <a:off x="1033210" y="2886914"/>
            <a:ext cx="22950740" cy="162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>
            <a:lvl1pPr algn="l" defTabSz="12700">
              <a:lnSpc>
                <a:spcPct val="160000"/>
              </a:lnSpc>
              <a:spcBef>
                <a:spcPts val="65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latin typeface="Gotham Pro"/>
                <a:ea typeface="Gotham Pro"/>
                <a:cs typeface="Gotham Pro"/>
                <a:sym typeface="Gotham Pro"/>
              </a:defRPr>
            </a:lvl1pPr>
          </a:lstStyle>
          <a:p>
            <a:pPr>
              <a:lnSpc>
                <a:spcPct val="150000"/>
              </a:lnSpc>
            </a:pPr>
            <a:r>
              <a:rPr lang="ru-RU" dirty="0"/>
              <a:t>Единое информационное пространство </a:t>
            </a:r>
            <a:r>
              <a:rPr lang="ru-RU" dirty="0" smtClean="0"/>
              <a:t>в области высшего </a:t>
            </a:r>
            <a:r>
              <a:rPr lang="ru-RU" dirty="0"/>
              <a:t>образования</a:t>
            </a:r>
            <a:br>
              <a:rPr lang="ru-RU" dirty="0"/>
            </a:br>
            <a:r>
              <a:rPr lang="ru-RU" dirty="0" smtClean="0"/>
              <a:t>Готовое </a:t>
            </a:r>
            <a:r>
              <a:rPr lang="ru-RU" dirty="0"/>
              <a:t>к </a:t>
            </a:r>
            <a:r>
              <a:rPr lang="ru-RU" dirty="0" smtClean="0"/>
              <a:t>интеграции </a:t>
            </a:r>
            <a:r>
              <a:rPr lang="ru-RU" dirty="0"/>
              <a:t>с взаимосвязанными ИС </a:t>
            </a:r>
            <a:r>
              <a:rPr lang="ru-RU" dirty="0" smtClean="0"/>
              <a:t>(общее образование </a:t>
            </a:r>
            <a:r>
              <a:rPr lang="ru-RU" dirty="0"/>
              <a:t>и </a:t>
            </a:r>
            <a:r>
              <a:rPr lang="ru-RU" dirty="0" smtClean="0"/>
              <a:t>профессиональная деятельность) </a:t>
            </a:r>
            <a:r>
              <a:rPr lang="ru-RU" dirty="0"/>
              <a:t>решение</a:t>
            </a:r>
          </a:p>
        </p:txBody>
      </p:sp>
      <p:pic>
        <p:nvPicPr>
          <p:cNvPr id="1026" name="Picture 2" descr="C:\Users\zhamsaranova-ab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150" y="696014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7987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Информация о ВУЗах  из неофициальных источников"/>
          <p:cNvSpPr txBox="1"/>
          <p:nvPr/>
        </p:nvSpPr>
        <p:spPr>
          <a:xfrm>
            <a:off x="3583429" y="9366218"/>
            <a:ext cx="5400000" cy="4133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marL="457200" lvl="0" indent="-457200" algn="l">
              <a:buFont typeface="Wingdings" panose="05000000000000000000" pitchFamily="2" charset="2"/>
              <a:buChar char="§"/>
            </a:pPr>
            <a:r>
              <a:rPr lang="ru-RU" sz="3200" dirty="0"/>
              <a:t>Общая информация</a:t>
            </a:r>
          </a:p>
          <a:p>
            <a:pPr marL="457200" lvl="0" indent="-457200" algn="l">
              <a:buFont typeface="Wingdings" panose="05000000000000000000" pitchFamily="2" charset="2"/>
              <a:buChar char="§"/>
            </a:pPr>
            <a:r>
              <a:rPr lang="ru-RU" sz="3200" dirty="0" smtClean="0"/>
              <a:t>Информация </a:t>
            </a:r>
            <a:br>
              <a:rPr lang="ru-RU" sz="3200" dirty="0" smtClean="0"/>
            </a:br>
            <a:r>
              <a:rPr lang="ru-RU" sz="3200" dirty="0" smtClean="0"/>
              <a:t>о направлениях подготовки</a:t>
            </a:r>
          </a:p>
          <a:p>
            <a:pPr marL="457200" lvl="0" indent="-457200" algn="l">
              <a:buFont typeface="Wingdings" panose="05000000000000000000" pitchFamily="2" charset="2"/>
              <a:buChar char="§"/>
            </a:pPr>
            <a:r>
              <a:rPr lang="ru-RU" sz="3200" dirty="0" smtClean="0"/>
              <a:t>Новости</a:t>
            </a:r>
            <a:endParaRPr lang="ru-RU" sz="3200" dirty="0"/>
          </a:p>
          <a:p>
            <a:pPr marL="457200" lvl="0" indent="-457200" algn="l">
              <a:buFont typeface="Wingdings" panose="05000000000000000000" pitchFamily="2" charset="2"/>
              <a:buChar char="§"/>
            </a:pPr>
            <a:r>
              <a:rPr lang="ru-RU" sz="3200" dirty="0" smtClean="0"/>
              <a:t>Геолокация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ru-RU" sz="3200" dirty="0" smtClean="0"/>
              <a:t>Медиагалерея</a:t>
            </a:r>
            <a:endParaRPr lang="ru-RU" sz="3200" dirty="0"/>
          </a:p>
        </p:txBody>
      </p:sp>
      <p:sp>
        <p:nvSpPr>
          <p:cNvPr id="26" name="Информация о ВУЗах  из неофициальных источников"/>
          <p:cNvSpPr txBox="1"/>
          <p:nvPr/>
        </p:nvSpPr>
        <p:spPr>
          <a:xfrm>
            <a:off x="15360177" y="9366218"/>
            <a:ext cx="5400000" cy="361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marL="457200" lvl="0" indent="-457200" algn="l">
              <a:buFont typeface="Wingdings" panose="05000000000000000000" pitchFamily="2" charset="2"/>
              <a:buChar char="§"/>
            </a:pPr>
            <a:r>
              <a:rPr lang="ru-RU" sz="3200" dirty="0"/>
              <a:t>Дорожная карта поступления </a:t>
            </a:r>
            <a:r>
              <a:rPr lang="ru-RU" sz="3200" dirty="0" smtClean="0"/>
              <a:t>в </a:t>
            </a:r>
            <a:r>
              <a:rPr lang="ru-RU" sz="3200" dirty="0"/>
              <a:t>вуз</a:t>
            </a:r>
          </a:p>
          <a:p>
            <a:pPr marL="457200" lvl="0" indent="-457200" algn="l">
              <a:buFont typeface="Wingdings" panose="05000000000000000000" pitchFamily="2" charset="2"/>
              <a:buChar char="§"/>
            </a:pPr>
            <a:r>
              <a:rPr lang="ru-RU" sz="3200" dirty="0"/>
              <a:t>Методические статьи </a:t>
            </a:r>
            <a:br>
              <a:rPr lang="ru-RU" sz="3200" dirty="0"/>
            </a:br>
            <a:r>
              <a:rPr lang="ru-RU" sz="3200" dirty="0"/>
              <a:t>(правила приема, льготное поступление, </a:t>
            </a:r>
            <a:r>
              <a:rPr lang="ru-RU" sz="3200" dirty="0" smtClean="0"/>
              <a:t>олимпиады)</a:t>
            </a:r>
            <a:endParaRPr lang="ru-RU" sz="3200" dirty="0"/>
          </a:p>
        </p:txBody>
      </p:sp>
      <p:sp>
        <p:nvSpPr>
          <p:cNvPr id="19" name="Преимущества «Поступай правильно 3.0»"/>
          <p:cNvSpPr txBox="1">
            <a:spLocks/>
          </p:cNvSpPr>
          <p:nvPr/>
        </p:nvSpPr>
        <p:spPr>
          <a:xfrm>
            <a:off x="990347" y="-178892"/>
            <a:ext cx="23393653" cy="1252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t">
            <a:noAutofit/>
          </a:bodyPr>
          <a:lstStyle>
            <a:lvl1pPr marL="0" marR="0" indent="0" algn="l" defTabSz="12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7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Pro Black"/>
                <a:ea typeface="Gotham Pro Black"/>
                <a:cs typeface="Gotham Pro Black"/>
                <a:sym typeface="Gotham Pro Black"/>
              </a:defRPr>
            </a:lvl1pPr>
            <a:lvl2pPr marL="0" marR="0" indent="228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ctr" hangingPunct="1"/>
            <a:r>
              <a:rPr lang="ru-RU" b="1" dirty="0" smtClean="0"/>
              <a:t>Структура «Поступай правильно»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83429" y="8042023"/>
            <a:ext cx="5400000" cy="4943696"/>
          </a:xfrm>
          <a:prstGeom prst="roundRect">
            <a:avLst>
              <a:gd name="adj" fmla="val 8018"/>
            </a:avLst>
          </a:prstGeom>
          <a:noFill/>
          <a:ln w="19050">
            <a:solidFill>
              <a:schemeClr val="accent4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полосат фиол 3 с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3429" y="8042023"/>
            <a:ext cx="5400000" cy="1324196"/>
          </a:xfrm>
          <a:prstGeom prst="rect">
            <a:avLst/>
          </a:prstGeom>
        </p:spPr>
      </p:pic>
      <p:sp>
        <p:nvSpPr>
          <p:cNvPr id="11" name="Недостатки порталов-конкурентов"/>
          <p:cNvSpPr txBox="1">
            <a:spLocks noGrp="1"/>
          </p:cNvSpPr>
          <p:nvPr>
            <p:ph type="title"/>
          </p:nvPr>
        </p:nvSpPr>
        <p:spPr>
          <a:xfrm>
            <a:off x="3583429" y="7984512"/>
            <a:ext cx="5400000" cy="1381706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Карточка вуза</a:t>
            </a:r>
            <a:endParaRPr sz="4000" dirty="0">
              <a:solidFill>
                <a:schemeClr val="bg1"/>
              </a:solidFill>
            </a:endParaRPr>
          </a:p>
        </p:txBody>
      </p:sp>
      <p:pic>
        <p:nvPicPr>
          <p:cNvPr id="17" name="Picture 6" descr="C:\Users\zhamsaranova-ab\Desktop\abitu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076"/>
          <a:stretch/>
        </p:blipFill>
        <p:spPr bwMode="auto">
          <a:xfrm>
            <a:off x="9544050" y="4472247"/>
            <a:ext cx="5447848" cy="2229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9409822" y="8099534"/>
            <a:ext cx="5400000" cy="4886185"/>
          </a:xfrm>
          <a:prstGeom prst="roundRect">
            <a:avLst>
              <a:gd name="adj" fmla="val 8018"/>
            </a:avLst>
          </a:prstGeom>
          <a:noFill/>
          <a:ln w="19050">
            <a:solidFill>
              <a:schemeClr val="accent4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0" name="Рисунок 19" descr="полосат фиол 3 с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28872" y="8099534"/>
            <a:ext cx="5400000" cy="1266684"/>
          </a:xfrm>
          <a:prstGeom prst="rect">
            <a:avLst/>
          </a:prstGeom>
        </p:spPr>
      </p:pic>
      <p:sp>
        <p:nvSpPr>
          <p:cNvPr id="21" name="Недостатки порталов-конкурентов"/>
          <p:cNvSpPr txBox="1">
            <a:spLocks/>
          </p:cNvSpPr>
          <p:nvPr/>
        </p:nvSpPr>
        <p:spPr>
          <a:xfrm>
            <a:off x="9409822" y="8042023"/>
            <a:ext cx="5400000" cy="1324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 anchorCtr="0">
            <a:noAutofit/>
          </a:bodyPr>
          <a:lstStyle>
            <a:lvl1pPr marL="0" marR="0" indent="0" algn="l" defTabSz="12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7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Pro Black"/>
                <a:ea typeface="Gotham Pro Black"/>
                <a:cs typeface="Gotham Pro Black"/>
                <a:sym typeface="Gotham Pro Black"/>
              </a:defRPr>
            </a:lvl1pPr>
            <a:lvl2pPr marL="0" marR="0" indent="228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ctr" hangingPunct="1"/>
            <a:r>
              <a:rPr lang="ru-RU" sz="4000" dirty="0">
                <a:solidFill>
                  <a:schemeClr val="bg1"/>
                </a:solidFill>
              </a:rPr>
              <a:t>Личный кабинет</a:t>
            </a:r>
          </a:p>
        </p:txBody>
      </p:sp>
      <p:sp>
        <p:nvSpPr>
          <p:cNvPr id="22" name="Информация о ВУЗах  из неофициальных источников"/>
          <p:cNvSpPr txBox="1"/>
          <p:nvPr/>
        </p:nvSpPr>
        <p:spPr>
          <a:xfrm>
            <a:off x="9409823" y="9366220"/>
            <a:ext cx="5400000" cy="361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marL="457200" lvl="0" indent="-457200" algn="l">
              <a:buFont typeface="Wingdings" panose="05000000000000000000" pitchFamily="2" charset="2"/>
              <a:buChar char="§"/>
            </a:pPr>
            <a:r>
              <a:rPr lang="ru-RU" sz="3200" dirty="0"/>
              <a:t>Персональная информация</a:t>
            </a:r>
          </a:p>
          <a:p>
            <a:pPr marL="457200" lvl="0" indent="-457200" algn="l">
              <a:buFont typeface="Wingdings" panose="05000000000000000000" pitchFamily="2" charset="2"/>
              <a:buChar char="§"/>
            </a:pPr>
            <a:r>
              <a:rPr lang="ru-RU" sz="3200" dirty="0"/>
              <a:t>Предпочтения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(</a:t>
            </a:r>
            <a:r>
              <a:rPr lang="ru-RU" sz="3200" dirty="0"/>
              <a:t>вузы </a:t>
            </a:r>
            <a:r>
              <a:rPr lang="ru-RU" sz="3200" dirty="0" smtClean="0"/>
              <a:t>и </a:t>
            </a:r>
            <a:r>
              <a:rPr lang="ru-RU" sz="3200" dirty="0"/>
              <a:t>НП)</a:t>
            </a:r>
          </a:p>
          <a:p>
            <a:pPr marL="457200" lvl="0" indent="-457200" algn="l">
              <a:buFont typeface="Wingdings" panose="05000000000000000000" pitchFamily="2" charset="2"/>
              <a:buChar char="§"/>
            </a:pPr>
            <a:r>
              <a:rPr lang="ru-RU" sz="3200" dirty="0"/>
              <a:t>Календарь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5360177" y="8133917"/>
            <a:ext cx="5400000" cy="4851802"/>
          </a:xfrm>
          <a:prstGeom prst="roundRect">
            <a:avLst>
              <a:gd name="adj" fmla="val 8018"/>
            </a:avLst>
          </a:prstGeom>
          <a:noFill/>
          <a:ln w="19050">
            <a:solidFill>
              <a:schemeClr val="accent4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4" name="Рисунок 23" descr="полосат фиол 3 с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79227" y="8133918"/>
            <a:ext cx="5400000" cy="1232301"/>
          </a:xfrm>
          <a:prstGeom prst="rect">
            <a:avLst/>
          </a:prstGeom>
        </p:spPr>
      </p:pic>
      <p:sp>
        <p:nvSpPr>
          <p:cNvPr id="25" name="Недостатки порталов-конкурентов"/>
          <p:cNvSpPr txBox="1">
            <a:spLocks/>
          </p:cNvSpPr>
          <p:nvPr/>
        </p:nvSpPr>
        <p:spPr>
          <a:xfrm>
            <a:off x="15360177" y="8076407"/>
            <a:ext cx="5400000" cy="1289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t">
            <a:noAutofit/>
          </a:bodyPr>
          <a:lstStyle>
            <a:lvl1pPr marL="0" marR="0" indent="0" algn="l" defTabSz="12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7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Pro Black"/>
                <a:ea typeface="Gotham Pro Black"/>
                <a:cs typeface="Gotham Pro Black"/>
                <a:sym typeface="Gotham Pro Black"/>
              </a:defRPr>
            </a:lvl1pPr>
            <a:lvl2pPr marL="0" marR="0" indent="228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ctr" hangingPunct="1"/>
            <a:r>
              <a:rPr lang="ru-RU" sz="4000" dirty="0" smtClean="0">
                <a:solidFill>
                  <a:schemeClr val="bg1"/>
                </a:solidFill>
              </a:rPr>
              <a:t>Информационный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блок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7" name="Задачи"/>
          <p:cNvSpPr txBox="1">
            <a:spLocks/>
          </p:cNvSpPr>
          <p:nvPr/>
        </p:nvSpPr>
        <p:spPr>
          <a:xfrm>
            <a:off x="59267" y="3150462"/>
            <a:ext cx="7391400" cy="1443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t">
            <a:normAutofit/>
          </a:bodyPr>
          <a:lstStyle>
            <a:lvl1pPr marL="0" marR="0" indent="0" algn="l" defTabSz="12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7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Pro Black"/>
                <a:ea typeface="Gotham Pro Black"/>
                <a:cs typeface="Gotham Pro Black"/>
                <a:sym typeface="Gotham Pro Black"/>
              </a:defRPr>
            </a:lvl1pPr>
            <a:lvl2pPr marL="0" marR="0" indent="228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ru-RU" b="1" dirty="0" smtClean="0"/>
              <a:t>Общие задачи</a:t>
            </a:r>
            <a:endParaRPr lang="ru-RU" b="1" dirty="0"/>
          </a:p>
        </p:txBody>
      </p:sp>
      <p:sp>
        <p:nvSpPr>
          <p:cNvPr id="28" name="Разработка и реализация  нового функционала"/>
          <p:cNvSpPr txBox="1"/>
          <p:nvPr/>
        </p:nvSpPr>
        <p:spPr>
          <a:xfrm>
            <a:off x="-312333" y="4648566"/>
            <a:ext cx="7763000" cy="2800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defTabSz="12700">
              <a:lnSpc>
                <a:spcPct val="15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>
                <a:latin typeface="Gotham Pro"/>
                <a:ea typeface="Gotham Pro"/>
                <a:cs typeface="Gotham Pro"/>
                <a:sym typeface="Gotham Pro"/>
              </a:defRPr>
            </a:pPr>
            <a:r>
              <a:rPr dirty="0" err="1" smtClean="0"/>
              <a:t>Разработка</a:t>
            </a:r>
            <a:r>
              <a:rPr dirty="0" smtClean="0"/>
              <a:t> </a:t>
            </a:r>
            <a:r>
              <a:rPr dirty="0"/>
              <a:t>и </a:t>
            </a:r>
            <a:r>
              <a:rPr dirty="0" err="1"/>
              <a:t>реализация</a:t>
            </a:r>
            <a:r>
              <a:rPr dirty="0"/>
              <a:t> </a:t>
            </a:r>
            <a:r>
              <a:rPr dirty="0" err="1" smtClean="0"/>
              <a:t>нового</a:t>
            </a:r>
            <a:r>
              <a:rPr lang="ru-RU" dirty="0" smtClean="0"/>
              <a:t> интеллектуального </a:t>
            </a:r>
            <a:r>
              <a:rPr dirty="0" err="1" smtClean="0"/>
              <a:t>функционала</a:t>
            </a:r>
            <a:endParaRPr lang="ru-RU" sz="1800" dirty="0"/>
          </a:p>
        </p:txBody>
      </p:sp>
      <p:sp>
        <p:nvSpPr>
          <p:cNvPr id="33" name="Аудитория"/>
          <p:cNvSpPr txBox="1">
            <a:spLocks/>
          </p:cNvSpPr>
          <p:nvPr/>
        </p:nvSpPr>
        <p:spPr>
          <a:xfrm>
            <a:off x="16713150" y="3150463"/>
            <a:ext cx="7755516" cy="1443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t">
            <a:normAutofit/>
          </a:bodyPr>
          <a:lstStyle>
            <a:lvl1pPr marL="0" marR="0" indent="0" algn="l" defTabSz="12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7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Pro Black"/>
                <a:ea typeface="Gotham Pro Black"/>
                <a:cs typeface="Gotham Pro Black"/>
                <a:sym typeface="Gotham Pro Black"/>
              </a:defRPr>
            </a:lvl1pPr>
            <a:lvl2pPr marL="0" marR="0" indent="228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ctr" hangingPunct="1"/>
            <a:r>
              <a:rPr lang="ru-RU" b="1" dirty="0" smtClean="0"/>
              <a:t>Аудитория</a:t>
            </a:r>
            <a:endParaRPr lang="ru-RU" b="1" dirty="0"/>
          </a:p>
        </p:txBody>
      </p:sp>
      <p:sp>
        <p:nvSpPr>
          <p:cNvPr id="34" name="Школьники, абитуриенты и их родители, студенты и специалисты"/>
          <p:cNvSpPr txBox="1"/>
          <p:nvPr/>
        </p:nvSpPr>
        <p:spPr>
          <a:xfrm>
            <a:off x="16628484" y="4660343"/>
            <a:ext cx="7924849" cy="2032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>
            <a:lvl1pPr algn="l" defTabSz="12700">
              <a:lnSpc>
                <a:spcPct val="160000"/>
              </a:lnSpc>
              <a:spcBef>
                <a:spcPts val="65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latin typeface="Gotham Pro"/>
                <a:ea typeface="Gotham Pro"/>
                <a:cs typeface="Gotham Pro"/>
                <a:sym typeface="Gotham Pro"/>
              </a:defRPr>
            </a:lvl1pPr>
          </a:lstStyle>
          <a:p>
            <a:pPr algn="ctr">
              <a:lnSpc>
                <a:spcPct val="150000"/>
              </a:lnSpc>
            </a:pPr>
            <a:r>
              <a:rPr sz="4000" dirty="0" err="1">
                <a:sym typeface="Helvetica Light"/>
              </a:rPr>
              <a:t>Школьники</a:t>
            </a:r>
            <a:r>
              <a:rPr sz="4000" dirty="0">
                <a:sym typeface="Helvetica Light"/>
              </a:rPr>
              <a:t>, </a:t>
            </a:r>
            <a:r>
              <a:rPr sz="4000" dirty="0" err="1">
                <a:sym typeface="Helvetica Light"/>
              </a:rPr>
              <a:t>абитуриенты</a:t>
            </a:r>
            <a:r>
              <a:rPr sz="4000" dirty="0">
                <a:sym typeface="Helvetica Light"/>
              </a:rPr>
              <a:t> </a:t>
            </a:r>
            <a:r>
              <a:rPr lang="ru-RU" sz="4000" dirty="0" smtClean="0">
                <a:sym typeface="Helvetica Light"/>
              </a:rPr>
              <a:t/>
            </a:r>
            <a:br>
              <a:rPr lang="ru-RU" sz="4000" dirty="0" smtClean="0">
                <a:sym typeface="Helvetica Light"/>
              </a:rPr>
            </a:br>
            <a:r>
              <a:rPr sz="4000" dirty="0" smtClean="0">
                <a:sym typeface="Helvetica Light"/>
              </a:rPr>
              <a:t>и </a:t>
            </a:r>
            <a:r>
              <a:rPr sz="4000" dirty="0" err="1">
                <a:sym typeface="Helvetica Light"/>
              </a:rPr>
              <a:t>их</a:t>
            </a:r>
            <a:r>
              <a:rPr sz="4000" dirty="0">
                <a:sym typeface="Helvetica Light"/>
              </a:rPr>
              <a:t> </a:t>
            </a:r>
            <a:r>
              <a:rPr sz="4000" dirty="0" err="1">
                <a:sym typeface="Helvetica Light"/>
              </a:rPr>
              <a:t>родители</a:t>
            </a:r>
            <a:r>
              <a:rPr sz="4000" dirty="0">
                <a:sym typeface="Helvetica Light"/>
              </a:rPr>
              <a:t>, </a:t>
            </a:r>
            <a:r>
              <a:rPr sz="4000" dirty="0" err="1" smtClean="0">
                <a:sym typeface="Helvetica Light"/>
              </a:rPr>
              <a:t>студенты</a:t>
            </a:r>
            <a:r>
              <a:rPr sz="4000" dirty="0" smtClean="0">
                <a:sym typeface="Helvetica Light"/>
              </a:rPr>
              <a:t> и </a:t>
            </a:r>
            <a:r>
              <a:rPr lang="ru-RU" sz="4000" dirty="0" smtClean="0">
                <a:sym typeface="Helvetica Light"/>
              </a:rPr>
              <a:t>дипломированные </a:t>
            </a:r>
            <a:r>
              <a:rPr sz="4000" dirty="0" err="1" smtClean="0">
                <a:sym typeface="Helvetica Light"/>
              </a:rPr>
              <a:t>специалисты</a:t>
            </a:r>
            <a:endParaRPr sz="4000" dirty="0">
              <a:sym typeface="Helvetica Light"/>
            </a:endParaRPr>
          </a:p>
        </p:txBody>
      </p:sp>
      <p:pic>
        <p:nvPicPr>
          <p:cNvPr id="29" name="Picture 3" descr="C:\Users\lagoshnayade\AppData\Local\Temp\IMG_7082-09-04-19-06-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633" y="1221584"/>
            <a:ext cx="3120380" cy="3120380"/>
          </a:xfrm>
          <a:prstGeom prst="roundRect">
            <a:avLst>
              <a:gd name="adj" fmla="val 19051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angle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898678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Информация о ВУЗах  из неофициальных источников"/>
          <p:cNvSpPr txBox="1"/>
          <p:nvPr/>
        </p:nvSpPr>
        <p:spPr>
          <a:xfrm>
            <a:off x="90593" y="4006608"/>
            <a:ext cx="11488819" cy="5175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marL="457200" indent="-457200" algn="l" defTabSz="12700">
              <a:lnSpc>
                <a:spcPct val="200000"/>
              </a:lnSpc>
              <a:spcBef>
                <a:spcPts val="6500"/>
              </a:spcBef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latin typeface="Gotham Pro"/>
                <a:ea typeface="Gotham Pro"/>
                <a:cs typeface="Gotham Pro"/>
                <a:sym typeface="Gotham Pro"/>
              </a:defRPr>
            </a:pPr>
            <a:endParaRPr sz="3200" dirty="0">
              <a:latin typeface="Gotham Pro"/>
              <a:ea typeface="Gotham Pro"/>
              <a:cs typeface="Gotham Pro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0593" y="3087018"/>
            <a:ext cx="11488820" cy="7066632"/>
          </a:xfrm>
          <a:prstGeom prst="roundRect">
            <a:avLst>
              <a:gd name="adj" fmla="val 8018"/>
            </a:avLst>
          </a:prstGeom>
          <a:noFill/>
          <a:ln w="19050">
            <a:solidFill>
              <a:schemeClr val="accent4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полосат фиол 3 с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593" y="3087018"/>
            <a:ext cx="11516388" cy="875382"/>
          </a:xfrm>
          <a:prstGeom prst="rect">
            <a:avLst/>
          </a:prstGeom>
        </p:spPr>
      </p:pic>
      <p:sp>
        <p:nvSpPr>
          <p:cNvPr id="121" name="Недостатки порталов-конкурентов"/>
          <p:cNvSpPr txBox="1">
            <a:spLocks noGrp="1"/>
          </p:cNvSpPr>
          <p:nvPr>
            <p:ph type="title"/>
          </p:nvPr>
        </p:nvSpPr>
        <p:spPr>
          <a:xfrm>
            <a:off x="90593" y="3029507"/>
            <a:ext cx="11488819" cy="93289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sz="4000" dirty="0" err="1">
                <a:solidFill>
                  <a:schemeClr val="bg1"/>
                </a:solidFill>
              </a:rPr>
              <a:t>Недостатки</a:t>
            </a:r>
            <a:r>
              <a:rPr sz="4000" dirty="0">
                <a:solidFill>
                  <a:schemeClr val="bg1"/>
                </a:solidFill>
              </a:rPr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существующих </a:t>
            </a:r>
            <a:r>
              <a:rPr sz="4000" dirty="0" err="1" smtClean="0">
                <a:solidFill>
                  <a:schemeClr val="bg1"/>
                </a:solidFill>
              </a:rPr>
              <a:t>порталов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14" name="Информация о ВУЗах  из неофициальных источников"/>
          <p:cNvSpPr txBox="1"/>
          <p:nvPr/>
        </p:nvSpPr>
        <p:spPr>
          <a:xfrm>
            <a:off x="12954000" y="4064119"/>
            <a:ext cx="11255562" cy="6089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marL="457200" indent="-4572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latin typeface="Gotham Pro"/>
                <a:ea typeface="Gotham Pro"/>
                <a:cs typeface="Gotham Pro"/>
              </a:rPr>
              <a:t>Официальные источники информации о вузах РФ</a:t>
            </a:r>
          </a:p>
          <a:p>
            <a:pPr marL="457200" indent="-4572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latin typeface="Gotham Pro"/>
                <a:ea typeface="Gotham Pro"/>
                <a:cs typeface="Gotham Pro"/>
              </a:rPr>
              <a:t>Полная база вузов РФ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latin typeface="Gotham Pro"/>
                <a:ea typeface="Gotham Pro"/>
                <a:cs typeface="Gotham Pro"/>
              </a:rPr>
              <a:t>Актуальная информация из официальных источников </a:t>
            </a:r>
            <a:br>
              <a:rPr lang="ru-RU" sz="3200" dirty="0">
                <a:latin typeface="Gotham Pro"/>
                <a:ea typeface="Gotham Pro"/>
                <a:cs typeface="Gotham Pro"/>
              </a:rPr>
            </a:br>
            <a:r>
              <a:rPr lang="ru-RU" sz="3200" dirty="0">
                <a:latin typeface="Gotham Pro"/>
                <a:ea typeface="Gotham Pro"/>
                <a:cs typeface="Gotham Pro"/>
              </a:rPr>
              <a:t>и баз данных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latin typeface="Gotham Pro"/>
                <a:ea typeface="Gotham Pro"/>
                <a:cs typeface="Gotham Pro"/>
              </a:rPr>
              <a:t>Бесплатный доступ ко всей информации и отсутствие рекламы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200" dirty="0">
                <a:latin typeface="Gotham Pro"/>
                <a:ea typeface="Gotham Pro"/>
                <a:cs typeface="Gotham Pro"/>
              </a:rPr>
              <a:t>Наличие интеллектуальной </a:t>
            </a:r>
            <a:r>
              <a:rPr lang="ru-RU" sz="3200" dirty="0" smtClean="0">
                <a:latin typeface="Gotham Pro"/>
                <a:ea typeface="Gotham Pro"/>
                <a:cs typeface="Gotham Pro"/>
              </a:rPr>
              <a:t>помощи в выборе вуза </a:t>
            </a:r>
            <a:r>
              <a:rPr lang="ru-RU" sz="3200" dirty="0">
                <a:latin typeface="Gotham Pro"/>
                <a:ea typeface="Gotham Pro"/>
                <a:cs typeface="Gotham Pro"/>
              </a:rPr>
              <a:t/>
            </a:r>
            <a:br>
              <a:rPr lang="ru-RU" sz="3200" dirty="0">
                <a:latin typeface="Gotham Pro"/>
                <a:ea typeface="Gotham Pro"/>
                <a:cs typeface="Gotham Pro"/>
              </a:rPr>
            </a:br>
            <a:r>
              <a:rPr lang="ru-RU" sz="3200" dirty="0">
                <a:latin typeface="Gotham Pro"/>
                <a:ea typeface="Gotham Pro"/>
                <a:cs typeface="Gotham Pro"/>
              </a:rPr>
              <a:t>и адаптивности для пользователей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720743" y="3144529"/>
            <a:ext cx="11488820" cy="7009121"/>
          </a:xfrm>
          <a:prstGeom prst="roundRect">
            <a:avLst>
              <a:gd name="adj" fmla="val 8018"/>
            </a:avLst>
          </a:prstGeom>
          <a:noFill/>
          <a:ln w="19050">
            <a:solidFill>
              <a:srgbClr val="00B05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полосат фиол 3 с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20743" y="3144529"/>
            <a:ext cx="11516388" cy="875382"/>
          </a:xfrm>
          <a:prstGeom prst="rect">
            <a:avLst/>
          </a:prstGeom>
        </p:spPr>
      </p:pic>
      <p:sp>
        <p:nvSpPr>
          <p:cNvPr id="17" name="Недостатки порталов-конкурентов"/>
          <p:cNvSpPr txBox="1">
            <a:spLocks/>
          </p:cNvSpPr>
          <p:nvPr/>
        </p:nvSpPr>
        <p:spPr>
          <a:xfrm>
            <a:off x="12720743" y="3087018"/>
            <a:ext cx="11488819" cy="932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t">
            <a:noAutofit/>
          </a:bodyPr>
          <a:lstStyle>
            <a:lvl1pPr marL="0" marR="0" indent="0" algn="l" defTabSz="12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7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Pro Black"/>
                <a:ea typeface="Gotham Pro Black"/>
                <a:cs typeface="Gotham Pro Black"/>
                <a:sym typeface="Gotham Pro Black"/>
              </a:defRPr>
            </a:lvl1pPr>
            <a:lvl2pPr marL="0" marR="0" indent="228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ctr" hangingPunct="1"/>
            <a:r>
              <a:rPr lang="ru-RU" sz="4000" dirty="0">
                <a:solidFill>
                  <a:schemeClr val="bg1"/>
                </a:solidFill>
              </a:rPr>
              <a:t>Преимущества «Поступай </a:t>
            </a:r>
            <a:r>
              <a:rPr lang="ru-RU" sz="4000" dirty="0" smtClean="0">
                <a:solidFill>
                  <a:schemeClr val="bg1"/>
                </a:solidFill>
              </a:rPr>
              <a:t>правильно»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8" name="Информация о ВУЗах  из неофициальных источников"/>
          <p:cNvSpPr txBox="1"/>
          <p:nvPr/>
        </p:nvSpPr>
        <p:spPr>
          <a:xfrm>
            <a:off x="285750" y="3962400"/>
            <a:ext cx="11274612" cy="6191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marL="457200" indent="-4572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latin typeface="Gotham Pro"/>
                <a:ea typeface="Gotham Pro"/>
                <a:cs typeface="Gotham Pro"/>
              </a:rPr>
              <a:t>Информация о </a:t>
            </a:r>
            <a:r>
              <a:rPr lang="ru-RU" sz="3200" dirty="0" smtClean="0">
                <a:latin typeface="Gotham Pro"/>
                <a:ea typeface="Gotham Pro"/>
                <a:cs typeface="Gotham Pro"/>
              </a:rPr>
              <a:t>вузах </a:t>
            </a:r>
            <a:r>
              <a:rPr lang="ru-RU" sz="3200" dirty="0">
                <a:latin typeface="Gotham Pro"/>
                <a:ea typeface="Gotham Pro"/>
                <a:cs typeface="Gotham Pro"/>
              </a:rPr>
              <a:t>из неофициальных источников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>
                <a:latin typeface="Gotham Pro"/>
                <a:ea typeface="Gotham Pro"/>
                <a:cs typeface="Gotham Pro"/>
              </a:rPr>
              <a:t>Платный доступ к наиболее востребованной информации и сервисам </a:t>
            </a:r>
          </a:p>
          <a:p>
            <a:pPr marL="457200" indent="-4572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latin typeface="Gotham Pro"/>
                <a:ea typeface="Gotham Pro"/>
                <a:cs typeface="Gotham Pro"/>
              </a:rPr>
              <a:t>Неполная база вузов РФ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200" dirty="0">
                <a:latin typeface="Gotham Pro"/>
                <a:ea typeface="Gotham Pro"/>
                <a:cs typeface="Gotham Pro"/>
              </a:rPr>
              <a:t>Отсутствие интеллектуальной </a:t>
            </a:r>
            <a:r>
              <a:rPr lang="ru-RU" sz="3200" dirty="0" smtClean="0">
                <a:latin typeface="Gotham Pro"/>
                <a:ea typeface="Gotham Pro"/>
                <a:cs typeface="Gotham Pro"/>
              </a:rPr>
              <a:t>помощи в выборе </a:t>
            </a:r>
            <a:r>
              <a:rPr lang="ru-RU" sz="3200" dirty="0">
                <a:latin typeface="Gotham Pro"/>
                <a:ea typeface="Gotham Pro"/>
                <a:cs typeface="Gotham Pro"/>
              </a:rPr>
              <a:t>вуза </a:t>
            </a:r>
            <a:r>
              <a:rPr lang="ru-RU" sz="3200" dirty="0" smtClean="0">
                <a:latin typeface="Gotham Pro"/>
                <a:ea typeface="Gotham Pro"/>
                <a:cs typeface="Gotham Pro"/>
              </a:rPr>
              <a:t/>
            </a:r>
            <a:br>
              <a:rPr lang="ru-RU" sz="3200" dirty="0" smtClean="0">
                <a:latin typeface="Gotham Pro"/>
                <a:ea typeface="Gotham Pro"/>
                <a:cs typeface="Gotham Pro"/>
              </a:rPr>
            </a:br>
            <a:r>
              <a:rPr lang="ru-RU" sz="3200" dirty="0" smtClean="0">
                <a:latin typeface="Gotham Pro"/>
                <a:ea typeface="Gotham Pro"/>
                <a:cs typeface="Gotham Pro"/>
              </a:rPr>
              <a:t>и </a:t>
            </a:r>
            <a:r>
              <a:rPr lang="ru-RU" sz="3200" dirty="0">
                <a:latin typeface="Gotham Pro"/>
                <a:ea typeface="Gotham Pro"/>
                <a:cs typeface="Gotham Pro"/>
              </a:rPr>
              <a:t>адаптивности для пользователей </a:t>
            </a:r>
          </a:p>
          <a:p>
            <a:pPr marL="457200" indent="-4572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latin typeface="Gotham Pro"/>
                <a:ea typeface="Gotham Pro"/>
                <a:cs typeface="Gotham Pro"/>
              </a:rPr>
              <a:t>Обилие навязчивой рекламы</a:t>
            </a:r>
          </a:p>
        </p:txBody>
      </p:sp>
      <p:sp>
        <p:nvSpPr>
          <p:cNvPr id="19" name="Преимущества «Поступай правильно 3.0»"/>
          <p:cNvSpPr txBox="1">
            <a:spLocks/>
          </p:cNvSpPr>
          <p:nvPr/>
        </p:nvSpPr>
        <p:spPr>
          <a:xfrm>
            <a:off x="990347" y="-178892"/>
            <a:ext cx="20493931" cy="1252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t">
            <a:noAutofit/>
          </a:bodyPr>
          <a:lstStyle>
            <a:lvl1pPr marL="0" marR="0" indent="0" algn="l" defTabSz="12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7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Pro Black"/>
                <a:ea typeface="Gotham Pro Black"/>
                <a:cs typeface="Gotham Pro Black"/>
                <a:sym typeface="Gotham Pro Black"/>
              </a:defRPr>
            </a:lvl1pPr>
            <a:lvl2pPr marL="0" marR="0" indent="228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ctr" hangingPunct="1"/>
            <a:r>
              <a:rPr lang="ru-RU" b="1" dirty="0" smtClean="0"/>
              <a:t>Положение на рынке информатизации</a:t>
            </a:r>
          </a:p>
          <a:p>
            <a:pPr algn="ctr" hangingPunct="1"/>
            <a:r>
              <a:rPr lang="ru-RU" b="1" dirty="0" smtClean="0"/>
              <a:t>«Поступай правильно» и конкуренты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484207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kazminva\Desktop\Новая папка\IMG_20190408_213715_3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816" y="1591855"/>
            <a:ext cx="5059334" cy="1102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" name="Главная страница"/>
          <p:cNvSpPr txBox="1">
            <a:spLocks noGrp="1"/>
          </p:cNvSpPr>
          <p:nvPr>
            <p:ph type="title"/>
          </p:nvPr>
        </p:nvSpPr>
        <p:spPr>
          <a:xfrm>
            <a:off x="1675657" y="2502138"/>
            <a:ext cx="10471145" cy="26869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40000"/>
              </a:lnSpc>
            </a:lvl1pPr>
          </a:lstStyle>
          <a:p>
            <a:pPr>
              <a:lnSpc>
                <a:spcPct val="100000"/>
              </a:lnSpc>
            </a:pPr>
            <a:r>
              <a:rPr lang="ru-RU" dirty="0" smtClean="0"/>
              <a:t>Персонифицированный личный кабинет</a:t>
            </a:r>
            <a:endParaRPr dirty="0"/>
          </a:p>
        </p:txBody>
      </p:sp>
      <p:sp>
        <p:nvSpPr>
          <p:cNvPr id="197" name="Куда поступить? Какую профессию выбрать? Стартовая страница должна помочь абитуриенту ответить на эти вопросы.…"/>
          <p:cNvSpPr txBox="1"/>
          <p:nvPr/>
        </p:nvSpPr>
        <p:spPr>
          <a:xfrm>
            <a:off x="1617210" y="5480382"/>
            <a:ext cx="10588041" cy="5412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/>
          <a:lstStyle/>
          <a:p>
            <a:pPr algn="just" defTabSz="12700">
              <a:lnSpc>
                <a:spcPct val="150000"/>
              </a:lnSpc>
              <a:spcBef>
                <a:spcPts val="20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latin typeface="Gotham Pro"/>
                <a:ea typeface="Gotham Pro"/>
                <a:cs typeface="Gotham Pro"/>
                <a:sym typeface="Gotham Pro"/>
              </a:defRPr>
            </a:pPr>
            <a:r>
              <a:rPr lang="ru-RU" sz="4400" dirty="0" smtClean="0"/>
              <a:t>Пользователь может добавлять в </a:t>
            </a:r>
            <a:r>
              <a:rPr lang="ru-RU" sz="4400" b="1" dirty="0" smtClean="0"/>
              <a:t>«Избранное» </a:t>
            </a:r>
            <a:r>
              <a:rPr lang="ru-RU" sz="4400" dirty="0" smtClean="0"/>
              <a:t>вузы и их направления подготовки, а также сохранять поисковые запросы.</a:t>
            </a:r>
          </a:p>
          <a:p>
            <a:pPr algn="l" defTabSz="12700">
              <a:lnSpc>
                <a:spcPct val="150000"/>
              </a:lnSpc>
              <a:spcBef>
                <a:spcPts val="20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latin typeface="Gotham Pro"/>
                <a:ea typeface="Gotham Pro"/>
                <a:cs typeface="Gotham Pro"/>
                <a:sym typeface="Gotham Pro"/>
              </a:defRPr>
            </a:pPr>
            <a:endParaRPr lang="ru-RU" sz="4400" dirty="0" smtClean="0"/>
          </a:p>
        </p:txBody>
      </p:sp>
      <p:pic>
        <p:nvPicPr>
          <p:cNvPr id="200" name="Mockup.png" descr="Mockup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93183" y="1350080"/>
            <a:ext cx="5761353" cy="1155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2" descr="C:\Users\zhamsaranova-ab\Downloads\kisspng-gear-data-icon-ppt-design-gear-icon-5a80761cd85096.603121711518368284886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210" y="-35630"/>
            <a:ext cx="1390650" cy="108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756177" y="-106099"/>
            <a:ext cx="210769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/>
              <a:t>Функционал портала «Поступай правильно»</a:t>
            </a:r>
            <a:endParaRPr lang="ru-RU" sz="6000" b="1" dirty="0"/>
          </a:p>
        </p:txBody>
      </p:sp>
      <p:pic>
        <p:nvPicPr>
          <p:cNvPr id="3074" name="Picture 2" descr="C:\Users\kazminva\Desktop\Новая папка\IMG_20190408_213658_5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8943" y="2483901"/>
            <a:ext cx="5264792" cy="108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ockup.png" descr="Mockup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740662" y="2159000"/>
            <a:ext cx="5761353" cy="11557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40899737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lagoshnayade\Desktop\IMG_707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047" b="9340"/>
          <a:stretch/>
        </p:blipFill>
        <p:spPr bwMode="auto">
          <a:xfrm>
            <a:off x="15738026" y="1350668"/>
            <a:ext cx="5472077" cy="1123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" name="Главная страница"/>
          <p:cNvSpPr txBox="1">
            <a:spLocks noGrp="1"/>
          </p:cNvSpPr>
          <p:nvPr>
            <p:ph type="title"/>
          </p:nvPr>
        </p:nvSpPr>
        <p:spPr>
          <a:xfrm>
            <a:off x="2377808" y="2165677"/>
            <a:ext cx="11032433" cy="26869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40000"/>
              </a:lnSpc>
            </a:lvl1pPr>
          </a:lstStyle>
          <a:p>
            <a:pPr algn="just">
              <a:lnSpc>
                <a:spcPct val="100000"/>
              </a:lnSpc>
            </a:pPr>
            <a:r>
              <a:rPr lang="ru-RU" dirty="0" smtClean="0"/>
              <a:t>Календарь абитуриента</a:t>
            </a:r>
            <a:endParaRPr dirty="0"/>
          </a:p>
        </p:txBody>
      </p:sp>
      <p:sp>
        <p:nvSpPr>
          <p:cNvPr id="197" name="Куда поступить? Какую профессию выбрать? Стартовая страница должна помочь абитуриенту ответить на эти вопросы.…"/>
          <p:cNvSpPr txBox="1"/>
          <p:nvPr/>
        </p:nvSpPr>
        <p:spPr>
          <a:xfrm>
            <a:off x="2312535" y="5099469"/>
            <a:ext cx="11097706" cy="4441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/>
          <a:lstStyle/>
          <a:p>
            <a:pPr algn="l" defTabSz="12700">
              <a:lnSpc>
                <a:spcPct val="150000"/>
              </a:lnSpc>
              <a:spcBef>
                <a:spcPts val="20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latin typeface="Gotham Pro"/>
                <a:ea typeface="Gotham Pro"/>
                <a:cs typeface="Gotham Pro"/>
                <a:sym typeface="Gotham Pro"/>
              </a:defRPr>
            </a:pPr>
            <a:r>
              <a:rPr lang="ru-RU" sz="5400" dirty="0">
                <a:latin typeface="Gotham Pro Black"/>
                <a:ea typeface="Gotham Pro Black"/>
                <a:cs typeface="Gotham Pro Black"/>
                <a:sym typeface="Gotham Pro Black"/>
              </a:rPr>
              <a:t>Поможет не пропустить важные события </a:t>
            </a:r>
            <a:r>
              <a:rPr lang="ru-RU" sz="5400" dirty="0">
                <a:latin typeface="Gotham Pro Black"/>
                <a:ea typeface="Gotham Pro Black"/>
                <a:cs typeface="Gotham Pro Black"/>
                <a:sym typeface="Gotham Pro"/>
              </a:rPr>
              <a:t>приёмной кампании </a:t>
            </a:r>
            <a:endParaRPr lang="ru-RU" sz="5400" dirty="0">
              <a:latin typeface="Gotham Pro Black"/>
              <a:ea typeface="Gotham Pro Black"/>
              <a:cs typeface="Gotham Pro Black"/>
              <a:sym typeface="Gotham Pro Black"/>
            </a:endParaRPr>
          </a:p>
        </p:txBody>
      </p:sp>
      <p:pic>
        <p:nvPicPr>
          <p:cNvPr id="9" name="Picture 2" descr="C:\Users\zhamsaranova-ab\Downloads\kisspng-gear-data-icon-ppt-design-gear-icon-5a80761cd85096.603121711518368284886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210" y="-35630"/>
            <a:ext cx="1390650" cy="108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756177" y="-106099"/>
            <a:ext cx="210769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/>
              <a:t>Функционал портала «Поступай правильно»</a:t>
            </a:r>
            <a:endParaRPr lang="ru-RU" sz="6000" b="1" dirty="0"/>
          </a:p>
        </p:txBody>
      </p:sp>
      <p:pic>
        <p:nvPicPr>
          <p:cNvPr id="11" name="Mockup.png" descr="Mockup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593387" y="1005007"/>
            <a:ext cx="5761353" cy="11557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AutoShape 2" descr="https://apf.mail.ru/cgi-bin/readmsg/IMG_7079.JPG?id=15548217760000000782%3B0%3B1&amp;x-email=lagda90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apf.mail.ru/cgi-bin/readmsg/IMG_7079.JPG?id=15548217760000000782%3B0%3B1&amp;x-email=lagda90%40mail.ru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122795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Главная страница"/>
          <p:cNvSpPr txBox="1">
            <a:spLocks noGrp="1"/>
          </p:cNvSpPr>
          <p:nvPr>
            <p:ph type="title"/>
          </p:nvPr>
        </p:nvSpPr>
        <p:spPr>
          <a:xfrm>
            <a:off x="1699007" y="1591855"/>
            <a:ext cx="8755063" cy="26869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40000"/>
              </a:lnSpc>
            </a:lvl1pPr>
          </a:lstStyle>
          <a:p>
            <a:pPr algn="ctr">
              <a:lnSpc>
                <a:spcPct val="100000"/>
              </a:lnSpc>
            </a:pPr>
            <a:r>
              <a:rPr lang="ru-RU" dirty="0" err="1" smtClean="0"/>
              <a:t>Инфоблок</a:t>
            </a:r>
            <a:endParaRPr dirty="0"/>
          </a:p>
        </p:txBody>
      </p:sp>
      <p:sp>
        <p:nvSpPr>
          <p:cNvPr id="197" name="Куда поступить? Какую профессию выбрать? Стартовая страница должна помочь абитуриенту ответить на эти вопросы.…"/>
          <p:cNvSpPr txBox="1"/>
          <p:nvPr/>
        </p:nvSpPr>
        <p:spPr>
          <a:xfrm>
            <a:off x="968304" y="3969634"/>
            <a:ext cx="13863297" cy="4509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/>
          <a:lstStyle/>
          <a:p>
            <a:pPr algn="l" defTabSz="12700">
              <a:lnSpc>
                <a:spcPct val="150000"/>
              </a:lnSpc>
              <a:spcBef>
                <a:spcPts val="20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latin typeface="Gotham Pro"/>
                <a:ea typeface="Gotham Pro"/>
                <a:cs typeface="Gotham Pro"/>
                <a:sym typeface="Gotham Pro"/>
              </a:defRPr>
            </a:pPr>
            <a:r>
              <a:rPr lang="ru-RU" sz="4400" dirty="0" smtClean="0"/>
              <a:t>Методическая поддержка</a:t>
            </a:r>
          </a:p>
          <a:p>
            <a:pPr algn="l" defTabSz="12700">
              <a:lnSpc>
                <a:spcPct val="150000"/>
              </a:lnSpc>
              <a:spcBef>
                <a:spcPts val="20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latin typeface="Gotham Pro"/>
                <a:ea typeface="Gotham Pro"/>
                <a:cs typeface="Gotham Pro"/>
                <a:sym typeface="Gotham Pro"/>
              </a:defRPr>
            </a:pPr>
            <a:r>
              <a:rPr lang="ru-RU" sz="4400" dirty="0" smtClean="0"/>
              <a:t>Справочник профессий	</a:t>
            </a:r>
          </a:p>
          <a:p>
            <a:pPr algn="l" defTabSz="12700">
              <a:lnSpc>
                <a:spcPct val="150000"/>
              </a:lnSpc>
              <a:spcBef>
                <a:spcPts val="20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latin typeface="Gotham Pro"/>
                <a:ea typeface="Gotham Pro"/>
                <a:cs typeface="Gotham Pro"/>
                <a:sym typeface="Gotham Pro"/>
              </a:defRPr>
            </a:pPr>
            <a:r>
              <a:rPr lang="ru-RU" sz="4400" dirty="0" smtClean="0"/>
              <a:t>Калькулятор ЕГЭ</a:t>
            </a:r>
          </a:p>
          <a:p>
            <a:pPr algn="l" defTabSz="12700">
              <a:lnSpc>
                <a:spcPct val="150000"/>
              </a:lnSpc>
              <a:spcBef>
                <a:spcPts val="20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latin typeface="Gotham Pro"/>
                <a:ea typeface="Gotham Pro"/>
                <a:cs typeface="Gotham Pro"/>
                <a:sym typeface="Gotham Pro"/>
              </a:defRPr>
            </a:pPr>
            <a:r>
              <a:rPr lang="ru-RU" sz="4400" dirty="0" smtClean="0"/>
              <a:t>Справочная информация о сфере образования</a:t>
            </a:r>
          </a:p>
        </p:txBody>
      </p:sp>
      <p:pic>
        <p:nvPicPr>
          <p:cNvPr id="9" name="Picture 2" descr="C:\Users\zhamsaranova-ab\Downloads\kisspng-gear-data-icon-ppt-design-gear-icon-5a80761cd85096.603121711518368284886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210" y="-35630"/>
            <a:ext cx="1390650" cy="108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756177" y="-106099"/>
            <a:ext cx="210769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/>
              <a:t>Функционал портала «Поступай правильно»</a:t>
            </a:r>
            <a:endParaRPr lang="ru-RU" sz="6000" b="1" dirty="0"/>
          </a:p>
        </p:txBody>
      </p:sp>
      <p:pic>
        <p:nvPicPr>
          <p:cNvPr id="4098" name="Picture 2" descr="C:\Users\kazminva\Desktop\Новая папка\IMG_20190408_213722_0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5257" y="1334652"/>
            <a:ext cx="5104015" cy="1110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" name="Mockup.png" descr="Mockup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710055" y="1133376"/>
            <a:ext cx="5761353" cy="1155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9" name="Picture 3" descr="C:\Users\kazminva\Desktop\Новая папка\IMG_20190408_213717_5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746" y="2410690"/>
            <a:ext cx="5209164" cy="108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ockup.png" descr="Mockup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622647" y="2059247"/>
            <a:ext cx="5761353" cy="11557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40899737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goshnayade\Desktop\IMG_7080-09-04-19-06-1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7"/>
          <a:stretch/>
        </p:blipFill>
        <p:spPr bwMode="auto">
          <a:xfrm>
            <a:off x="13294675" y="909564"/>
            <a:ext cx="5280168" cy="1130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" name="Главная страница"/>
          <p:cNvSpPr txBox="1">
            <a:spLocks noGrp="1"/>
          </p:cNvSpPr>
          <p:nvPr>
            <p:ph type="title"/>
          </p:nvPr>
        </p:nvSpPr>
        <p:spPr>
          <a:xfrm>
            <a:off x="2312535" y="1572774"/>
            <a:ext cx="8755063" cy="26869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40000"/>
              </a:lnSpc>
            </a:lvl1pPr>
          </a:lstStyle>
          <a:p>
            <a:pPr algn="ctr">
              <a:lnSpc>
                <a:spcPct val="100000"/>
              </a:lnSpc>
            </a:pPr>
            <a:r>
              <a:rPr lang="ru-RU" dirty="0" smtClean="0">
                <a:solidFill>
                  <a:schemeClr val="tx1"/>
                </a:solidFill>
              </a:rPr>
              <a:t>Карточка вуза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97" name="Куда поступить? Какую профессию выбрать? Стартовая страница должна помочь абитуриенту ответить на эти вопросы.…"/>
          <p:cNvSpPr txBox="1"/>
          <p:nvPr/>
        </p:nvSpPr>
        <p:spPr>
          <a:xfrm>
            <a:off x="1013792" y="3516538"/>
            <a:ext cx="10972800" cy="8589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/>
          <a:lstStyle/>
          <a:p>
            <a:pPr algn="l" defTabSz="12700">
              <a:lnSpc>
                <a:spcPct val="150000"/>
              </a:lnSpc>
              <a:spcBef>
                <a:spcPts val="20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latin typeface="Gotham Pro"/>
                <a:ea typeface="Gotham Pro"/>
                <a:cs typeface="Gotham Pro"/>
                <a:sym typeface="Gotham Pro"/>
              </a:defRPr>
            </a:pPr>
            <a:r>
              <a:rPr lang="ru-RU" sz="4000" dirty="0" smtClean="0"/>
              <a:t>Содержит уникальные показатели верифицированные из различных ведомственных систем:</a:t>
            </a:r>
          </a:p>
          <a:p>
            <a:pPr marL="571500" indent="-571500" algn="l" defTabSz="127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latin typeface="Gotham Pro"/>
                <a:ea typeface="Gotham Pro"/>
                <a:cs typeface="Gotham Pro"/>
                <a:sym typeface="Gotham Pro"/>
              </a:defRPr>
            </a:pPr>
            <a:r>
              <a:rPr lang="ru-RU" sz="4000" dirty="0" smtClean="0"/>
              <a:t>бюджетные и внебюджетные места</a:t>
            </a:r>
          </a:p>
          <a:p>
            <a:pPr marL="571500" indent="-571500" algn="l" defTabSz="12700">
              <a:lnSpc>
                <a:spcPct val="150000"/>
              </a:lnSpc>
              <a:spcBef>
                <a:spcPts val="2000"/>
              </a:spcBef>
              <a:buFont typeface="Arial" panose="020B0604020202020204" pitchFamily="34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latin typeface="Gotham Pro"/>
                <a:ea typeface="Gotham Pro"/>
                <a:cs typeface="Gotham Pro"/>
                <a:sym typeface="Gotham Pro"/>
              </a:defRPr>
            </a:pPr>
            <a:r>
              <a:rPr lang="ru-RU" sz="4000" dirty="0"/>
              <a:t>с</a:t>
            </a:r>
            <a:r>
              <a:rPr lang="ru-RU" sz="4000" dirty="0" smtClean="0"/>
              <a:t>тоимость проживания в общежитии</a:t>
            </a:r>
            <a:r>
              <a:rPr lang="ru-RU" sz="4000" dirty="0"/>
              <a:t> </a:t>
            </a:r>
            <a:r>
              <a:rPr lang="ru-RU" sz="4000" dirty="0" smtClean="0"/>
              <a:t>и доступность мест для 1-го курса</a:t>
            </a:r>
          </a:p>
          <a:p>
            <a:pPr algn="l" defTabSz="12700">
              <a:lnSpc>
                <a:spcPct val="150000"/>
              </a:lnSpc>
              <a:spcBef>
                <a:spcPts val="20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latin typeface="Gotham Pro"/>
                <a:ea typeface="Gotham Pro"/>
                <a:cs typeface="Gotham Pro"/>
                <a:sym typeface="Gotham Pro"/>
              </a:defRPr>
            </a:pPr>
            <a:endParaRPr lang="ru-RU" sz="4000" dirty="0" smtClean="0"/>
          </a:p>
        </p:txBody>
      </p:sp>
      <p:pic>
        <p:nvPicPr>
          <p:cNvPr id="9" name="Picture 2" descr="C:\Users\zhamsaranova-ab\Downloads\kisspng-gear-data-icon-ppt-design-gear-icon-5a80761cd85096.603121711518368284886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210" y="-35630"/>
            <a:ext cx="1390650" cy="108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756177" y="-106099"/>
            <a:ext cx="210769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/>
              <a:t>Функционал портала «Поступай правильно»</a:t>
            </a:r>
            <a:endParaRPr lang="ru-RU" sz="6000" b="1" dirty="0"/>
          </a:p>
        </p:txBody>
      </p:sp>
      <p:pic>
        <p:nvPicPr>
          <p:cNvPr id="11" name="Mockup.png" descr="Mockup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165744" y="1050249"/>
            <a:ext cx="5761353" cy="1171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1" name="Picture 3" descr="C:\Users\lagoshnayade\Desktop\IMG_7081-09-04-19-06-1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2770" y="1572774"/>
            <a:ext cx="4864326" cy="1053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" name="Mockup.png" descr="Mockup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622647" y="1591855"/>
            <a:ext cx="5761353" cy="11557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2261364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goshnayade\AppData\Local\Temp\IMG_7083-09-04-19-06-5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48"/>
          <a:stretch/>
        </p:blipFill>
        <p:spPr bwMode="auto">
          <a:xfrm>
            <a:off x="12859434" y="2027583"/>
            <a:ext cx="5249662" cy="1083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kazminva\Desktop\Новая папка\IMG_20190408_213703_4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985" y="1192696"/>
            <a:ext cx="5112189" cy="1076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" name="Главная страница"/>
          <p:cNvSpPr txBox="1">
            <a:spLocks noGrp="1"/>
          </p:cNvSpPr>
          <p:nvPr>
            <p:ph type="title"/>
          </p:nvPr>
        </p:nvSpPr>
        <p:spPr>
          <a:xfrm>
            <a:off x="180350" y="1452707"/>
            <a:ext cx="13965382" cy="26869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40000"/>
              </a:lnSpc>
            </a:lvl1pPr>
          </a:lstStyle>
          <a:p>
            <a:pPr algn="ctr">
              <a:lnSpc>
                <a:spcPct val="100000"/>
              </a:lnSpc>
            </a:pPr>
            <a:r>
              <a:rPr lang="ru-RU" sz="6000" dirty="0" smtClean="0"/>
              <a:t>Сопутствующие поступлению ассистенты</a:t>
            </a:r>
            <a:endParaRPr sz="6000" dirty="0"/>
          </a:p>
        </p:txBody>
      </p:sp>
      <p:sp>
        <p:nvSpPr>
          <p:cNvPr id="197" name="Куда поступить? Какую профессию выбрать? Стартовая страница должна помочь абитуриенту ответить на эти вопросы.…"/>
          <p:cNvSpPr txBox="1"/>
          <p:nvPr/>
        </p:nvSpPr>
        <p:spPr>
          <a:xfrm>
            <a:off x="968304" y="3969634"/>
            <a:ext cx="11157435" cy="6506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/>
          <a:lstStyle/>
          <a:p>
            <a:pPr algn="l" defTabSz="12700">
              <a:lnSpc>
                <a:spcPct val="150000"/>
              </a:lnSpc>
              <a:spcBef>
                <a:spcPts val="20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latin typeface="Gotham Pro"/>
                <a:ea typeface="Gotham Pro"/>
                <a:cs typeface="Gotham Pro"/>
                <a:sym typeface="Gotham Pro"/>
              </a:defRPr>
            </a:pPr>
            <a:r>
              <a:rPr lang="ru-RU" sz="4400" b="1" dirty="0" smtClean="0"/>
              <a:t>«Навигатор поступления»</a:t>
            </a:r>
            <a:r>
              <a:rPr lang="ru-RU" sz="4400" dirty="0" smtClean="0"/>
              <a:t> предлагает понятный алгоритм действий абитуриенту</a:t>
            </a:r>
          </a:p>
          <a:p>
            <a:pPr algn="l" defTabSz="12700">
              <a:lnSpc>
                <a:spcPct val="150000"/>
              </a:lnSpc>
              <a:spcBef>
                <a:spcPts val="20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>
                <a:latin typeface="Gotham Pro"/>
                <a:ea typeface="Gotham Pro"/>
                <a:cs typeface="Gotham Pro"/>
                <a:sym typeface="Gotham Pro"/>
              </a:defRPr>
            </a:pPr>
            <a:r>
              <a:rPr lang="ru-RU" sz="4400" b="1" dirty="0" smtClean="0"/>
              <a:t>«Калькулятор ЕГЭ» </a:t>
            </a:r>
            <a:r>
              <a:rPr lang="ru-RU" sz="4400" dirty="0" smtClean="0"/>
              <a:t>поможет реально оценить свои шансы на поступление </a:t>
            </a:r>
            <a:br>
              <a:rPr lang="ru-RU" sz="4400" dirty="0" smtClean="0"/>
            </a:br>
            <a:r>
              <a:rPr lang="ru-RU" sz="4400" dirty="0" smtClean="0"/>
              <a:t>в выбранные вузы</a:t>
            </a:r>
            <a:endParaRPr sz="4400" dirty="0" smtClean="0"/>
          </a:p>
        </p:txBody>
      </p:sp>
      <p:pic>
        <p:nvPicPr>
          <p:cNvPr id="200" name="Mockup.png" descr="Mockup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581981" y="1890029"/>
            <a:ext cx="5761353" cy="1155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2" descr="C:\Users\zhamsaranova-ab\Downloads\kisspng-gear-data-icon-ppt-design-gear-icon-5a80761cd85096.603121711518368284886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210" y="-35630"/>
            <a:ext cx="1390650" cy="108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756177" y="-106099"/>
            <a:ext cx="210769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/>
              <a:t>Функционал портала «Поступай правильно»</a:t>
            </a:r>
            <a:endParaRPr lang="ru-RU" sz="6000" b="1" dirty="0"/>
          </a:p>
        </p:txBody>
      </p:sp>
      <p:pic>
        <p:nvPicPr>
          <p:cNvPr id="12" name="Mockup.png" descr="Mockup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343334" y="909564"/>
            <a:ext cx="5761353" cy="11557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40899737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52215427"/>
              </p:ext>
            </p:extLst>
          </p:nvPr>
        </p:nvGraphicFramePr>
        <p:xfrm>
          <a:off x="0" y="2235217"/>
          <a:ext cx="24536400" cy="9838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" name="Преимущества «Поступай правильно 3.0»"/>
          <p:cNvSpPr txBox="1">
            <a:spLocks noGrp="1"/>
          </p:cNvSpPr>
          <p:nvPr>
            <p:ph type="title"/>
          </p:nvPr>
        </p:nvSpPr>
        <p:spPr>
          <a:xfrm>
            <a:off x="1023937" y="-29567"/>
            <a:ext cx="23360063" cy="125236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b="1" dirty="0" smtClean="0"/>
              <a:t>Цель: обеспечение развивающего трека длиною в жизнь</a:t>
            </a:r>
            <a:endParaRPr b="1" dirty="0"/>
          </a:p>
        </p:txBody>
      </p:sp>
      <p:sp>
        <p:nvSpPr>
          <p:cNvPr id="8" name="Прямоугольник 7"/>
          <p:cNvSpPr/>
          <p:nvPr/>
        </p:nvSpPr>
        <p:spPr>
          <a:xfrm rot="21101027">
            <a:off x="6387356" y="3357809"/>
            <a:ext cx="5258069" cy="144869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566904954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3367</TotalTime>
  <Words>273</Words>
  <Application>Microsoft Office PowerPoint</Application>
  <PresentationFormat>Произвольный</PresentationFormat>
  <Paragraphs>75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White</vt:lpstr>
      <vt:lpstr>Презентация PowerPoint</vt:lpstr>
      <vt:lpstr>Карточка вуза</vt:lpstr>
      <vt:lpstr>Недостатки существующих порталов</vt:lpstr>
      <vt:lpstr>Персонифицированный личный кабинет</vt:lpstr>
      <vt:lpstr>Календарь абитуриента</vt:lpstr>
      <vt:lpstr>Инфоблок</vt:lpstr>
      <vt:lpstr>Карточка вуза</vt:lpstr>
      <vt:lpstr>Сопутствующие поступлению ассистенты</vt:lpstr>
      <vt:lpstr>Цель: обеспечение развивающего трека длиною в жизнь</vt:lpstr>
      <vt:lpstr>Выгода для общества (пользователей)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Казьмин Виктор Александрович</cp:lastModifiedBy>
  <cp:revision>265</cp:revision>
  <cp:lastPrinted>2019-08-27T07:25:28Z</cp:lastPrinted>
  <dcterms:modified xsi:type="dcterms:W3CDTF">2019-08-27T07:26:25Z</dcterms:modified>
</cp:coreProperties>
</file>