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96" r:id="rId3"/>
    <p:sldMasterId id="2147483758" r:id="rId4"/>
    <p:sldMasterId id="2147483770" r:id="rId5"/>
  </p:sldMasterIdLst>
  <p:notesMasterIdLst>
    <p:notesMasterId r:id="rId22"/>
  </p:notesMasterIdLst>
  <p:handoutMasterIdLst>
    <p:handoutMasterId r:id="rId23"/>
  </p:handoutMasterIdLst>
  <p:sldIdLst>
    <p:sldId id="504" r:id="rId6"/>
    <p:sldId id="524" r:id="rId7"/>
    <p:sldId id="562" r:id="rId8"/>
    <p:sldId id="565" r:id="rId9"/>
    <p:sldId id="507" r:id="rId10"/>
    <p:sldId id="501" r:id="rId11"/>
    <p:sldId id="523" r:id="rId12"/>
    <p:sldId id="526" r:id="rId13"/>
    <p:sldId id="563" r:id="rId14"/>
    <p:sldId id="531" r:id="rId15"/>
    <p:sldId id="548" r:id="rId16"/>
    <p:sldId id="555" r:id="rId17"/>
    <p:sldId id="557" r:id="rId18"/>
    <p:sldId id="560" r:id="rId19"/>
    <p:sldId id="566" r:id="rId20"/>
    <p:sldId id="564" r:id="rId21"/>
  </p:sldIdLst>
  <p:sldSz cx="10239375" cy="5759450"/>
  <p:notesSz cx="6797675" cy="992663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맑은 고딕" panose="020B0503020000020004" pitchFamily="34" charset="-127"/>
      <p:regular r:id="rId30"/>
      <p:bold r:id="rId31"/>
    </p:embeddedFont>
    <p:embeddedFont>
      <p:font typeface="Montserrat" panose="020B0604020202020204" charset="-52"/>
      <p:regular r:id="rId32"/>
      <p:bold r:id="rId33"/>
      <p:italic r:id="rId34"/>
      <p:boldItalic r:id="rId35"/>
    </p:embeddedFont>
    <p:embeddedFont>
      <p:font typeface="Times" panose="02020603050405020304" pitchFamily="18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15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32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65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88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702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316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939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7" pos="6196" userDrawn="1">
          <p15:clr>
            <a:srgbClr val="A4A3A4"/>
          </p15:clr>
        </p15:guide>
        <p15:guide id="22" orient="horz" pos="3379" userDrawn="1">
          <p15:clr>
            <a:srgbClr val="A4A3A4"/>
          </p15:clr>
        </p15:guide>
        <p15:guide id="24" pos="549" userDrawn="1">
          <p15:clr>
            <a:srgbClr val="A4A3A4"/>
          </p15:clr>
        </p15:guide>
        <p15:guide id="30" orient="horz" pos="567" userDrawn="1">
          <p15:clr>
            <a:srgbClr val="A4A3A4"/>
          </p15:clr>
        </p15:guide>
        <p15:guide id="31" orient="horz" pos="363" userDrawn="1">
          <p15:clr>
            <a:srgbClr val="A4A3A4"/>
          </p15:clr>
        </p15:guide>
        <p15:guide id="35" orient="horz" pos="748" userDrawn="1">
          <p15:clr>
            <a:srgbClr val="A4A3A4"/>
          </p15:clr>
        </p15:guide>
        <p15:guide id="36" pos="798" userDrawn="1">
          <p15:clr>
            <a:srgbClr val="A4A3A4"/>
          </p15:clr>
        </p15:guide>
        <p15:guide id="38" orient="horz" pos="2744" userDrawn="1">
          <p15:clr>
            <a:srgbClr val="A4A3A4"/>
          </p15:clr>
        </p15:guide>
        <p15:guide id="39" pos="3497" userDrawn="1">
          <p15:clr>
            <a:srgbClr val="A4A3A4"/>
          </p15:clr>
        </p15:guide>
        <p15:guide id="40" pos="10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FFE"/>
    <a:srgbClr val="A5D5BC"/>
    <a:srgbClr val="83C7A4"/>
    <a:srgbClr val="FFA7A7"/>
    <a:srgbClr val="23AFAF"/>
    <a:srgbClr val="F2F2F2"/>
    <a:srgbClr val="FFE1E1"/>
    <a:srgbClr val="5A9EDA"/>
    <a:srgbClr val="645573"/>
    <a:srgbClr val="594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-912" y="-96"/>
      </p:cViewPr>
      <p:guideLst>
        <p:guide orient="horz" pos="3379"/>
        <p:guide orient="horz" pos="567"/>
        <p:guide orient="horz" pos="363"/>
        <p:guide orient="horz" pos="748"/>
        <p:guide orient="horz" pos="2744"/>
        <p:guide pos="6196"/>
        <p:guide pos="549"/>
        <p:guide pos="798"/>
        <p:guide pos="3497"/>
        <p:guide pos="10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1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F910A-8680-4A9C-8E14-997E16EC59AC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DBA89-2362-4015-847A-3BE06416B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52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3140-5193-4389-A93C-F71B0481F24D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36B62-62B4-4F7B-8ABF-65AC876A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9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15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32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65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88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02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16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39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7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71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10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2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9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5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1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2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8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39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1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97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66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34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72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8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16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38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3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04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16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5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72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94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8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85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6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52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94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29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87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71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6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45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56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80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76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2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17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10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32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28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62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69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5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94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3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7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0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8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2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1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7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7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3.png"/><Relationship Id="rId11" Type="http://schemas.openxmlformats.org/officeDocument/2006/relationships/image" Target="../media/image16.png"/><Relationship Id="rId5" Type="http://schemas.openxmlformats.org/officeDocument/2006/relationships/image" Target="../media/image52.png"/><Relationship Id="rId10" Type="http://schemas.openxmlformats.org/officeDocument/2006/relationships/image" Target="../media/image15.png"/><Relationship Id="rId4" Type="http://schemas.openxmlformats.org/officeDocument/2006/relationships/image" Target="../media/image51.png"/><Relationship Id="rId9" Type="http://schemas.openxmlformats.org/officeDocument/2006/relationships/image" Target="../media/image14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0.png"/><Relationship Id="rId7" Type="http://schemas.openxmlformats.org/officeDocument/2006/relationships/image" Target="../media/image64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6.png"/><Relationship Id="rId7" Type="http://schemas.openxmlformats.org/officeDocument/2006/relationships/image" Target="../media/image70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microsoft.com/office/2007/relationships/hdphoto" Target="../media/hdphoto1.wdp"/><Relationship Id="rId2" Type="http://schemas.openxmlformats.org/officeDocument/2006/relationships/image" Target="../media/image4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0D5629-C4F0-A140-BABF-9A02A6F676DC}"/>
              </a:ext>
            </a:extLst>
          </p:cNvPr>
          <p:cNvSpPr/>
          <p:nvPr/>
        </p:nvSpPr>
        <p:spPr>
          <a:xfrm>
            <a:off x="1" y="339366"/>
            <a:ext cx="3676454" cy="970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807503-6FC1-D54E-B597-969EBD950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r="18889"/>
          <a:stretch/>
        </p:blipFill>
        <p:spPr>
          <a:xfrm>
            <a:off x="4185501" y="0"/>
            <a:ext cx="6053874" cy="575945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310326"/>
            <a:ext cx="5143500" cy="2284292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 b="1" spc="120" dirty="0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На ступень высшего образования - цифровые помощники поступления в ВУЗ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527920"/>
            <a:ext cx="522529" cy="553881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B5B5EB3-BA3B-0E4D-8854-03F4D448F4FF}"/>
              </a:ext>
            </a:extLst>
          </p:cNvPr>
          <p:cNvSpPr txBox="1">
            <a:spLocks/>
          </p:cNvSpPr>
          <p:nvPr/>
        </p:nvSpPr>
        <p:spPr>
          <a:xfrm>
            <a:off x="1137338" y="530207"/>
            <a:ext cx="2651723" cy="631597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spc="1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МИНИСТЕРСТВО НАУКИ</a:t>
            </a:r>
            <a:endParaRPr lang="en-US" sz="900" b="1" spc="120" dirty="0">
              <a:solidFill>
                <a:prstClr val="black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spc="1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 ВЫСШЕГО ОБРАЗОВАНИЯ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spc="1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12" name="Прямоугольник 64"/>
          <p:cNvSpPr/>
          <p:nvPr/>
        </p:nvSpPr>
        <p:spPr>
          <a:xfrm>
            <a:off x="0" y="4533807"/>
            <a:ext cx="4662617" cy="742273"/>
          </a:xfrm>
          <a:prstGeom prst="rect">
            <a:avLst/>
          </a:prstGeom>
        </p:spPr>
        <p:txBody>
          <a:bodyPr wrap="square" lIns="69616" tIns="34807" rIns="69616" bIns="34807">
            <a:spAutoFit/>
          </a:bodyPr>
          <a:lstStyle/>
          <a:p>
            <a:pPr marL="9667">
              <a:spcBef>
                <a:spcPts val="76"/>
              </a:spcBef>
            </a:pPr>
            <a:endParaRPr lang="ru-RU" sz="1400" b="1" spc="42" dirty="0">
              <a:solidFill>
                <a:schemeClr val="bg1"/>
              </a:solidFill>
              <a:latin typeface="Gotham Pro Black"/>
              <a:cs typeface="Gotham Pro Black"/>
            </a:endParaRPr>
          </a:p>
          <a:p>
            <a:pPr marL="9667">
              <a:spcBef>
                <a:spcPts val="76"/>
              </a:spcBef>
            </a:pPr>
            <a:r>
              <a:rPr lang="ru-RU" sz="1400" spc="42" dirty="0">
                <a:solidFill>
                  <a:schemeClr val="bg1"/>
                </a:solidFill>
                <a:latin typeface="Gotham Pro" charset="0"/>
                <a:ea typeface="Gotham Pro" charset="0"/>
                <a:cs typeface="Gotham Pro" charset="0"/>
              </a:rPr>
              <a:t>Директор Департамента экономической политики</a:t>
            </a:r>
          </a:p>
          <a:p>
            <a:pPr marL="9667">
              <a:spcBef>
                <a:spcPts val="76"/>
              </a:spcBef>
            </a:pPr>
            <a:r>
              <a:rPr lang="ru-RU" sz="1400" spc="42" dirty="0">
                <a:solidFill>
                  <a:schemeClr val="bg1"/>
                </a:solidFill>
                <a:latin typeface="Gotham Pro" charset="0"/>
                <a:ea typeface="Gotham Pro" charset="0"/>
                <a:cs typeface="Gotham Pro" charset="0"/>
              </a:rPr>
              <a:t>Омельчук Андрей Владимирович</a:t>
            </a:r>
            <a:endParaRPr lang="ru-RU" sz="1400" dirty="0">
              <a:solidFill>
                <a:schemeClr val="bg1"/>
              </a:solidFill>
              <a:latin typeface="Gotham Pro" charset="0"/>
              <a:ea typeface="Gotham Pro" charset="0"/>
              <a:cs typeface="Gotham Pro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0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505" y="1588295"/>
            <a:ext cx="897035" cy="390733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>
              <a:spcBef>
                <a:spcPts val="76"/>
              </a:spcBef>
            </a:pPr>
            <a:r>
              <a:rPr sz="2400" dirty="0"/>
              <a:t>Шаги</a:t>
            </a:r>
          </a:p>
        </p:txBody>
      </p:sp>
      <p:sp>
        <p:nvSpPr>
          <p:cNvPr id="3" name="object 3"/>
          <p:cNvSpPr/>
          <p:nvPr/>
        </p:nvSpPr>
        <p:spPr>
          <a:xfrm>
            <a:off x="3324225" y="1"/>
            <a:ext cx="6837616" cy="575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84576" y="498341"/>
            <a:ext cx="5517832" cy="4820336"/>
          </a:xfrm>
          <a:custGeom>
            <a:avLst/>
            <a:gdLst/>
            <a:ahLst/>
            <a:cxnLst/>
            <a:rect l="l" t="t" r="r" b="b"/>
            <a:pathLst>
              <a:path w="7233920" h="6329680">
                <a:moveTo>
                  <a:pt x="7173937" y="0"/>
                </a:moveTo>
                <a:lnTo>
                  <a:pt x="59677" y="0"/>
                </a:lnTo>
                <a:lnTo>
                  <a:pt x="36449" y="4690"/>
                </a:lnTo>
                <a:lnTo>
                  <a:pt x="17479" y="17479"/>
                </a:lnTo>
                <a:lnTo>
                  <a:pt x="4690" y="36449"/>
                </a:lnTo>
                <a:lnTo>
                  <a:pt x="0" y="59677"/>
                </a:lnTo>
                <a:lnTo>
                  <a:pt x="0" y="6269875"/>
                </a:lnTo>
                <a:lnTo>
                  <a:pt x="4690" y="6293103"/>
                </a:lnTo>
                <a:lnTo>
                  <a:pt x="17479" y="6312073"/>
                </a:lnTo>
                <a:lnTo>
                  <a:pt x="36449" y="6324862"/>
                </a:lnTo>
                <a:lnTo>
                  <a:pt x="59677" y="6329553"/>
                </a:lnTo>
                <a:lnTo>
                  <a:pt x="7173937" y="6329553"/>
                </a:lnTo>
                <a:lnTo>
                  <a:pt x="7197166" y="6324862"/>
                </a:lnTo>
                <a:lnTo>
                  <a:pt x="7216135" y="6312073"/>
                </a:lnTo>
                <a:lnTo>
                  <a:pt x="7228925" y="6293103"/>
                </a:lnTo>
                <a:lnTo>
                  <a:pt x="7233615" y="6269875"/>
                </a:lnTo>
                <a:lnTo>
                  <a:pt x="7233615" y="59677"/>
                </a:lnTo>
                <a:lnTo>
                  <a:pt x="7228925" y="36449"/>
                </a:lnTo>
                <a:lnTo>
                  <a:pt x="7216135" y="17479"/>
                </a:lnTo>
                <a:lnTo>
                  <a:pt x="7197166" y="4690"/>
                </a:lnTo>
                <a:lnTo>
                  <a:pt x="7173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4576" y="498342"/>
            <a:ext cx="5517832" cy="206489"/>
          </a:xfrm>
          <a:custGeom>
            <a:avLst/>
            <a:gdLst/>
            <a:ahLst/>
            <a:cxnLst/>
            <a:rect l="l" t="t" r="r" b="b"/>
            <a:pathLst>
              <a:path w="7233920" h="271144">
                <a:moveTo>
                  <a:pt x="7173937" y="0"/>
                </a:moveTo>
                <a:lnTo>
                  <a:pt x="59677" y="0"/>
                </a:lnTo>
                <a:lnTo>
                  <a:pt x="36449" y="4690"/>
                </a:lnTo>
                <a:lnTo>
                  <a:pt x="17479" y="17479"/>
                </a:lnTo>
                <a:lnTo>
                  <a:pt x="4690" y="36449"/>
                </a:lnTo>
                <a:lnTo>
                  <a:pt x="0" y="59677"/>
                </a:lnTo>
                <a:lnTo>
                  <a:pt x="0" y="270675"/>
                </a:lnTo>
                <a:lnTo>
                  <a:pt x="7233615" y="270675"/>
                </a:lnTo>
                <a:lnTo>
                  <a:pt x="7233615" y="59677"/>
                </a:lnTo>
                <a:lnTo>
                  <a:pt x="7228925" y="36449"/>
                </a:lnTo>
                <a:lnTo>
                  <a:pt x="7216135" y="17479"/>
                </a:lnTo>
                <a:lnTo>
                  <a:pt x="7197166" y="4690"/>
                </a:lnTo>
                <a:lnTo>
                  <a:pt x="717393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9510" y="579407"/>
            <a:ext cx="57803" cy="57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2789" y="579407"/>
            <a:ext cx="57803" cy="57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6068" y="579407"/>
            <a:ext cx="57803" cy="5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5046" y="539592"/>
            <a:ext cx="4887195" cy="123797"/>
          </a:xfrm>
          <a:custGeom>
            <a:avLst/>
            <a:gdLst/>
            <a:ahLst/>
            <a:cxnLst/>
            <a:rect l="l" t="t" r="r" b="b"/>
            <a:pathLst>
              <a:path w="6407150" h="162559">
                <a:moveTo>
                  <a:pt x="6385737" y="0"/>
                </a:moveTo>
                <a:lnTo>
                  <a:pt x="20904" y="0"/>
                </a:lnTo>
                <a:lnTo>
                  <a:pt x="12775" y="1640"/>
                </a:lnTo>
                <a:lnTo>
                  <a:pt x="6132" y="6116"/>
                </a:lnTo>
                <a:lnTo>
                  <a:pt x="1651" y="12756"/>
                </a:lnTo>
                <a:lnTo>
                  <a:pt x="0" y="20853"/>
                </a:lnTo>
                <a:lnTo>
                  <a:pt x="0" y="141401"/>
                </a:lnTo>
                <a:lnTo>
                  <a:pt x="1644" y="149530"/>
                </a:lnTo>
                <a:lnTo>
                  <a:pt x="6127" y="156171"/>
                </a:lnTo>
                <a:lnTo>
                  <a:pt x="12773" y="160650"/>
                </a:lnTo>
                <a:lnTo>
                  <a:pt x="20904" y="162293"/>
                </a:lnTo>
                <a:lnTo>
                  <a:pt x="6385737" y="162293"/>
                </a:lnTo>
                <a:lnTo>
                  <a:pt x="6393866" y="160650"/>
                </a:lnTo>
                <a:lnTo>
                  <a:pt x="6400507" y="156171"/>
                </a:lnTo>
                <a:lnTo>
                  <a:pt x="6404986" y="149530"/>
                </a:lnTo>
                <a:lnTo>
                  <a:pt x="6406629" y="141401"/>
                </a:lnTo>
                <a:lnTo>
                  <a:pt x="6406621" y="20853"/>
                </a:lnTo>
                <a:lnTo>
                  <a:pt x="6404968" y="12730"/>
                </a:lnTo>
                <a:lnTo>
                  <a:pt x="6400486" y="6102"/>
                </a:lnTo>
                <a:lnTo>
                  <a:pt x="6393846" y="1636"/>
                </a:lnTo>
                <a:lnTo>
                  <a:pt x="6385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43736" y="567035"/>
            <a:ext cx="82593" cy="68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4570" y="704582"/>
            <a:ext cx="5517608" cy="4614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884" y="2229474"/>
            <a:ext cx="2582609" cy="2699342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149091" indent="-139409">
              <a:spcBef>
                <a:spcPts val="76"/>
              </a:spcBef>
              <a:buAutoNum type="arabicPeriod"/>
              <a:tabLst>
                <a:tab pos="149575" algn="l"/>
              </a:tabLst>
            </a:pPr>
            <a:r>
              <a:rPr sz="1200" spc="-11" dirty="0">
                <a:latin typeface="Gotham Pro"/>
                <a:cs typeface="Gotham Pro"/>
              </a:rPr>
              <a:t>Вход</a:t>
            </a:r>
            <a:endParaRPr sz="1200" dirty="0">
              <a:latin typeface="Gotham Pro"/>
              <a:cs typeface="Gotham Pro"/>
            </a:endParaRPr>
          </a:p>
          <a:p>
            <a:pPr>
              <a:spcBef>
                <a:spcPts val="8"/>
              </a:spcBef>
              <a:buAutoNum type="arabicPeriod"/>
            </a:pPr>
            <a:endParaRPr sz="1100" dirty="0">
              <a:latin typeface="Times New Roman"/>
              <a:cs typeface="Times New Roman"/>
            </a:endParaRPr>
          </a:p>
          <a:p>
            <a:pPr marL="186847" indent="-177166">
              <a:buAutoNum type="arabicPeriod"/>
              <a:tabLst>
                <a:tab pos="187331" algn="l"/>
              </a:tabLst>
            </a:pPr>
            <a:r>
              <a:rPr sz="1200" dirty="0">
                <a:latin typeface="Gotham Pro"/>
                <a:cs typeface="Gotham Pro"/>
              </a:rPr>
              <a:t>Выбрать</a:t>
            </a:r>
            <a:r>
              <a:rPr sz="1200" spc="-76" dirty="0">
                <a:latin typeface="Gotham Pro"/>
                <a:cs typeface="Gotham Pro"/>
              </a:rPr>
              <a:t> </a:t>
            </a:r>
            <a:r>
              <a:rPr sz="1200" dirty="0">
                <a:latin typeface="Gotham Pro"/>
                <a:cs typeface="Gotham Pro"/>
              </a:rPr>
              <a:t>раздел</a:t>
            </a:r>
          </a:p>
          <a:p>
            <a:pPr>
              <a:spcBef>
                <a:spcPts val="11"/>
              </a:spcBef>
              <a:buAutoNum type="arabicPeriod"/>
            </a:pPr>
            <a:endParaRPr sz="1100" dirty="0">
              <a:latin typeface="Times New Roman"/>
              <a:cs typeface="Times New Roman"/>
            </a:endParaRPr>
          </a:p>
          <a:p>
            <a:pPr marL="188784" indent="-179102">
              <a:buAutoNum type="arabicPeriod"/>
              <a:tabLst>
                <a:tab pos="189268" algn="l"/>
              </a:tabLst>
            </a:pPr>
            <a:r>
              <a:rPr lang="ru-RU" sz="1200" dirty="0">
                <a:latin typeface="Gotham Pro"/>
                <a:cs typeface="Gotham Pro"/>
              </a:rPr>
              <a:t>Выбрать</a:t>
            </a:r>
            <a:r>
              <a:rPr lang="ru-RU" sz="1200" spc="-69" dirty="0">
                <a:latin typeface="Gotham Pro"/>
                <a:cs typeface="Gotham Pro"/>
              </a:rPr>
              <a:t> </a:t>
            </a:r>
            <a:r>
              <a:rPr lang="ru-RU" sz="1200" spc="-8" dirty="0">
                <a:latin typeface="Gotham Pro"/>
                <a:cs typeface="Gotham Pro"/>
              </a:rPr>
              <a:t>сервис</a:t>
            </a:r>
            <a:endParaRPr lang="ru-RU" sz="1200" dirty="0">
              <a:latin typeface="Gotham Pro"/>
              <a:cs typeface="Gotham Pro"/>
            </a:endParaRPr>
          </a:p>
          <a:p>
            <a:pPr>
              <a:spcBef>
                <a:spcPts val="8"/>
              </a:spcBef>
              <a:buAutoNum type="arabicPeriod"/>
            </a:pPr>
            <a:endParaRPr sz="1100" dirty="0">
              <a:latin typeface="Times New Roman"/>
              <a:cs typeface="Times New Roman"/>
            </a:endParaRPr>
          </a:p>
          <a:p>
            <a:pPr marL="207178" indent="-197496">
              <a:buAutoNum type="arabicPeriod"/>
              <a:tabLst>
                <a:tab pos="207178" algn="l"/>
              </a:tabLst>
            </a:pPr>
            <a:r>
              <a:rPr sz="1200" b="1" spc="-8" dirty="0">
                <a:latin typeface="Gotham Pro"/>
                <a:cs typeface="Gotham Pro"/>
              </a:rPr>
              <a:t>Подать</a:t>
            </a:r>
            <a:r>
              <a:rPr sz="1200" b="1" spc="-4" dirty="0">
                <a:latin typeface="Gotham Pro"/>
                <a:cs typeface="Gotham Pro"/>
              </a:rPr>
              <a:t> </a:t>
            </a:r>
            <a:r>
              <a:rPr sz="1200" b="1" dirty="0">
                <a:latin typeface="Gotham Pro"/>
                <a:cs typeface="Gotham Pro"/>
              </a:rPr>
              <a:t>документы</a:t>
            </a:r>
            <a:endParaRPr sz="1200" dirty="0">
              <a:latin typeface="Gotham Pro"/>
              <a:cs typeface="Gotham Pro"/>
            </a:endParaRPr>
          </a:p>
          <a:p>
            <a:pPr>
              <a:spcBef>
                <a:spcPts val="11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9681"/>
            <a:r>
              <a:rPr lang="ru-RU" sz="1200" spc="-23" dirty="0">
                <a:latin typeface="Gotham Pro"/>
                <a:cs typeface="Gotham Pro"/>
              </a:rPr>
              <a:t>4.1. </a:t>
            </a:r>
            <a:r>
              <a:rPr lang="ru-RU" sz="1200" dirty="0">
                <a:latin typeface="Gotham Pro"/>
                <a:cs typeface="Gotham Pro"/>
              </a:rPr>
              <a:t>Получить баллы</a:t>
            </a:r>
            <a:r>
              <a:rPr lang="ru-RU" sz="1200" spc="11" dirty="0">
                <a:latin typeface="Gotham Pro"/>
                <a:cs typeface="Gotham Pro"/>
              </a:rPr>
              <a:t> </a:t>
            </a:r>
            <a:r>
              <a:rPr lang="ru-RU" sz="1200" dirty="0">
                <a:latin typeface="Gotham Pro"/>
                <a:cs typeface="Gotham Pro"/>
              </a:rPr>
              <a:t>ЕГЭ</a:t>
            </a:r>
          </a:p>
          <a:p>
            <a:pPr>
              <a:spcBef>
                <a:spcPts val="8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88784" indent="-179102">
              <a:buAutoNum type="arabicPeriod" startAt="5"/>
              <a:tabLst>
                <a:tab pos="189268" algn="l"/>
              </a:tabLst>
            </a:pPr>
            <a:r>
              <a:rPr sz="1200" dirty="0" err="1">
                <a:latin typeface="Gotham Pro"/>
                <a:cs typeface="Gotham Pro"/>
              </a:rPr>
              <a:t>Выбрать</a:t>
            </a:r>
            <a:r>
              <a:rPr sz="1200" spc="-4" dirty="0">
                <a:latin typeface="Gotham Pro"/>
                <a:cs typeface="Gotham Pro"/>
              </a:rPr>
              <a:t> </a:t>
            </a:r>
            <a:r>
              <a:rPr lang="ru-RU" sz="1200" spc="-19" dirty="0">
                <a:latin typeface="Gotham Pro"/>
                <a:cs typeface="Gotham Pro"/>
              </a:rPr>
              <a:t>ООВО</a:t>
            </a:r>
            <a:endParaRPr sz="1200" dirty="0">
              <a:latin typeface="Gotham Pro"/>
              <a:cs typeface="Gotham Pro"/>
            </a:endParaRPr>
          </a:p>
          <a:p>
            <a:pPr>
              <a:spcBef>
                <a:spcPts val="11"/>
              </a:spcBef>
              <a:buFont typeface="Gotham Pro"/>
              <a:buAutoNum type="arabicPeriod" startAt="5"/>
            </a:pPr>
            <a:endParaRPr sz="1100" dirty="0">
              <a:latin typeface="Times New Roman"/>
              <a:cs typeface="Times New Roman"/>
            </a:endParaRPr>
          </a:p>
          <a:p>
            <a:pPr marL="194108" indent="-184427">
              <a:buAutoNum type="arabicPeriod" startAt="5"/>
              <a:tabLst>
                <a:tab pos="194592" algn="l"/>
              </a:tabLst>
            </a:pPr>
            <a:r>
              <a:rPr sz="1200" dirty="0">
                <a:latin typeface="Gotham Pro"/>
                <a:cs typeface="Gotham Pro"/>
              </a:rPr>
              <a:t>Выбрать</a:t>
            </a:r>
            <a:r>
              <a:rPr sz="1200" spc="-8" dirty="0">
                <a:latin typeface="Gotham Pro"/>
                <a:cs typeface="Gotham Pro"/>
              </a:rPr>
              <a:t> </a:t>
            </a:r>
            <a:r>
              <a:rPr sz="1200" dirty="0">
                <a:latin typeface="Gotham Pro"/>
                <a:cs typeface="Gotham Pro"/>
              </a:rPr>
              <a:t>направления</a:t>
            </a:r>
          </a:p>
          <a:p>
            <a:pPr>
              <a:spcBef>
                <a:spcPts val="8"/>
              </a:spcBef>
              <a:buFont typeface="Gotham Pro"/>
              <a:buAutoNum type="arabicPeriod" startAt="5"/>
            </a:pPr>
            <a:endParaRPr sz="1100" dirty="0">
              <a:latin typeface="Times New Roman"/>
              <a:cs typeface="Times New Roman"/>
            </a:endParaRPr>
          </a:p>
          <a:p>
            <a:pPr marL="170873" indent="-161191">
              <a:buAutoNum type="arabicPeriod" startAt="5"/>
              <a:tabLst>
                <a:tab pos="171357" algn="l"/>
              </a:tabLst>
            </a:pPr>
            <a:r>
              <a:rPr sz="1200" spc="-8" dirty="0">
                <a:latin typeface="Gotham Pro"/>
                <a:cs typeface="Gotham Pro"/>
              </a:rPr>
              <a:t>Приложить копии</a:t>
            </a:r>
            <a:r>
              <a:rPr sz="1200" spc="-27" dirty="0">
                <a:latin typeface="Gotham Pro"/>
                <a:cs typeface="Gotham Pro"/>
              </a:rPr>
              <a:t> </a:t>
            </a:r>
            <a:r>
              <a:rPr sz="1200" spc="-4" dirty="0">
                <a:latin typeface="Gotham Pro"/>
                <a:cs typeface="Gotham Pro"/>
              </a:rPr>
              <a:t>документов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307700" y="86355"/>
            <a:ext cx="1223048" cy="1393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/>
        </p:nvSpPr>
        <p:spPr>
          <a:xfrm>
            <a:off x="611225" y="822785"/>
            <a:ext cx="162580" cy="175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/>
          <p:nvPr/>
        </p:nvSpPr>
        <p:spPr>
          <a:xfrm>
            <a:off x="1159123" y="822785"/>
            <a:ext cx="155431" cy="1806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/>
          <p:cNvSpPr/>
          <p:nvPr/>
        </p:nvSpPr>
        <p:spPr>
          <a:xfrm>
            <a:off x="254497" y="822785"/>
            <a:ext cx="175822" cy="240340"/>
          </a:xfrm>
          <a:custGeom>
            <a:avLst/>
            <a:gdLst/>
            <a:ahLst/>
            <a:cxnLst/>
            <a:rect l="l" t="t" r="r" b="b"/>
            <a:pathLst>
              <a:path w="230504" h="315594">
                <a:moveTo>
                  <a:pt x="60717" y="0"/>
                </a:moveTo>
                <a:lnTo>
                  <a:pt x="2195" y="0"/>
                </a:lnTo>
                <a:lnTo>
                  <a:pt x="1281" y="482"/>
                </a:lnTo>
                <a:lnTo>
                  <a:pt x="113" y="2133"/>
                </a:lnTo>
                <a:lnTo>
                  <a:pt x="0" y="3187"/>
                </a:lnTo>
                <a:lnTo>
                  <a:pt x="83920" y="233603"/>
                </a:lnTo>
                <a:lnTo>
                  <a:pt x="77523" y="246273"/>
                </a:lnTo>
                <a:lnTo>
                  <a:pt x="71399" y="258056"/>
                </a:lnTo>
                <a:lnTo>
                  <a:pt x="65487" y="269188"/>
                </a:lnTo>
                <a:lnTo>
                  <a:pt x="59726" y="279908"/>
                </a:lnTo>
                <a:lnTo>
                  <a:pt x="51494" y="295357"/>
                </a:lnTo>
                <a:lnTo>
                  <a:pt x="47393" y="303150"/>
                </a:lnTo>
                <a:lnTo>
                  <a:pt x="43280" y="311111"/>
                </a:lnTo>
                <a:lnTo>
                  <a:pt x="42772" y="312051"/>
                </a:lnTo>
                <a:lnTo>
                  <a:pt x="42797" y="313169"/>
                </a:lnTo>
                <a:lnTo>
                  <a:pt x="43382" y="314096"/>
                </a:lnTo>
                <a:lnTo>
                  <a:pt x="43902" y="314998"/>
                </a:lnTo>
                <a:lnTo>
                  <a:pt x="44918" y="315556"/>
                </a:lnTo>
                <a:lnTo>
                  <a:pt x="108012" y="315556"/>
                </a:lnTo>
                <a:lnTo>
                  <a:pt x="126457" y="279209"/>
                </a:lnTo>
                <a:lnTo>
                  <a:pt x="144512" y="238264"/>
                </a:lnTo>
                <a:lnTo>
                  <a:pt x="165013" y="188711"/>
                </a:lnTo>
                <a:lnTo>
                  <a:pt x="178008" y="155346"/>
                </a:lnTo>
                <a:lnTo>
                  <a:pt x="118172" y="155346"/>
                </a:lnTo>
                <a:lnTo>
                  <a:pt x="61873" y="812"/>
                </a:lnTo>
                <a:lnTo>
                  <a:pt x="60717" y="0"/>
                </a:lnTo>
                <a:close/>
              </a:path>
              <a:path w="230504" h="315594">
                <a:moveTo>
                  <a:pt x="227836" y="241"/>
                </a:moveTo>
                <a:lnTo>
                  <a:pt x="169899" y="241"/>
                </a:lnTo>
                <a:lnTo>
                  <a:pt x="168667" y="1168"/>
                </a:lnTo>
                <a:lnTo>
                  <a:pt x="160084" y="32498"/>
                </a:lnTo>
                <a:lnTo>
                  <a:pt x="148817" y="69237"/>
                </a:lnTo>
                <a:lnTo>
                  <a:pt x="134759" y="110819"/>
                </a:lnTo>
                <a:lnTo>
                  <a:pt x="118172" y="155346"/>
                </a:lnTo>
                <a:lnTo>
                  <a:pt x="178008" y="155346"/>
                </a:lnTo>
                <a:lnTo>
                  <a:pt x="183824" y="140415"/>
                </a:lnTo>
                <a:lnTo>
                  <a:pt x="200910" y="93482"/>
                </a:lnTo>
                <a:lnTo>
                  <a:pt x="216240" y="48017"/>
                </a:lnTo>
                <a:lnTo>
                  <a:pt x="230059" y="3187"/>
                </a:lnTo>
                <a:lnTo>
                  <a:pt x="229881" y="2197"/>
                </a:lnTo>
                <a:lnTo>
                  <a:pt x="228725" y="660"/>
                </a:lnTo>
                <a:lnTo>
                  <a:pt x="227836" y="241"/>
                </a:lnTo>
                <a:close/>
              </a:path>
            </a:pathLst>
          </a:custGeom>
          <a:solidFill>
            <a:srgbClr val="EC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442891" y="816868"/>
            <a:ext cx="149696" cy="1874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/>
          <p:cNvSpPr/>
          <p:nvPr/>
        </p:nvSpPr>
        <p:spPr>
          <a:xfrm>
            <a:off x="803689" y="822785"/>
            <a:ext cx="175822" cy="240340"/>
          </a:xfrm>
          <a:custGeom>
            <a:avLst/>
            <a:gdLst/>
            <a:ahLst/>
            <a:cxnLst/>
            <a:rect l="l" t="t" r="r" b="b"/>
            <a:pathLst>
              <a:path w="230504" h="315594">
                <a:moveTo>
                  <a:pt x="60693" y="0"/>
                </a:moveTo>
                <a:lnTo>
                  <a:pt x="2209" y="0"/>
                </a:lnTo>
                <a:lnTo>
                  <a:pt x="0" y="3187"/>
                </a:lnTo>
                <a:lnTo>
                  <a:pt x="309" y="4127"/>
                </a:lnTo>
                <a:lnTo>
                  <a:pt x="83896" y="233603"/>
                </a:lnTo>
                <a:lnTo>
                  <a:pt x="77544" y="246239"/>
                </a:lnTo>
                <a:lnTo>
                  <a:pt x="71445" y="257992"/>
                </a:lnTo>
                <a:lnTo>
                  <a:pt x="65549" y="269095"/>
                </a:lnTo>
                <a:lnTo>
                  <a:pt x="55634" y="287557"/>
                </a:lnTo>
                <a:lnTo>
                  <a:pt x="51497" y="295308"/>
                </a:lnTo>
                <a:lnTo>
                  <a:pt x="47376" y="303128"/>
                </a:lnTo>
                <a:lnTo>
                  <a:pt x="42786" y="312051"/>
                </a:lnTo>
                <a:lnTo>
                  <a:pt x="42849" y="313169"/>
                </a:lnTo>
                <a:lnTo>
                  <a:pt x="43942" y="314998"/>
                </a:lnTo>
                <a:lnTo>
                  <a:pt x="44894" y="315556"/>
                </a:lnTo>
                <a:lnTo>
                  <a:pt x="107988" y="315556"/>
                </a:lnTo>
                <a:lnTo>
                  <a:pt x="126449" y="279214"/>
                </a:lnTo>
                <a:lnTo>
                  <a:pt x="144500" y="238264"/>
                </a:lnTo>
                <a:lnTo>
                  <a:pt x="164969" y="188783"/>
                </a:lnTo>
                <a:lnTo>
                  <a:pt x="177995" y="155346"/>
                </a:lnTo>
                <a:lnTo>
                  <a:pt x="118186" y="155346"/>
                </a:lnTo>
                <a:lnTo>
                  <a:pt x="61887" y="812"/>
                </a:lnTo>
                <a:lnTo>
                  <a:pt x="60693" y="0"/>
                </a:lnTo>
                <a:close/>
              </a:path>
              <a:path w="230504" h="315594">
                <a:moveTo>
                  <a:pt x="227812" y="241"/>
                </a:moveTo>
                <a:lnTo>
                  <a:pt x="169888" y="241"/>
                </a:lnTo>
                <a:lnTo>
                  <a:pt x="168656" y="1168"/>
                </a:lnTo>
                <a:lnTo>
                  <a:pt x="167831" y="4127"/>
                </a:lnTo>
                <a:lnTo>
                  <a:pt x="160077" y="32523"/>
                </a:lnTo>
                <a:lnTo>
                  <a:pt x="148812" y="69265"/>
                </a:lnTo>
                <a:lnTo>
                  <a:pt x="134756" y="110836"/>
                </a:lnTo>
                <a:lnTo>
                  <a:pt x="118186" y="155346"/>
                </a:lnTo>
                <a:lnTo>
                  <a:pt x="177995" y="155346"/>
                </a:lnTo>
                <a:lnTo>
                  <a:pt x="200866" y="93586"/>
                </a:lnTo>
                <a:lnTo>
                  <a:pt x="216219" y="48086"/>
                </a:lnTo>
                <a:lnTo>
                  <a:pt x="229797" y="4114"/>
                </a:lnTo>
                <a:lnTo>
                  <a:pt x="230035" y="3187"/>
                </a:lnTo>
                <a:lnTo>
                  <a:pt x="229912" y="2501"/>
                </a:lnTo>
                <a:lnTo>
                  <a:pt x="229811" y="2133"/>
                </a:lnTo>
                <a:lnTo>
                  <a:pt x="228701" y="660"/>
                </a:lnTo>
                <a:lnTo>
                  <a:pt x="227812" y="241"/>
                </a:lnTo>
                <a:close/>
              </a:path>
            </a:pathLst>
          </a:custGeom>
          <a:solidFill>
            <a:srgbClr val="EC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/>
          <p:cNvSpPr/>
          <p:nvPr/>
        </p:nvSpPr>
        <p:spPr>
          <a:xfrm>
            <a:off x="1007524" y="822785"/>
            <a:ext cx="128278" cy="1756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/>
          <p:cNvSpPr/>
          <p:nvPr/>
        </p:nvSpPr>
        <p:spPr>
          <a:xfrm>
            <a:off x="411444" y="558527"/>
            <a:ext cx="168557" cy="185695"/>
          </a:xfrm>
          <a:custGeom>
            <a:avLst/>
            <a:gdLst/>
            <a:ahLst/>
            <a:cxnLst/>
            <a:rect l="l" t="t" r="r" b="b"/>
            <a:pathLst>
              <a:path w="220979" h="243839">
                <a:moveTo>
                  <a:pt x="109804" y="0"/>
                </a:moveTo>
                <a:lnTo>
                  <a:pt x="59321" y="6649"/>
                </a:lnTo>
                <a:lnTo>
                  <a:pt x="25279" y="27798"/>
                </a:lnTo>
                <a:lnTo>
                  <a:pt x="6048" y="65252"/>
                </a:lnTo>
                <a:lnTo>
                  <a:pt x="0" y="120815"/>
                </a:lnTo>
                <a:lnTo>
                  <a:pt x="6048" y="177196"/>
                </a:lnTo>
                <a:lnTo>
                  <a:pt x="25279" y="215201"/>
                </a:lnTo>
                <a:lnTo>
                  <a:pt x="59321" y="236661"/>
                </a:lnTo>
                <a:lnTo>
                  <a:pt x="109804" y="243408"/>
                </a:lnTo>
                <a:lnTo>
                  <a:pt x="160691" y="236661"/>
                </a:lnTo>
                <a:lnTo>
                  <a:pt x="195005" y="215201"/>
                </a:lnTo>
                <a:lnTo>
                  <a:pt x="206450" y="192760"/>
                </a:lnTo>
                <a:lnTo>
                  <a:pt x="109804" y="192760"/>
                </a:lnTo>
                <a:lnTo>
                  <a:pt x="87242" y="190275"/>
                </a:lnTo>
                <a:lnTo>
                  <a:pt x="72697" y="180211"/>
                </a:lnTo>
                <a:lnTo>
                  <a:pt x="64902" y="158658"/>
                </a:lnTo>
                <a:lnTo>
                  <a:pt x="62585" y="121704"/>
                </a:lnTo>
                <a:lnTo>
                  <a:pt x="65045" y="83076"/>
                </a:lnTo>
                <a:lnTo>
                  <a:pt x="73078" y="61704"/>
                </a:lnTo>
                <a:lnTo>
                  <a:pt x="87670" y="52565"/>
                </a:lnTo>
                <a:lnTo>
                  <a:pt x="109804" y="50634"/>
                </a:lnTo>
                <a:lnTo>
                  <a:pt x="206823" y="50634"/>
                </a:lnTo>
                <a:lnTo>
                  <a:pt x="195005" y="27798"/>
                </a:lnTo>
                <a:lnTo>
                  <a:pt x="160691" y="6649"/>
                </a:lnTo>
                <a:lnTo>
                  <a:pt x="109804" y="0"/>
                </a:lnTo>
                <a:close/>
              </a:path>
              <a:path w="220979" h="243839">
                <a:moveTo>
                  <a:pt x="206823" y="50634"/>
                </a:moveTo>
                <a:lnTo>
                  <a:pt x="109804" y="50634"/>
                </a:lnTo>
                <a:lnTo>
                  <a:pt x="132382" y="52565"/>
                </a:lnTo>
                <a:lnTo>
                  <a:pt x="147259" y="61704"/>
                </a:lnTo>
                <a:lnTo>
                  <a:pt x="155445" y="83076"/>
                </a:lnTo>
                <a:lnTo>
                  <a:pt x="157949" y="121704"/>
                </a:lnTo>
                <a:lnTo>
                  <a:pt x="155590" y="158658"/>
                </a:lnTo>
                <a:lnTo>
                  <a:pt x="147645" y="180211"/>
                </a:lnTo>
                <a:lnTo>
                  <a:pt x="132816" y="190275"/>
                </a:lnTo>
                <a:lnTo>
                  <a:pt x="109804" y="192760"/>
                </a:lnTo>
                <a:lnTo>
                  <a:pt x="206450" y="192760"/>
                </a:lnTo>
                <a:lnTo>
                  <a:pt x="214388" y="177196"/>
                </a:lnTo>
                <a:lnTo>
                  <a:pt x="220484" y="120815"/>
                </a:lnTo>
                <a:lnTo>
                  <a:pt x="214388" y="65252"/>
                </a:lnTo>
                <a:lnTo>
                  <a:pt x="206823" y="50634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/>
          <p:cNvSpPr/>
          <p:nvPr/>
        </p:nvSpPr>
        <p:spPr>
          <a:xfrm>
            <a:off x="609428" y="557632"/>
            <a:ext cx="149705" cy="1874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/>
          <p:cNvSpPr/>
          <p:nvPr/>
        </p:nvSpPr>
        <p:spPr>
          <a:xfrm>
            <a:off x="269142" y="563555"/>
            <a:ext cx="128355" cy="176023"/>
          </a:xfrm>
          <a:custGeom>
            <a:avLst/>
            <a:gdLst/>
            <a:ahLst/>
            <a:cxnLst/>
            <a:rect l="l" t="t" r="r" b="b"/>
            <a:pathLst>
              <a:path w="168275" h="231139">
                <a:moveTo>
                  <a:pt x="166027" y="0"/>
                </a:moveTo>
                <a:lnTo>
                  <a:pt x="1397" y="0"/>
                </a:lnTo>
                <a:lnTo>
                  <a:pt x="13" y="1346"/>
                </a:lnTo>
                <a:lnTo>
                  <a:pt x="0" y="229273"/>
                </a:lnTo>
                <a:lnTo>
                  <a:pt x="1397" y="230632"/>
                </a:lnTo>
                <a:lnTo>
                  <a:pt x="59436" y="230632"/>
                </a:lnTo>
                <a:lnTo>
                  <a:pt x="60794" y="229273"/>
                </a:lnTo>
                <a:lnTo>
                  <a:pt x="60794" y="53746"/>
                </a:lnTo>
                <a:lnTo>
                  <a:pt x="146608" y="53746"/>
                </a:lnTo>
                <a:lnTo>
                  <a:pt x="162871" y="16464"/>
                </a:lnTo>
                <a:lnTo>
                  <a:pt x="167830" y="4203"/>
                </a:lnTo>
                <a:lnTo>
                  <a:pt x="168249" y="3238"/>
                </a:lnTo>
                <a:lnTo>
                  <a:pt x="168109" y="2159"/>
                </a:lnTo>
                <a:lnTo>
                  <a:pt x="167525" y="1346"/>
                </a:lnTo>
                <a:lnTo>
                  <a:pt x="166979" y="495"/>
                </a:lnTo>
                <a:lnTo>
                  <a:pt x="166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-1" y="4775431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092" y="2128424"/>
            <a:ext cx="3357197" cy="2550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0126" y="2404879"/>
            <a:ext cx="2695465" cy="1889351"/>
          </a:xfrm>
          <a:custGeom>
            <a:avLst/>
            <a:gdLst/>
            <a:ahLst/>
            <a:cxnLst/>
            <a:rect l="l" t="t" r="r" b="b"/>
            <a:pathLst>
              <a:path w="3533775" h="2480945">
                <a:moveTo>
                  <a:pt x="3325926" y="0"/>
                </a:moveTo>
                <a:lnTo>
                  <a:pt x="207302" y="0"/>
                </a:lnTo>
                <a:lnTo>
                  <a:pt x="159769" y="5474"/>
                </a:lnTo>
                <a:lnTo>
                  <a:pt x="116135" y="21070"/>
                </a:lnTo>
                <a:lnTo>
                  <a:pt x="77644" y="45541"/>
                </a:lnTo>
                <a:lnTo>
                  <a:pt x="45541" y="77644"/>
                </a:lnTo>
                <a:lnTo>
                  <a:pt x="21070" y="116135"/>
                </a:lnTo>
                <a:lnTo>
                  <a:pt x="5474" y="159769"/>
                </a:lnTo>
                <a:lnTo>
                  <a:pt x="0" y="207302"/>
                </a:lnTo>
                <a:lnTo>
                  <a:pt x="0" y="2273147"/>
                </a:lnTo>
                <a:lnTo>
                  <a:pt x="5474" y="2320680"/>
                </a:lnTo>
                <a:lnTo>
                  <a:pt x="21070" y="2364316"/>
                </a:lnTo>
                <a:lnTo>
                  <a:pt x="45541" y="2402809"/>
                </a:lnTo>
                <a:lnTo>
                  <a:pt x="77644" y="2434915"/>
                </a:lnTo>
                <a:lnTo>
                  <a:pt x="116135" y="2459389"/>
                </a:lnTo>
                <a:lnTo>
                  <a:pt x="159769" y="2474986"/>
                </a:lnTo>
                <a:lnTo>
                  <a:pt x="207302" y="2480462"/>
                </a:lnTo>
                <a:lnTo>
                  <a:pt x="3325926" y="2480462"/>
                </a:lnTo>
                <a:lnTo>
                  <a:pt x="3373460" y="2474986"/>
                </a:lnTo>
                <a:lnTo>
                  <a:pt x="3417095" y="2459389"/>
                </a:lnTo>
                <a:lnTo>
                  <a:pt x="3455588" y="2434915"/>
                </a:lnTo>
                <a:lnTo>
                  <a:pt x="3487694" y="2402809"/>
                </a:lnTo>
                <a:lnTo>
                  <a:pt x="3512168" y="2364316"/>
                </a:lnTo>
                <a:lnTo>
                  <a:pt x="3527765" y="2320680"/>
                </a:lnTo>
                <a:lnTo>
                  <a:pt x="3533241" y="2273147"/>
                </a:lnTo>
                <a:lnTo>
                  <a:pt x="3533241" y="207302"/>
                </a:lnTo>
                <a:lnTo>
                  <a:pt x="3527765" y="159769"/>
                </a:lnTo>
                <a:lnTo>
                  <a:pt x="3512168" y="116135"/>
                </a:lnTo>
                <a:lnTo>
                  <a:pt x="3487694" y="77644"/>
                </a:lnTo>
                <a:lnTo>
                  <a:pt x="3455588" y="45541"/>
                </a:lnTo>
                <a:lnTo>
                  <a:pt x="3417095" y="21070"/>
                </a:lnTo>
                <a:lnTo>
                  <a:pt x="3373460" y="5474"/>
                </a:lnTo>
                <a:lnTo>
                  <a:pt x="3325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01489" y="3426588"/>
            <a:ext cx="1858490" cy="483581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467602" marR="3872" indent="-458405">
              <a:lnSpc>
                <a:spcPct val="111100"/>
              </a:lnSpc>
              <a:spcBef>
                <a:spcPts val="76"/>
              </a:spcBef>
            </a:pPr>
            <a:r>
              <a:rPr sz="1400" b="1" dirty="0">
                <a:solidFill>
                  <a:srgbClr val="174BCF"/>
                </a:solidFill>
                <a:latin typeface="Gotham Pro"/>
                <a:cs typeface="Gotham Pro"/>
              </a:rPr>
              <a:t>Цифровой</a:t>
            </a:r>
            <a:r>
              <a:rPr sz="1400" b="1" spc="-76" dirty="0">
                <a:solidFill>
                  <a:srgbClr val="174BCF"/>
                </a:solidFill>
                <a:latin typeface="Gotham Pro"/>
                <a:cs typeface="Gotham Pro"/>
              </a:rPr>
              <a:t> </a:t>
            </a:r>
            <a:r>
              <a:rPr sz="1400" b="1" dirty="0">
                <a:solidFill>
                  <a:srgbClr val="174BCF"/>
                </a:solidFill>
                <a:latin typeface="Gotham Pro"/>
                <a:cs typeface="Gotham Pro"/>
              </a:rPr>
              <a:t>профиль  </a:t>
            </a:r>
            <a:r>
              <a:rPr sz="1400" b="1" spc="-8" dirty="0">
                <a:solidFill>
                  <a:srgbClr val="174BCF"/>
                </a:solidFill>
                <a:latin typeface="Gotham Pro"/>
                <a:cs typeface="Gotham Pro"/>
              </a:rPr>
              <a:t>заявителя</a:t>
            </a:r>
            <a:endParaRPr sz="1400">
              <a:latin typeface="Gotham Pro"/>
              <a:cs typeface="Gotham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8088" y="2707172"/>
            <a:ext cx="559436" cy="558536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366509" y="0"/>
                </a:moveTo>
                <a:lnTo>
                  <a:pt x="320536" y="2855"/>
                </a:lnTo>
                <a:lnTo>
                  <a:pt x="276266" y="11193"/>
                </a:lnTo>
                <a:lnTo>
                  <a:pt x="234044" y="24670"/>
                </a:lnTo>
                <a:lnTo>
                  <a:pt x="194213" y="42943"/>
                </a:lnTo>
                <a:lnTo>
                  <a:pt x="157116" y="65667"/>
                </a:lnTo>
                <a:lnTo>
                  <a:pt x="123097" y="92500"/>
                </a:lnTo>
                <a:lnTo>
                  <a:pt x="92500" y="123097"/>
                </a:lnTo>
                <a:lnTo>
                  <a:pt x="65667" y="157116"/>
                </a:lnTo>
                <a:lnTo>
                  <a:pt x="42943" y="194213"/>
                </a:lnTo>
                <a:lnTo>
                  <a:pt x="24670" y="234044"/>
                </a:lnTo>
                <a:lnTo>
                  <a:pt x="11193" y="276266"/>
                </a:lnTo>
                <a:lnTo>
                  <a:pt x="2855" y="320536"/>
                </a:lnTo>
                <a:lnTo>
                  <a:pt x="0" y="366509"/>
                </a:lnTo>
                <a:lnTo>
                  <a:pt x="2855" y="412482"/>
                </a:lnTo>
                <a:lnTo>
                  <a:pt x="11193" y="456751"/>
                </a:lnTo>
                <a:lnTo>
                  <a:pt x="24670" y="498973"/>
                </a:lnTo>
                <a:lnTo>
                  <a:pt x="42943" y="538805"/>
                </a:lnTo>
                <a:lnTo>
                  <a:pt x="65667" y="575901"/>
                </a:lnTo>
                <a:lnTo>
                  <a:pt x="92500" y="609920"/>
                </a:lnTo>
                <a:lnTo>
                  <a:pt x="123097" y="640518"/>
                </a:lnTo>
                <a:lnTo>
                  <a:pt x="157116" y="667351"/>
                </a:lnTo>
                <a:lnTo>
                  <a:pt x="194213" y="690075"/>
                </a:lnTo>
                <a:lnTo>
                  <a:pt x="234044" y="708347"/>
                </a:lnTo>
                <a:lnTo>
                  <a:pt x="276266" y="721824"/>
                </a:lnTo>
                <a:lnTo>
                  <a:pt x="320536" y="730162"/>
                </a:lnTo>
                <a:lnTo>
                  <a:pt x="366509" y="733018"/>
                </a:lnTo>
                <a:lnTo>
                  <a:pt x="412484" y="730162"/>
                </a:lnTo>
                <a:lnTo>
                  <a:pt x="456756" y="721824"/>
                </a:lnTo>
                <a:lnTo>
                  <a:pt x="498979" y="708347"/>
                </a:lnTo>
                <a:lnTo>
                  <a:pt x="538810" y="690075"/>
                </a:lnTo>
                <a:lnTo>
                  <a:pt x="575907" y="667351"/>
                </a:lnTo>
                <a:lnTo>
                  <a:pt x="609925" y="640518"/>
                </a:lnTo>
                <a:lnTo>
                  <a:pt x="640522" y="609920"/>
                </a:lnTo>
                <a:lnTo>
                  <a:pt x="667354" y="575901"/>
                </a:lnTo>
                <a:lnTo>
                  <a:pt x="690077" y="538805"/>
                </a:lnTo>
                <a:lnTo>
                  <a:pt x="708349" y="498973"/>
                </a:lnTo>
                <a:lnTo>
                  <a:pt x="721825" y="456751"/>
                </a:lnTo>
                <a:lnTo>
                  <a:pt x="730163" y="412482"/>
                </a:lnTo>
                <a:lnTo>
                  <a:pt x="733018" y="366509"/>
                </a:lnTo>
                <a:lnTo>
                  <a:pt x="730163" y="320536"/>
                </a:lnTo>
                <a:lnTo>
                  <a:pt x="721825" y="276266"/>
                </a:lnTo>
                <a:lnTo>
                  <a:pt x="708349" y="234044"/>
                </a:lnTo>
                <a:lnTo>
                  <a:pt x="690077" y="194213"/>
                </a:lnTo>
                <a:lnTo>
                  <a:pt x="667354" y="157116"/>
                </a:lnTo>
                <a:lnTo>
                  <a:pt x="640522" y="123097"/>
                </a:lnTo>
                <a:lnTo>
                  <a:pt x="609925" y="92500"/>
                </a:lnTo>
                <a:lnTo>
                  <a:pt x="575907" y="65667"/>
                </a:lnTo>
                <a:lnTo>
                  <a:pt x="538810" y="42943"/>
                </a:lnTo>
                <a:lnTo>
                  <a:pt x="498979" y="24670"/>
                </a:lnTo>
                <a:lnTo>
                  <a:pt x="456756" y="11193"/>
                </a:lnTo>
                <a:lnTo>
                  <a:pt x="412484" y="2855"/>
                </a:lnTo>
                <a:lnTo>
                  <a:pt x="366509" y="0"/>
                </a:lnTo>
                <a:close/>
              </a:path>
            </a:pathLst>
          </a:custGeom>
          <a:solidFill>
            <a:srgbClr val="1D5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1200" y="2889463"/>
            <a:ext cx="293038" cy="332704"/>
          </a:xfrm>
          <a:custGeom>
            <a:avLst/>
            <a:gdLst/>
            <a:ahLst/>
            <a:cxnLst/>
            <a:rect l="l" t="t" r="r" b="b"/>
            <a:pathLst>
              <a:path w="384175" h="436879">
                <a:moveTo>
                  <a:pt x="299072" y="261416"/>
                </a:moveTo>
                <a:lnTo>
                  <a:pt x="84924" y="261416"/>
                </a:lnTo>
                <a:lnTo>
                  <a:pt x="51718" y="268144"/>
                </a:lnTo>
                <a:lnTo>
                  <a:pt x="24741" y="286434"/>
                </a:lnTo>
                <a:lnTo>
                  <a:pt x="6624" y="313446"/>
                </a:lnTo>
                <a:lnTo>
                  <a:pt x="0" y="346341"/>
                </a:lnTo>
                <a:lnTo>
                  <a:pt x="0" y="362585"/>
                </a:lnTo>
                <a:lnTo>
                  <a:pt x="41111" y="393437"/>
                </a:lnTo>
                <a:lnTo>
                  <a:pt x="87417" y="416672"/>
                </a:lnTo>
                <a:lnTo>
                  <a:pt x="138013" y="431323"/>
                </a:lnTo>
                <a:lnTo>
                  <a:pt x="191998" y="436422"/>
                </a:lnTo>
                <a:lnTo>
                  <a:pt x="245988" y="431323"/>
                </a:lnTo>
                <a:lnTo>
                  <a:pt x="296584" y="416672"/>
                </a:lnTo>
                <a:lnTo>
                  <a:pt x="342887" y="393437"/>
                </a:lnTo>
                <a:lnTo>
                  <a:pt x="383997" y="362585"/>
                </a:lnTo>
                <a:lnTo>
                  <a:pt x="383997" y="346341"/>
                </a:lnTo>
                <a:lnTo>
                  <a:pt x="377269" y="313135"/>
                </a:lnTo>
                <a:lnTo>
                  <a:pt x="358979" y="286157"/>
                </a:lnTo>
                <a:lnTo>
                  <a:pt x="331967" y="268040"/>
                </a:lnTo>
                <a:lnTo>
                  <a:pt x="299072" y="261416"/>
                </a:lnTo>
                <a:close/>
              </a:path>
              <a:path w="384175" h="436879">
                <a:moveTo>
                  <a:pt x="191998" y="0"/>
                </a:moveTo>
                <a:lnTo>
                  <a:pt x="149261" y="8679"/>
                </a:lnTo>
                <a:lnTo>
                  <a:pt x="114280" y="32313"/>
                </a:lnTo>
                <a:lnTo>
                  <a:pt x="90653" y="67299"/>
                </a:lnTo>
                <a:lnTo>
                  <a:pt x="81978" y="110032"/>
                </a:lnTo>
                <a:lnTo>
                  <a:pt x="90653" y="152776"/>
                </a:lnTo>
                <a:lnTo>
                  <a:pt x="114280" y="187761"/>
                </a:lnTo>
                <a:lnTo>
                  <a:pt x="149261" y="211390"/>
                </a:lnTo>
                <a:lnTo>
                  <a:pt x="191998" y="220065"/>
                </a:lnTo>
                <a:lnTo>
                  <a:pt x="234737" y="211390"/>
                </a:lnTo>
                <a:lnTo>
                  <a:pt x="269722" y="187761"/>
                </a:lnTo>
                <a:lnTo>
                  <a:pt x="293354" y="152776"/>
                </a:lnTo>
                <a:lnTo>
                  <a:pt x="302031" y="110032"/>
                </a:lnTo>
                <a:lnTo>
                  <a:pt x="293354" y="67299"/>
                </a:lnTo>
                <a:lnTo>
                  <a:pt x="269722" y="32313"/>
                </a:lnTo>
                <a:lnTo>
                  <a:pt x="234737" y="8679"/>
                </a:lnTo>
                <a:lnTo>
                  <a:pt x="191998" y="0"/>
                </a:lnTo>
                <a:close/>
              </a:path>
            </a:pathLst>
          </a:custGeom>
          <a:solidFill>
            <a:srgbClr val="1D5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6391" y="932777"/>
            <a:ext cx="9036749" cy="508374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 marR="3872">
              <a:lnSpc>
                <a:spcPct val="135400"/>
              </a:lnSpc>
              <a:spcBef>
                <a:spcPts val="76"/>
              </a:spcBef>
            </a:pPr>
            <a:r>
              <a:rPr sz="1200" spc="-11" dirty="0">
                <a:latin typeface="Gotham Pro"/>
                <a:cs typeface="Gotham Pro"/>
              </a:rPr>
              <a:t>Это </a:t>
            </a:r>
            <a:r>
              <a:rPr sz="1200" spc="-4" dirty="0">
                <a:latin typeface="Gotham Pro"/>
                <a:cs typeface="Gotham Pro"/>
              </a:rPr>
              <a:t>электронный </a:t>
            </a:r>
            <a:r>
              <a:rPr sz="1200" dirty="0">
                <a:latin typeface="Gotham Pro"/>
                <a:cs typeface="Gotham Pro"/>
              </a:rPr>
              <a:t>файл со всей </a:t>
            </a:r>
            <a:r>
              <a:rPr sz="1200" dirty="0" err="1">
                <a:latin typeface="Gotham Pro"/>
                <a:cs typeface="Gotham Pro"/>
              </a:rPr>
              <a:t>верифицированной</a:t>
            </a:r>
            <a:r>
              <a:rPr sz="1200" dirty="0">
                <a:latin typeface="Gotham Pro"/>
                <a:cs typeface="Gotham Pro"/>
              </a:rPr>
              <a:t> </a:t>
            </a:r>
            <a:r>
              <a:rPr sz="1200" dirty="0" err="1" smtClean="0">
                <a:latin typeface="Gotham Pro"/>
                <a:cs typeface="Gotham Pro"/>
              </a:rPr>
              <a:t>информацией</a:t>
            </a:r>
            <a:r>
              <a:rPr lang="ru-RU" sz="1200" dirty="0" smtClean="0">
                <a:latin typeface="Gotham Pro"/>
                <a:cs typeface="Gotham Pro"/>
              </a:rPr>
              <a:t> </a:t>
            </a:r>
            <a:r>
              <a:rPr sz="1200" dirty="0" err="1" smtClean="0">
                <a:latin typeface="Gotham Pro"/>
                <a:cs typeface="Gotham Pro"/>
              </a:rPr>
              <a:t>об</a:t>
            </a:r>
            <a:r>
              <a:rPr sz="1200" dirty="0" smtClean="0">
                <a:latin typeface="Gotham Pro"/>
                <a:cs typeface="Gotham Pro"/>
              </a:rPr>
              <a:t> </a:t>
            </a:r>
            <a:r>
              <a:rPr sz="1200" spc="-4" dirty="0">
                <a:latin typeface="Gotham Pro"/>
                <a:cs typeface="Gotham Pro"/>
              </a:rPr>
              <a:t>абитуриенте (заявителе), </a:t>
            </a:r>
            <a:r>
              <a:rPr sz="1200" spc="-15" dirty="0">
                <a:latin typeface="Gotham Pro"/>
                <a:cs typeface="Gotham Pro"/>
              </a:rPr>
              <a:t>которая </a:t>
            </a:r>
            <a:r>
              <a:rPr sz="1200" spc="-8" dirty="0">
                <a:latin typeface="Gotham Pro"/>
                <a:cs typeface="Gotham Pro"/>
              </a:rPr>
              <a:t>необходима </a:t>
            </a:r>
            <a:r>
              <a:rPr sz="1200" dirty="0">
                <a:latin typeface="Gotham Pro"/>
                <a:cs typeface="Gotham Pro"/>
              </a:rPr>
              <a:t>для </a:t>
            </a:r>
            <a:r>
              <a:rPr sz="1200" dirty="0" err="1">
                <a:latin typeface="Gotham Pro"/>
                <a:cs typeface="Gotham Pro"/>
              </a:rPr>
              <a:t>поступления</a:t>
            </a:r>
            <a:r>
              <a:rPr sz="1200" dirty="0">
                <a:latin typeface="Gotham Pro"/>
                <a:cs typeface="Gotham Pro"/>
              </a:rPr>
              <a:t>  </a:t>
            </a:r>
            <a:r>
              <a:rPr sz="1200" dirty="0" smtClean="0">
                <a:latin typeface="Gotham Pro"/>
                <a:cs typeface="Gotham Pro"/>
              </a:rPr>
              <a:t>в </a:t>
            </a:r>
            <a:r>
              <a:rPr lang="ru-RU" sz="1200" spc="-23" dirty="0" smtClean="0">
                <a:latin typeface="Gotham Pro"/>
                <a:cs typeface="Gotham Pro"/>
              </a:rPr>
              <a:t>вуз </a:t>
            </a:r>
            <a:r>
              <a:rPr sz="1200" dirty="0">
                <a:latin typeface="Gotham Pro"/>
                <a:cs typeface="Gotham Pro"/>
              </a:rPr>
              <a:t>и заверена цифровыми </a:t>
            </a:r>
            <a:r>
              <a:rPr sz="1200" spc="-8" dirty="0">
                <a:latin typeface="Gotham Pro"/>
                <a:cs typeface="Gotham Pro"/>
              </a:rPr>
              <a:t>сертификатами </a:t>
            </a:r>
            <a:r>
              <a:rPr sz="1200" dirty="0">
                <a:latin typeface="Gotham Pro"/>
                <a:cs typeface="Gotham Pro"/>
              </a:rPr>
              <a:t>ГИС, ВИС и </a:t>
            </a:r>
            <a:r>
              <a:rPr sz="1200" spc="-15" dirty="0">
                <a:latin typeface="Gotham Pro"/>
                <a:cs typeface="Gotham Pro"/>
              </a:rPr>
              <a:t>ИАС,  </a:t>
            </a:r>
            <a:r>
              <a:rPr sz="1200" spc="-4" dirty="0" err="1">
                <a:latin typeface="Gotham Pro"/>
                <a:cs typeface="Gotham Pro"/>
              </a:rPr>
              <a:t>предоставивших</a:t>
            </a:r>
            <a:r>
              <a:rPr sz="1200" spc="-4" dirty="0">
                <a:latin typeface="Gotham Pro"/>
                <a:cs typeface="Gotham Pro"/>
              </a:rPr>
              <a:t> </a:t>
            </a:r>
            <a:r>
              <a:rPr sz="1200" dirty="0" err="1" smtClean="0">
                <a:latin typeface="Gotham Pro"/>
                <a:cs typeface="Gotham Pro"/>
              </a:rPr>
              <a:t>ее</a:t>
            </a:r>
            <a:r>
              <a:rPr lang="ru-RU" sz="1200" dirty="0" smtClean="0">
                <a:latin typeface="Gotham Pro"/>
                <a:cs typeface="Gotham Pro"/>
              </a:rPr>
              <a:t>.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1852" y="4573330"/>
            <a:ext cx="4756417" cy="522268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 marR="3872" indent="283659">
              <a:lnSpc>
                <a:spcPct val="135400"/>
              </a:lnSpc>
              <a:spcBef>
                <a:spcPts val="76"/>
              </a:spcBef>
            </a:pPr>
            <a:r>
              <a:rPr sz="1200" b="1" dirty="0">
                <a:latin typeface="Gotham Pro"/>
                <a:cs typeface="Gotham Pro"/>
              </a:rPr>
              <a:t>Цифровой профиль и данные из </a:t>
            </a:r>
            <a:r>
              <a:rPr sz="1200" b="1" spc="-4" dirty="0">
                <a:latin typeface="Gotham Pro"/>
                <a:cs typeface="Gotham Pro"/>
              </a:rPr>
              <a:t>документов </a:t>
            </a:r>
            <a:r>
              <a:rPr sz="1200" b="1" dirty="0">
                <a:latin typeface="Gotham Pro"/>
                <a:cs typeface="Gotham Pro"/>
              </a:rPr>
              <a:t>в нем  </a:t>
            </a:r>
            <a:r>
              <a:rPr sz="1200" b="1" spc="-8" dirty="0">
                <a:latin typeface="Gotham Pro"/>
                <a:cs typeface="Gotham Pro"/>
              </a:rPr>
              <a:t>является </a:t>
            </a:r>
            <a:r>
              <a:rPr sz="1200" b="1" spc="-4" dirty="0">
                <a:latin typeface="Gotham Pro"/>
                <a:cs typeface="Gotham Pro"/>
              </a:rPr>
              <a:t>полноценным аналогом бумажных</a:t>
            </a:r>
            <a:r>
              <a:rPr sz="1200" b="1" dirty="0">
                <a:latin typeface="Gotham Pro"/>
                <a:cs typeface="Gotham Pro"/>
              </a:rPr>
              <a:t> </a:t>
            </a:r>
            <a:r>
              <a:rPr sz="1200" b="1" spc="-8" dirty="0">
                <a:latin typeface="Gotham Pro"/>
                <a:cs typeface="Gotham Pro"/>
              </a:rPr>
              <a:t>подлинников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9202" y="2652031"/>
            <a:ext cx="674714" cy="1245705"/>
          </a:xfrm>
          <a:prstGeom prst="rect">
            <a:avLst/>
          </a:prstGeom>
        </p:spPr>
        <p:txBody>
          <a:bodyPr vert="horz" wrap="square" lIns="0" tIns="11133" rIns="0" bIns="0" rtlCol="0">
            <a:spAutoFit/>
          </a:bodyPr>
          <a:lstStyle/>
          <a:p>
            <a:pPr marL="9681">
              <a:spcBef>
                <a:spcPts val="88"/>
              </a:spcBef>
            </a:pPr>
            <a:r>
              <a:rPr sz="8000" spc="4" dirty="0">
                <a:latin typeface="Gotham Pro"/>
                <a:cs typeface="Gotham Pro"/>
              </a:rPr>
              <a:t>=</a:t>
            </a:r>
            <a:endParaRPr sz="800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9588" y="277910"/>
            <a:ext cx="7132040" cy="532996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>
              <a:spcBef>
                <a:spcPts val="76"/>
              </a:spcBef>
            </a:pPr>
            <a:r>
              <a:rPr dirty="0"/>
              <a:t>Цифровой профиль</a:t>
            </a:r>
            <a:r>
              <a:rPr spc="-61" dirty="0"/>
              <a:t> </a:t>
            </a:r>
            <a:r>
              <a:rPr spc="-8" dirty="0"/>
              <a:t>заявителя</a:t>
            </a:r>
          </a:p>
        </p:txBody>
      </p:sp>
      <p:sp>
        <p:nvSpPr>
          <p:cNvPr id="11" name="object 11"/>
          <p:cNvSpPr/>
          <p:nvPr/>
        </p:nvSpPr>
        <p:spPr>
          <a:xfrm>
            <a:off x="6511574" y="2116818"/>
            <a:ext cx="1762295" cy="2149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1162" y="2391114"/>
            <a:ext cx="1101919" cy="1488462"/>
          </a:xfrm>
          <a:custGeom>
            <a:avLst/>
            <a:gdLst/>
            <a:ahLst/>
            <a:cxnLst/>
            <a:rect l="l" t="t" r="r" b="b"/>
            <a:pathLst>
              <a:path w="1444625" h="1954529">
                <a:moveTo>
                  <a:pt x="1444472" y="1954149"/>
                </a:moveTo>
                <a:lnTo>
                  <a:pt x="0" y="1954149"/>
                </a:lnTo>
                <a:lnTo>
                  <a:pt x="0" y="0"/>
                </a:lnTo>
                <a:lnTo>
                  <a:pt x="1444472" y="0"/>
                </a:lnTo>
                <a:lnTo>
                  <a:pt x="1444472" y="1954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3574" y="2569590"/>
            <a:ext cx="710556" cy="0"/>
          </a:xfrm>
          <a:custGeom>
            <a:avLst/>
            <a:gdLst/>
            <a:ahLst/>
            <a:cxnLst/>
            <a:rect l="l" t="t" r="r" b="b"/>
            <a:pathLst>
              <a:path w="931545">
                <a:moveTo>
                  <a:pt x="0" y="0"/>
                </a:moveTo>
                <a:lnTo>
                  <a:pt x="931329" y="0"/>
                </a:lnTo>
              </a:path>
            </a:pathLst>
          </a:custGeom>
          <a:ln w="48679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3574" y="2700562"/>
            <a:ext cx="710556" cy="0"/>
          </a:xfrm>
          <a:custGeom>
            <a:avLst/>
            <a:gdLst/>
            <a:ahLst/>
            <a:cxnLst/>
            <a:rect l="l" t="t" r="r" b="b"/>
            <a:pathLst>
              <a:path w="931545">
                <a:moveTo>
                  <a:pt x="0" y="0"/>
                </a:moveTo>
                <a:lnTo>
                  <a:pt x="931329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3564" y="2835965"/>
            <a:ext cx="558952" cy="0"/>
          </a:xfrm>
          <a:custGeom>
            <a:avLst/>
            <a:gdLst/>
            <a:ahLst/>
            <a:cxnLst/>
            <a:rect l="l" t="t" r="r" b="b"/>
            <a:pathLst>
              <a:path w="732790">
                <a:moveTo>
                  <a:pt x="0" y="0"/>
                </a:moveTo>
                <a:lnTo>
                  <a:pt x="732459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3575" y="2790828"/>
            <a:ext cx="801616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848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3574" y="2745695"/>
            <a:ext cx="869911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39863" y="0"/>
                </a:lnTo>
              </a:path>
            </a:pathLst>
          </a:custGeom>
          <a:ln w="2433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3565" y="2926230"/>
            <a:ext cx="757539" cy="0"/>
          </a:xfrm>
          <a:custGeom>
            <a:avLst/>
            <a:gdLst/>
            <a:ahLst/>
            <a:cxnLst/>
            <a:rect l="l" t="t" r="r" b="b"/>
            <a:pathLst>
              <a:path w="993140">
                <a:moveTo>
                  <a:pt x="0" y="0"/>
                </a:moveTo>
                <a:lnTo>
                  <a:pt x="992720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3565" y="3061633"/>
            <a:ext cx="616106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300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3575" y="3016501"/>
            <a:ext cx="801616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848" y="0"/>
                </a:lnTo>
              </a:path>
            </a:pathLst>
          </a:custGeom>
          <a:ln w="2433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3565" y="2971368"/>
            <a:ext cx="691666" cy="0"/>
          </a:xfrm>
          <a:custGeom>
            <a:avLst/>
            <a:gdLst/>
            <a:ahLst/>
            <a:cxnLst/>
            <a:rect l="l" t="t" r="r" b="b"/>
            <a:pathLst>
              <a:path w="906779">
                <a:moveTo>
                  <a:pt x="0" y="0"/>
                </a:moveTo>
                <a:lnTo>
                  <a:pt x="906627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3565" y="3558111"/>
            <a:ext cx="757539" cy="0"/>
          </a:xfrm>
          <a:custGeom>
            <a:avLst/>
            <a:gdLst/>
            <a:ahLst/>
            <a:cxnLst/>
            <a:rect l="l" t="t" r="r" b="b"/>
            <a:pathLst>
              <a:path w="993140">
                <a:moveTo>
                  <a:pt x="0" y="0"/>
                </a:moveTo>
                <a:lnTo>
                  <a:pt x="992720" y="0"/>
                </a:lnTo>
              </a:path>
            </a:pathLst>
          </a:custGeom>
          <a:ln w="2433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43565" y="3693514"/>
            <a:ext cx="616106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300" y="0"/>
                </a:lnTo>
              </a:path>
            </a:pathLst>
          </a:custGeom>
          <a:ln w="2433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3575" y="3648381"/>
            <a:ext cx="801616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848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43565" y="3603244"/>
            <a:ext cx="691666" cy="0"/>
          </a:xfrm>
          <a:custGeom>
            <a:avLst/>
            <a:gdLst/>
            <a:ahLst/>
            <a:cxnLst/>
            <a:rect l="l" t="t" r="r" b="b"/>
            <a:pathLst>
              <a:path w="906779">
                <a:moveTo>
                  <a:pt x="0" y="0"/>
                </a:moveTo>
                <a:lnTo>
                  <a:pt x="906627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3574" y="3151903"/>
            <a:ext cx="710556" cy="0"/>
          </a:xfrm>
          <a:custGeom>
            <a:avLst/>
            <a:gdLst/>
            <a:ahLst/>
            <a:cxnLst/>
            <a:rect l="l" t="t" r="r" b="b"/>
            <a:pathLst>
              <a:path w="931545">
                <a:moveTo>
                  <a:pt x="0" y="0"/>
                </a:moveTo>
                <a:lnTo>
                  <a:pt x="931329" y="0"/>
                </a:lnTo>
              </a:path>
            </a:pathLst>
          </a:custGeom>
          <a:ln w="2433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43565" y="3287306"/>
            <a:ext cx="788053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2865" y="0"/>
                </a:lnTo>
              </a:path>
            </a:pathLst>
          </a:custGeom>
          <a:ln w="2433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3575" y="3242173"/>
            <a:ext cx="801616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848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43565" y="3196030"/>
            <a:ext cx="775461" cy="0"/>
          </a:xfrm>
          <a:custGeom>
            <a:avLst/>
            <a:gdLst/>
            <a:ahLst/>
            <a:cxnLst/>
            <a:rect l="l" t="t" r="r" b="b"/>
            <a:pathLst>
              <a:path w="1016634">
                <a:moveTo>
                  <a:pt x="0" y="0"/>
                </a:moveTo>
                <a:lnTo>
                  <a:pt x="1016533" y="0"/>
                </a:lnTo>
              </a:path>
            </a:pathLst>
          </a:custGeom>
          <a:ln w="21704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43575" y="3332438"/>
            <a:ext cx="825834" cy="0"/>
          </a:xfrm>
          <a:custGeom>
            <a:avLst/>
            <a:gdLst/>
            <a:ahLst/>
            <a:cxnLst/>
            <a:rect l="l" t="t" r="r" b="b"/>
            <a:pathLst>
              <a:path w="1082675">
                <a:moveTo>
                  <a:pt x="0" y="0"/>
                </a:moveTo>
                <a:lnTo>
                  <a:pt x="1082294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3565" y="3467841"/>
            <a:ext cx="616106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300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43575" y="3422709"/>
            <a:ext cx="801616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848" y="0"/>
                </a:lnTo>
              </a:path>
            </a:pathLst>
          </a:custGeom>
          <a:ln w="2433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43565" y="3377576"/>
            <a:ext cx="746883" cy="0"/>
          </a:xfrm>
          <a:custGeom>
            <a:avLst/>
            <a:gdLst/>
            <a:ahLst/>
            <a:cxnLst/>
            <a:rect l="l" t="t" r="r" b="b"/>
            <a:pathLst>
              <a:path w="979170">
                <a:moveTo>
                  <a:pt x="0" y="0"/>
                </a:moveTo>
                <a:lnTo>
                  <a:pt x="978839" y="0"/>
                </a:lnTo>
              </a:path>
            </a:pathLst>
          </a:custGeom>
          <a:ln w="2434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55943" y="2119139"/>
            <a:ext cx="2115685" cy="2386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86075" y="2393742"/>
            <a:ext cx="1454534" cy="1724934"/>
          </a:xfrm>
          <a:custGeom>
            <a:avLst/>
            <a:gdLst/>
            <a:ahLst/>
            <a:cxnLst/>
            <a:rect l="l" t="t" r="r" b="b"/>
            <a:pathLst>
              <a:path w="1906904" h="2265045">
                <a:moveTo>
                  <a:pt x="1393850" y="0"/>
                </a:moveTo>
                <a:lnTo>
                  <a:pt x="0" y="379069"/>
                </a:lnTo>
                <a:lnTo>
                  <a:pt x="512825" y="2264727"/>
                </a:lnTo>
                <a:lnTo>
                  <a:pt x="1906663" y="1885657"/>
                </a:lnTo>
                <a:lnTo>
                  <a:pt x="139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26930" y="2623800"/>
            <a:ext cx="695541" cy="221964"/>
          </a:xfrm>
          <a:custGeom>
            <a:avLst/>
            <a:gdLst/>
            <a:ahLst/>
            <a:cxnLst/>
            <a:rect l="l" t="t" r="r" b="b"/>
            <a:pathLst>
              <a:path w="911859" h="291464">
                <a:moveTo>
                  <a:pt x="898690" y="0"/>
                </a:moveTo>
                <a:lnTo>
                  <a:pt x="0" y="244398"/>
                </a:lnTo>
                <a:lnTo>
                  <a:pt x="12776" y="291376"/>
                </a:lnTo>
                <a:lnTo>
                  <a:pt x="911466" y="46964"/>
                </a:lnTo>
                <a:lnTo>
                  <a:pt x="89869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63791" y="2759111"/>
            <a:ext cx="690698" cy="204071"/>
          </a:xfrm>
          <a:custGeom>
            <a:avLst/>
            <a:gdLst/>
            <a:ahLst/>
            <a:cxnLst/>
            <a:rect l="l" t="t" r="r" b="b"/>
            <a:pathLst>
              <a:path w="905509" h="267970">
                <a:moveTo>
                  <a:pt x="898690" y="0"/>
                </a:moveTo>
                <a:lnTo>
                  <a:pt x="0" y="244411"/>
                </a:lnTo>
                <a:lnTo>
                  <a:pt x="6388" y="267893"/>
                </a:lnTo>
                <a:lnTo>
                  <a:pt x="905078" y="23495"/>
                </a:lnTo>
                <a:lnTo>
                  <a:pt x="89869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99377" y="2929517"/>
            <a:ext cx="544421" cy="164418"/>
          </a:xfrm>
          <a:custGeom>
            <a:avLst/>
            <a:gdLst/>
            <a:ahLst/>
            <a:cxnLst/>
            <a:rect l="l" t="t" r="r" b="b"/>
            <a:pathLst>
              <a:path w="713740" h="215900">
                <a:moveTo>
                  <a:pt x="706793" y="0"/>
                </a:moveTo>
                <a:lnTo>
                  <a:pt x="0" y="192214"/>
                </a:lnTo>
                <a:lnTo>
                  <a:pt x="6400" y="215709"/>
                </a:lnTo>
                <a:lnTo>
                  <a:pt x="713181" y="23495"/>
                </a:lnTo>
                <a:lnTo>
                  <a:pt x="706793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87518" y="2822337"/>
            <a:ext cx="778366" cy="228250"/>
          </a:xfrm>
          <a:custGeom>
            <a:avLst/>
            <a:gdLst/>
            <a:ahLst/>
            <a:cxnLst/>
            <a:rect l="l" t="t" r="r" b="b"/>
            <a:pathLst>
              <a:path w="1020445" h="299720">
                <a:moveTo>
                  <a:pt x="1014018" y="0"/>
                </a:moveTo>
                <a:lnTo>
                  <a:pt x="0" y="275767"/>
                </a:lnTo>
                <a:lnTo>
                  <a:pt x="6388" y="299262"/>
                </a:lnTo>
                <a:lnTo>
                  <a:pt x="1020406" y="23482"/>
                </a:lnTo>
                <a:lnTo>
                  <a:pt x="1014018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5652" y="2760991"/>
            <a:ext cx="844240" cy="246143"/>
          </a:xfrm>
          <a:custGeom>
            <a:avLst/>
            <a:gdLst/>
            <a:ahLst/>
            <a:cxnLst/>
            <a:rect l="l" t="t" r="r" b="b"/>
            <a:pathLst>
              <a:path w="1106804" h="323214">
                <a:moveTo>
                  <a:pt x="1099921" y="0"/>
                </a:moveTo>
                <a:lnTo>
                  <a:pt x="0" y="299135"/>
                </a:lnTo>
                <a:lnTo>
                  <a:pt x="6388" y="322630"/>
                </a:lnTo>
                <a:lnTo>
                  <a:pt x="1106309" y="23495"/>
                </a:lnTo>
                <a:lnTo>
                  <a:pt x="1099921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23108" y="2964605"/>
            <a:ext cx="735743" cy="216644"/>
          </a:xfrm>
          <a:custGeom>
            <a:avLst/>
            <a:gdLst/>
            <a:ahLst/>
            <a:cxnLst/>
            <a:rect l="l" t="t" r="r" b="b"/>
            <a:pathLst>
              <a:path w="964565" h="284479">
                <a:moveTo>
                  <a:pt x="957922" y="0"/>
                </a:moveTo>
                <a:lnTo>
                  <a:pt x="0" y="260515"/>
                </a:lnTo>
                <a:lnTo>
                  <a:pt x="6388" y="284010"/>
                </a:lnTo>
                <a:lnTo>
                  <a:pt x="964310" y="23495"/>
                </a:lnTo>
                <a:lnTo>
                  <a:pt x="95792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58702" y="3132318"/>
            <a:ext cx="599154" cy="179409"/>
          </a:xfrm>
          <a:custGeom>
            <a:avLst/>
            <a:gdLst/>
            <a:ahLst/>
            <a:cxnLst/>
            <a:rect l="l" t="t" r="r" b="b"/>
            <a:pathLst>
              <a:path w="785495" h="235585">
                <a:moveTo>
                  <a:pt x="779005" y="0"/>
                </a:moveTo>
                <a:lnTo>
                  <a:pt x="0" y="211861"/>
                </a:lnTo>
                <a:lnTo>
                  <a:pt x="6388" y="235356"/>
                </a:lnTo>
                <a:lnTo>
                  <a:pt x="785393" y="23495"/>
                </a:lnTo>
                <a:lnTo>
                  <a:pt x="779005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46838" y="3040099"/>
            <a:ext cx="778366" cy="228250"/>
          </a:xfrm>
          <a:custGeom>
            <a:avLst/>
            <a:gdLst/>
            <a:ahLst/>
            <a:cxnLst/>
            <a:rect l="l" t="t" r="r" b="b"/>
            <a:pathLst>
              <a:path w="1020445" h="299720">
                <a:moveTo>
                  <a:pt x="1014018" y="0"/>
                </a:moveTo>
                <a:lnTo>
                  <a:pt x="0" y="275767"/>
                </a:lnTo>
                <a:lnTo>
                  <a:pt x="6388" y="299262"/>
                </a:lnTo>
                <a:lnTo>
                  <a:pt x="1020406" y="23482"/>
                </a:lnTo>
                <a:lnTo>
                  <a:pt x="1014018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34970" y="3025364"/>
            <a:ext cx="672292" cy="199235"/>
          </a:xfrm>
          <a:custGeom>
            <a:avLst/>
            <a:gdLst/>
            <a:ahLst/>
            <a:cxnLst/>
            <a:rect l="l" t="t" r="r" b="b"/>
            <a:pathLst>
              <a:path w="881379" h="261620">
                <a:moveTo>
                  <a:pt x="874852" y="0"/>
                </a:moveTo>
                <a:lnTo>
                  <a:pt x="0" y="237934"/>
                </a:lnTo>
                <a:lnTo>
                  <a:pt x="6388" y="261404"/>
                </a:lnTo>
                <a:lnTo>
                  <a:pt x="881240" y="23495"/>
                </a:lnTo>
                <a:lnTo>
                  <a:pt x="87485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89200" y="3574342"/>
            <a:ext cx="735743" cy="216644"/>
          </a:xfrm>
          <a:custGeom>
            <a:avLst/>
            <a:gdLst/>
            <a:ahLst/>
            <a:cxnLst/>
            <a:rect l="l" t="t" r="r" b="b"/>
            <a:pathLst>
              <a:path w="964565" h="284479">
                <a:moveTo>
                  <a:pt x="957922" y="0"/>
                </a:moveTo>
                <a:lnTo>
                  <a:pt x="0" y="260515"/>
                </a:lnTo>
                <a:lnTo>
                  <a:pt x="6388" y="284010"/>
                </a:lnTo>
                <a:lnTo>
                  <a:pt x="964310" y="23494"/>
                </a:lnTo>
                <a:lnTo>
                  <a:pt x="95792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24790" y="3742056"/>
            <a:ext cx="599154" cy="179409"/>
          </a:xfrm>
          <a:custGeom>
            <a:avLst/>
            <a:gdLst/>
            <a:ahLst/>
            <a:cxnLst/>
            <a:rect l="l" t="t" r="r" b="b"/>
            <a:pathLst>
              <a:path w="785495" h="235585">
                <a:moveTo>
                  <a:pt x="779005" y="0"/>
                </a:moveTo>
                <a:lnTo>
                  <a:pt x="0" y="211861"/>
                </a:lnTo>
                <a:lnTo>
                  <a:pt x="6388" y="235343"/>
                </a:lnTo>
                <a:lnTo>
                  <a:pt x="785393" y="23495"/>
                </a:lnTo>
                <a:lnTo>
                  <a:pt x="779005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12925" y="3649825"/>
            <a:ext cx="778366" cy="228250"/>
          </a:xfrm>
          <a:custGeom>
            <a:avLst/>
            <a:gdLst/>
            <a:ahLst/>
            <a:cxnLst/>
            <a:rect l="l" t="t" r="r" b="b"/>
            <a:pathLst>
              <a:path w="1020445" h="299720">
                <a:moveTo>
                  <a:pt x="1014018" y="0"/>
                </a:moveTo>
                <a:lnTo>
                  <a:pt x="0" y="275767"/>
                </a:lnTo>
                <a:lnTo>
                  <a:pt x="6388" y="299262"/>
                </a:lnTo>
                <a:lnTo>
                  <a:pt x="1020406" y="23495"/>
                </a:lnTo>
                <a:lnTo>
                  <a:pt x="1014018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01057" y="3635102"/>
            <a:ext cx="672292" cy="199235"/>
          </a:xfrm>
          <a:custGeom>
            <a:avLst/>
            <a:gdLst/>
            <a:ahLst/>
            <a:cxnLst/>
            <a:rect l="l" t="t" r="r" b="b"/>
            <a:pathLst>
              <a:path w="881379" h="261620">
                <a:moveTo>
                  <a:pt x="874852" y="0"/>
                </a:moveTo>
                <a:lnTo>
                  <a:pt x="0" y="237921"/>
                </a:lnTo>
                <a:lnTo>
                  <a:pt x="6388" y="261404"/>
                </a:lnTo>
                <a:lnTo>
                  <a:pt x="881240" y="23494"/>
                </a:lnTo>
                <a:lnTo>
                  <a:pt x="87485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82427" y="3194637"/>
            <a:ext cx="690698" cy="204071"/>
          </a:xfrm>
          <a:custGeom>
            <a:avLst/>
            <a:gdLst/>
            <a:ahLst/>
            <a:cxnLst/>
            <a:rect l="l" t="t" r="r" b="b"/>
            <a:pathLst>
              <a:path w="905509" h="267970">
                <a:moveTo>
                  <a:pt x="898690" y="0"/>
                </a:moveTo>
                <a:lnTo>
                  <a:pt x="0" y="244411"/>
                </a:lnTo>
                <a:lnTo>
                  <a:pt x="6388" y="267893"/>
                </a:lnTo>
                <a:lnTo>
                  <a:pt x="905078" y="23495"/>
                </a:lnTo>
                <a:lnTo>
                  <a:pt x="89869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18020" y="3305000"/>
            <a:ext cx="765289" cy="224382"/>
          </a:xfrm>
          <a:custGeom>
            <a:avLst/>
            <a:gdLst/>
            <a:ahLst/>
            <a:cxnLst/>
            <a:rect l="l" t="t" r="r" b="b"/>
            <a:pathLst>
              <a:path w="1003300" h="294639">
                <a:moveTo>
                  <a:pt x="996657" y="0"/>
                </a:moveTo>
                <a:lnTo>
                  <a:pt x="0" y="271056"/>
                </a:lnTo>
                <a:lnTo>
                  <a:pt x="6375" y="294551"/>
                </a:lnTo>
                <a:lnTo>
                  <a:pt x="1003046" y="23494"/>
                </a:lnTo>
                <a:lnTo>
                  <a:pt x="996657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06154" y="3257851"/>
            <a:ext cx="778366" cy="228250"/>
          </a:xfrm>
          <a:custGeom>
            <a:avLst/>
            <a:gdLst/>
            <a:ahLst/>
            <a:cxnLst/>
            <a:rect l="l" t="t" r="r" b="b"/>
            <a:pathLst>
              <a:path w="1020445" h="299720">
                <a:moveTo>
                  <a:pt x="1014018" y="0"/>
                </a:moveTo>
                <a:lnTo>
                  <a:pt x="0" y="275780"/>
                </a:lnTo>
                <a:lnTo>
                  <a:pt x="6388" y="299275"/>
                </a:lnTo>
                <a:lnTo>
                  <a:pt x="1020406" y="23495"/>
                </a:lnTo>
                <a:lnTo>
                  <a:pt x="1014018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94289" y="3221176"/>
            <a:ext cx="752696" cy="219546"/>
          </a:xfrm>
          <a:custGeom>
            <a:avLst/>
            <a:gdLst/>
            <a:ahLst/>
            <a:cxnLst/>
            <a:rect l="l" t="t" r="r" b="b"/>
            <a:pathLst>
              <a:path w="986790" h="288289">
                <a:moveTo>
                  <a:pt x="980897" y="0"/>
                </a:moveTo>
                <a:lnTo>
                  <a:pt x="0" y="266750"/>
                </a:lnTo>
                <a:lnTo>
                  <a:pt x="5702" y="287693"/>
                </a:lnTo>
                <a:lnTo>
                  <a:pt x="986599" y="20929"/>
                </a:lnTo>
                <a:lnTo>
                  <a:pt x="980897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29876" y="3338673"/>
            <a:ext cx="801616" cy="234537"/>
          </a:xfrm>
          <a:custGeom>
            <a:avLst/>
            <a:gdLst/>
            <a:ahLst/>
            <a:cxnLst/>
            <a:rect l="l" t="t" r="r" b="b"/>
            <a:pathLst>
              <a:path w="1050925" h="307975">
                <a:moveTo>
                  <a:pt x="1044371" y="0"/>
                </a:moveTo>
                <a:lnTo>
                  <a:pt x="0" y="284035"/>
                </a:lnTo>
                <a:lnTo>
                  <a:pt x="6388" y="307517"/>
                </a:lnTo>
                <a:lnTo>
                  <a:pt x="1050759" y="23494"/>
                </a:lnTo>
                <a:lnTo>
                  <a:pt x="1044371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65469" y="3524293"/>
            <a:ext cx="599154" cy="179409"/>
          </a:xfrm>
          <a:custGeom>
            <a:avLst/>
            <a:gdLst/>
            <a:ahLst/>
            <a:cxnLst/>
            <a:rect l="l" t="t" r="r" b="b"/>
            <a:pathLst>
              <a:path w="785495" h="235585">
                <a:moveTo>
                  <a:pt x="779005" y="0"/>
                </a:moveTo>
                <a:lnTo>
                  <a:pt x="0" y="211861"/>
                </a:lnTo>
                <a:lnTo>
                  <a:pt x="6388" y="235356"/>
                </a:lnTo>
                <a:lnTo>
                  <a:pt x="785393" y="23494"/>
                </a:lnTo>
                <a:lnTo>
                  <a:pt x="779005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53606" y="3432063"/>
            <a:ext cx="778366" cy="228250"/>
          </a:xfrm>
          <a:custGeom>
            <a:avLst/>
            <a:gdLst/>
            <a:ahLst/>
            <a:cxnLst/>
            <a:rect l="l" t="t" r="r" b="b"/>
            <a:pathLst>
              <a:path w="1020445" h="299720">
                <a:moveTo>
                  <a:pt x="1014018" y="0"/>
                </a:moveTo>
                <a:lnTo>
                  <a:pt x="0" y="275767"/>
                </a:lnTo>
                <a:lnTo>
                  <a:pt x="6388" y="299262"/>
                </a:lnTo>
                <a:lnTo>
                  <a:pt x="1020406" y="23494"/>
                </a:lnTo>
                <a:lnTo>
                  <a:pt x="1014018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41741" y="3402907"/>
            <a:ext cx="725572" cy="213743"/>
          </a:xfrm>
          <a:custGeom>
            <a:avLst/>
            <a:gdLst/>
            <a:ahLst/>
            <a:cxnLst/>
            <a:rect l="l" t="t" r="r" b="b"/>
            <a:pathLst>
              <a:path w="951229" h="280670">
                <a:moveTo>
                  <a:pt x="944537" y="0"/>
                </a:moveTo>
                <a:lnTo>
                  <a:pt x="0" y="256870"/>
                </a:lnTo>
                <a:lnTo>
                  <a:pt x="6388" y="280365"/>
                </a:lnTo>
                <a:lnTo>
                  <a:pt x="950925" y="23494"/>
                </a:lnTo>
                <a:lnTo>
                  <a:pt x="944537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8577" y="2335010"/>
            <a:ext cx="2071511" cy="235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48378" y="2609527"/>
            <a:ext cx="1409973" cy="1698337"/>
          </a:xfrm>
          <a:custGeom>
            <a:avLst/>
            <a:gdLst/>
            <a:ahLst/>
            <a:cxnLst/>
            <a:rect l="l" t="t" r="r" b="b"/>
            <a:pathLst>
              <a:path w="1848484" h="2230120">
                <a:moveTo>
                  <a:pt x="441147" y="0"/>
                </a:moveTo>
                <a:lnTo>
                  <a:pt x="0" y="1903691"/>
                </a:lnTo>
                <a:lnTo>
                  <a:pt x="1407172" y="2229789"/>
                </a:lnTo>
                <a:lnTo>
                  <a:pt x="1848332" y="326097"/>
                </a:lnTo>
                <a:lnTo>
                  <a:pt x="441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40092" y="2788414"/>
            <a:ext cx="700868" cy="196334"/>
          </a:xfrm>
          <a:custGeom>
            <a:avLst/>
            <a:gdLst/>
            <a:ahLst/>
            <a:cxnLst/>
            <a:rect l="l" t="t" r="r" b="b"/>
            <a:pathLst>
              <a:path w="918845" h="257810">
                <a:moveTo>
                  <a:pt x="10985" y="0"/>
                </a:moveTo>
                <a:lnTo>
                  <a:pt x="0" y="47421"/>
                </a:lnTo>
                <a:lnTo>
                  <a:pt x="907287" y="257683"/>
                </a:lnTo>
                <a:lnTo>
                  <a:pt x="918273" y="210261"/>
                </a:lnTo>
                <a:lnTo>
                  <a:pt x="10985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12571" y="2925034"/>
            <a:ext cx="696510" cy="178441"/>
          </a:xfrm>
          <a:custGeom>
            <a:avLst/>
            <a:gdLst/>
            <a:ahLst/>
            <a:cxnLst/>
            <a:rect l="l" t="t" r="r" b="b"/>
            <a:pathLst>
              <a:path w="913129" h="234314">
                <a:moveTo>
                  <a:pt x="5499" y="0"/>
                </a:moveTo>
                <a:lnTo>
                  <a:pt x="0" y="23710"/>
                </a:lnTo>
                <a:lnTo>
                  <a:pt x="907287" y="233959"/>
                </a:lnTo>
                <a:lnTo>
                  <a:pt x="912787" y="210248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81950" y="3056940"/>
            <a:ext cx="548780" cy="144107"/>
          </a:xfrm>
          <a:custGeom>
            <a:avLst/>
            <a:gdLst/>
            <a:ahLst/>
            <a:cxnLst/>
            <a:rect l="l" t="t" r="r" b="b"/>
            <a:pathLst>
              <a:path w="719454" h="189229">
                <a:moveTo>
                  <a:pt x="5499" y="0"/>
                </a:moveTo>
                <a:lnTo>
                  <a:pt x="0" y="23710"/>
                </a:lnTo>
                <a:lnTo>
                  <a:pt x="713549" y="189064"/>
                </a:lnTo>
                <a:lnTo>
                  <a:pt x="719048" y="165354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92157" y="3012966"/>
            <a:ext cx="785148" cy="198752"/>
          </a:xfrm>
          <a:custGeom>
            <a:avLst/>
            <a:gdLst/>
            <a:ahLst/>
            <a:cxnLst/>
            <a:rect l="l" t="t" r="r" b="b"/>
            <a:pathLst>
              <a:path w="1029334" h="260985">
                <a:moveTo>
                  <a:pt x="5499" y="0"/>
                </a:moveTo>
                <a:lnTo>
                  <a:pt x="0" y="23710"/>
                </a:lnTo>
                <a:lnTo>
                  <a:pt x="1023721" y="260959"/>
                </a:lnTo>
                <a:lnTo>
                  <a:pt x="1029220" y="237248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02364" y="2969000"/>
            <a:ext cx="851505" cy="214226"/>
          </a:xfrm>
          <a:custGeom>
            <a:avLst/>
            <a:gdLst/>
            <a:ahLst/>
            <a:cxnLst/>
            <a:rect l="l" t="t" r="r" b="b"/>
            <a:pathLst>
              <a:path w="1116329" h="281304">
                <a:moveTo>
                  <a:pt x="5499" y="0"/>
                </a:moveTo>
                <a:lnTo>
                  <a:pt x="0" y="23710"/>
                </a:lnTo>
                <a:lnTo>
                  <a:pt x="1110437" y="281050"/>
                </a:lnTo>
                <a:lnTo>
                  <a:pt x="1115936" y="257340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61538" y="3144872"/>
            <a:ext cx="742039" cy="189080"/>
          </a:xfrm>
          <a:custGeom>
            <a:avLst/>
            <a:gdLst/>
            <a:ahLst/>
            <a:cxnLst/>
            <a:rect l="l" t="t" r="r" b="b"/>
            <a:pathLst>
              <a:path w="972820" h="248285">
                <a:moveTo>
                  <a:pt x="5499" y="0"/>
                </a:moveTo>
                <a:lnTo>
                  <a:pt x="0" y="23723"/>
                </a:lnTo>
                <a:lnTo>
                  <a:pt x="967092" y="247827"/>
                </a:lnTo>
                <a:lnTo>
                  <a:pt x="972591" y="224116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30923" y="3276781"/>
            <a:ext cx="604482" cy="157164"/>
          </a:xfrm>
          <a:custGeom>
            <a:avLst/>
            <a:gdLst/>
            <a:ahLst/>
            <a:cxnLst/>
            <a:rect l="l" t="t" r="r" b="b"/>
            <a:pathLst>
              <a:path w="792479" h="206375">
                <a:moveTo>
                  <a:pt x="5499" y="0"/>
                </a:moveTo>
                <a:lnTo>
                  <a:pt x="0" y="23710"/>
                </a:lnTo>
                <a:lnTo>
                  <a:pt x="786460" y="205968"/>
                </a:lnTo>
                <a:lnTo>
                  <a:pt x="791959" y="182257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41128" y="3232816"/>
            <a:ext cx="785148" cy="198752"/>
          </a:xfrm>
          <a:custGeom>
            <a:avLst/>
            <a:gdLst/>
            <a:ahLst/>
            <a:cxnLst/>
            <a:rect l="l" t="t" r="r" b="b"/>
            <a:pathLst>
              <a:path w="1029334" h="260985">
                <a:moveTo>
                  <a:pt x="5499" y="0"/>
                </a:moveTo>
                <a:lnTo>
                  <a:pt x="0" y="23710"/>
                </a:lnTo>
                <a:lnTo>
                  <a:pt x="1023721" y="260946"/>
                </a:lnTo>
                <a:lnTo>
                  <a:pt x="1029220" y="237235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51335" y="3188854"/>
            <a:ext cx="678104" cy="174089"/>
          </a:xfrm>
          <a:custGeom>
            <a:avLst/>
            <a:gdLst/>
            <a:ahLst/>
            <a:cxnLst/>
            <a:rect l="l" t="t" r="r" b="b"/>
            <a:pathLst>
              <a:path w="889000" h="228600">
                <a:moveTo>
                  <a:pt x="5499" y="0"/>
                </a:moveTo>
                <a:lnTo>
                  <a:pt x="0" y="23710"/>
                </a:lnTo>
                <a:lnTo>
                  <a:pt x="883221" y="228384"/>
                </a:lnTo>
                <a:lnTo>
                  <a:pt x="888720" y="204673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18661" y="3760446"/>
            <a:ext cx="742039" cy="189080"/>
          </a:xfrm>
          <a:custGeom>
            <a:avLst/>
            <a:gdLst/>
            <a:ahLst/>
            <a:cxnLst/>
            <a:rect l="l" t="t" r="r" b="b"/>
            <a:pathLst>
              <a:path w="972820" h="248285">
                <a:moveTo>
                  <a:pt x="5499" y="0"/>
                </a:moveTo>
                <a:lnTo>
                  <a:pt x="0" y="23723"/>
                </a:lnTo>
                <a:lnTo>
                  <a:pt x="967092" y="247827"/>
                </a:lnTo>
                <a:lnTo>
                  <a:pt x="972591" y="224116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88046" y="3892345"/>
            <a:ext cx="604482" cy="157164"/>
          </a:xfrm>
          <a:custGeom>
            <a:avLst/>
            <a:gdLst/>
            <a:ahLst/>
            <a:cxnLst/>
            <a:rect l="l" t="t" r="r" b="b"/>
            <a:pathLst>
              <a:path w="792479" h="206375">
                <a:moveTo>
                  <a:pt x="5486" y="0"/>
                </a:moveTo>
                <a:lnTo>
                  <a:pt x="0" y="23710"/>
                </a:lnTo>
                <a:lnTo>
                  <a:pt x="786460" y="205968"/>
                </a:lnTo>
                <a:lnTo>
                  <a:pt x="791959" y="182257"/>
                </a:lnTo>
                <a:lnTo>
                  <a:pt x="548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98252" y="3848380"/>
            <a:ext cx="785148" cy="198752"/>
          </a:xfrm>
          <a:custGeom>
            <a:avLst/>
            <a:gdLst/>
            <a:ahLst/>
            <a:cxnLst/>
            <a:rect l="l" t="t" r="r" b="b"/>
            <a:pathLst>
              <a:path w="1029334" h="260985">
                <a:moveTo>
                  <a:pt x="5499" y="0"/>
                </a:moveTo>
                <a:lnTo>
                  <a:pt x="0" y="23710"/>
                </a:lnTo>
                <a:lnTo>
                  <a:pt x="1023721" y="260946"/>
                </a:lnTo>
                <a:lnTo>
                  <a:pt x="1029220" y="237235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08454" y="3804419"/>
            <a:ext cx="678104" cy="174089"/>
          </a:xfrm>
          <a:custGeom>
            <a:avLst/>
            <a:gdLst/>
            <a:ahLst/>
            <a:cxnLst/>
            <a:rect l="l" t="t" r="r" b="b"/>
            <a:pathLst>
              <a:path w="889000" h="228600">
                <a:moveTo>
                  <a:pt x="5499" y="0"/>
                </a:moveTo>
                <a:lnTo>
                  <a:pt x="0" y="23710"/>
                </a:lnTo>
                <a:lnTo>
                  <a:pt x="883221" y="228384"/>
                </a:lnTo>
                <a:lnTo>
                  <a:pt x="888720" y="204673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10515" y="3364724"/>
            <a:ext cx="696510" cy="178441"/>
          </a:xfrm>
          <a:custGeom>
            <a:avLst/>
            <a:gdLst/>
            <a:ahLst/>
            <a:cxnLst/>
            <a:rect l="l" t="t" r="r" b="b"/>
            <a:pathLst>
              <a:path w="913129" h="234314">
                <a:moveTo>
                  <a:pt x="5499" y="0"/>
                </a:moveTo>
                <a:lnTo>
                  <a:pt x="0" y="23710"/>
                </a:lnTo>
                <a:lnTo>
                  <a:pt x="907287" y="233959"/>
                </a:lnTo>
                <a:lnTo>
                  <a:pt x="912787" y="210248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79898" y="3496629"/>
            <a:ext cx="772070" cy="195850"/>
          </a:xfrm>
          <a:custGeom>
            <a:avLst/>
            <a:gdLst/>
            <a:ahLst/>
            <a:cxnLst/>
            <a:rect l="l" t="t" r="r" b="b"/>
            <a:pathLst>
              <a:path w="1012190" h="257175">
                <a:moveTo>
                  <a:pt x="5499" y="0"/>
                </a:moveTo>
                <a:lnTo>
                  <a:pt x="0" y="23723"/>
                </a:lnTo>
                <a:lnTo>
                  <a:pt x="1006195" y="256882"/>
                </a:lnTo>
                <a:lnTo>
                  <a:pt x="1011694" y="233172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90099" y="3452656"/>
            <a:ext cx="785148" cy="198752"/>
          </a:xfrm>
          <a:custGeom>
            <a:avLst/>
            <a:gdLst/>
            <a:ahLst/>
            <a:cxnLst/>
            <a:rect l="l" t="t" r="r" b="b"/>
            <a:pathLst>
              <a:path w="1029334" h="260985">
                <a:moveTo>
                  <a:pt x="5499" y="0"/>
                </a:moveTo>
                <a:lnTo>
                  <a:pt x="0" y="23710"/>
                </a:lnTo>
                <a:lnTo>
                  <a:pt x="1023721" y="260959"/>
                </a:lnTo>
                <a:lnTo>
                  <a:pt x="1029220" y="237248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00763" y="3408695"/>
            <a:ext cx="759477" cy="191015"/>
          </a:xfrm>
          <a:custGeom>
            <a:avLst/>
            <a:gdLst/>
            <a:ahLst/>
            <a:cxnLst/>
            <a:rect l="l" t="t" r="r" b="b"/>
            <a:pathLst>
              <a:path w="995679" h="250825">
                <a:moveTo>
                  <a:pt x="4902" y="0"/>
                </a:moveTo>
                <a:lnTo>
                  <a:pt x="0" y="21145"/>
                </a:lnTo>
                <a:lnTo>
                  <a:pt x="990282" y="250634"/>
                </a:lnTo>
                <a:lnTo>
                  <a:pt x="995184" y="229489"/>
                </a:lnTo>
                <a:lnTo>
                  <a:pt x="490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69685" y="3540603"/>
            <a:ext cx="808882" cy="204555"/>
          </a:xfrm>
          <a:custGeom>
            <a:avLst/>
            <a:gdLst/>
            <a:ahLst/>
            <a:cxnLst/>
            <a:rect l="l" t="t" r="r" b="b"/>
            <a:pathLst>
              <a:path w="1060450" h="268604">
                <a:moveTo>
                  <a:pt x="5499" y="0"/>
                </a:moveTo>
                <a:lnTo>
                  <a:pt x="0" y="23710"/>
                </a:lnTo>
                <a:lnTo>
                  <a:pt x="1054366" y="268046"/>
                </a:lnTo>
                <a:lnTo>
                  <a:pt x="1059865" y="244335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39075" y="3672505"/>
            <a:ext cx="604482" cy="157164"/>
          </a:xfrm>
          <a:custGeom>
            <a:avLst/>
            <a:gdLst/>
            <a:ahLst/>
            <a:cxnLst/>
            <a:rect l="l" t="t" r="r" b="b"/>
            <a:pathLst>
              <a:path w="792479" h="206375">
                <a:moveTo>
                  <a:pt x="5486" y="0"/>
                </a:moveTo>
                <a:lnTo>
                  <a:pt x="0" y="23710"/>
                </a:lnTo>
                <a:lnTo>
                  <a:pt x="786460" y="205968"/>
                </a:lnTo>
                <a:lnTo>
                  <a:pt x="791959" y="182257"/>
                </a:lnTo>
                <a:lnTo>
                  <a:pt x="548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49280" y="3628539"/>
            <a:ext cx="785148" cy="198752"/>
          </a:xfrm>
          <a:custGeom>
            <a:avLst/>
            <a:gdLst/>
            <a:ahLst/>
            <a:cxnLst/>
            <a:rect l="l" t="t" r="r" b="b"/>
            <a:pathLst>
              <a:path w="1029334" h="260985">
                <a:moveTo>
                  <a:pt x="5499" y="0"/>
                </a:moveTo>
                <a:lnTo>
                  <a:pt x="0" y="23710"/>
                </a:lnTo>
                <a:lnTo>
                  <a:pt x="1023721" y="260946"/>
                </a:lnTo>
                <a:lnTo>
                  <a:pt x="1029220" y="237235"/>
                </a:lnTo>
                <a:lnTo>
                  <a:pt x="54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59487" y="3584562"/>
            <a:ext cx="731868" cy="186662"/>
          </a:xfrm>
          <a:custGeom>
            <a:avLst/>
            <a:gdLst/>
            <a:ahLst/>
            <a:cxnLst/>
            <a:rect l="l" t="t" r="r" b="b"/>
            <a:pathLst>
              <a:path w="959484" h="245110">
                <a:moveTo>
                  <a:pt x="5486" y="0"/>
                </a:moveTo>
                <a:lnTo>
                  <a:pt x="0" y="23723"/>
                </a:lnTo>
                <a:lnTo>
                  <a:pt x="953566" y="244703"/>
                </a:lnTo>
                <a:lnTo>
                  <a:pt x="959065" y="220992"/>
                </a:lnTo>
                <a:lnTo>
                  <a:pt x="548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-1" y="4775431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213" y="1112137"/>
            <a:ext cx="2788270" cy="1256271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 marR="118595">
              <a:lnSpc>
                <a:spcPct val="135400"/>
              </a:lnSpc>
              <a:spcBef>
                <a:spcPts val="76"/>
              </a:spcBef>
            </a:pPr>
            <a:r>
              <a:rPr lang="ru-RU" sz="1200" spc="-8" dirty="0">
                <a:latin typeface="Gotham Pro"/>
                <a:cs typeface="Gotham Pro"/>
              </a:rPr>
              <a:t>М</a:t>
            </a:r>
            <a:r>
              <a:rPr sz="1200" spc="-8" dirty="0" err="1">
                <a:latin typeface="Gotham Pro"/>
                <a:cs typeface="Gotham Pro"/>
              </a:rPr>
              <a:t>еханизм</a:t>
            </a:r>
            <a:r>
              <a:rPr sz="1200" spc="-8" dirty="0">
                <a:latin typeface="Gotham Pro"/>
                <a:cs typeface="Gotham Pro"/>
              </a:rPr>
              <a:t> </a:t>
            </a:r>
            <a:r>
              <a:rPr sz="1200" dirty="0" err="1">
                <a:latin typeface="Gotham Pro"/>
                <a:cs typeface="Gotham Pro"/>
              </a:rPr>
              <a:t>обеспечения</a:t>
            </a:r>
            <a:r>
              <a:rPr lang="ru-RU" sz="1200" dirty="0">
                <a:latin typeface="Gotham Pro"/>
                <a:cs typeface="Gotham Pro"/>
              </a:rPr>
              <a:t> отображения </a:t>
            </a:r>
            <a:r>
              <a:rPr sz="1200" dirty="0">
                <a:latin typeface="Gotham Pro"/>
                <a:cs typeface="Gotham Pro"/>
              </a:rPr>
              <a:t>«</a:t>
            </a:r>
            <a:r>
              <a:rPr sz="1200" dirty="0" err="1">
                <a:latin typeface="Gotham Pro"/>
                <a:cs typeface="Gotham Pro"/>
              </a:rPr>
              <a:t>зонирования</a:t>
            </a:r>
            <a:r>
              <a:rPr sz="1200" dirty="0">
                <a:latin typeface="Gotham Pro"/>
                <a:cs typeface="Gotham Pro"/>
              </a:rPr>
              <a:t>» </a:t>
            </a:r>
            <a:r>
              <a:rPr sz="1200" dirty="0" err="1">
                <a:latin typeface="Gotham Pro"/>
                <a:cs typeface="Gotham Pro"/>
              </a:rPr>
              <a:t>заявления</a:t>
            </a:r>
            <a:r>
              <a:rPr lang="ru-RU" sz="1200" dirty="0">
                <a:latin typeface="Gotham Pro"/>
                <a:cs typeface="Gotham Pro"/>
              </a:rPr>
              <a:t> -</a:t>
            </a:r>
            <a:r>
              <a:rPr sz="1200" dirty="0">
                <a:latin typeface="Gotham Pro"/>
                <a:cs typeface="Gotham Pro"/>
              </a:rPr>
              <a:t> </a:t>
            </a:r>
            <a:r>
              <a:rPr sz="1200" spc="-11" dirty="0" err="1">
                <a:latin typeface="Gotham Pro"/>
                <a:cs typeface="Gotham Pro"/>
              </a:rPr>
              <a:t>тем</a:t>
            </a:r>
            <a:r>
              <a:rPr sz="1200" spc="-11" dirty="0">
                <a:latin typeface="Gotham Pro"/>
                <a:cs typeface="Gotham Pro"/>
              </a:rPr>
              <a:t> </a:t>
            </a:r>
            <a:r>
              <a:rPr sz="1200" dirty="0" err="1">
                <a:latin typeface="Gotham Pro"/>
                <a:cs typeface="Gotham Pro"/>
              </a:rPr>
              <a:t>самым</a:t>
            </a:r>
            <a:r>
              <a:rPr sz="1200" dirty="0">
                <a:latin typeface="Gotham Pro"/>
                <a:cs typeface="Gotham Pro"/>
              </a:rPr>
              <a:t> </a:t>
            </a:r>
            <a:r>
              <a:rPr sz="1200" dirty="0" err="1">
                <a:latin typeface="Gotham Pro"/>
                <a:cs typeface="Gotham Pro"/>
              </a:rPr>
              <a:t>частично</a:t>
            </a:r>
            <a:r>
              <a:rPr lang="ru-RU" sz="1200" dirty="0">
                <a:latin typeface="Gotham Pro"/>
                <a:cs typeface="Gotham Pro"/>
              </a:rPr>
              <a:t>е</a:t>
            </a:r>
            <a:r>
              <a:rPr sz="1200" spc="-50" dirty="0">
                <a:latin typeface="Gotham Pro"/>
                <a:cs typeface="Gotham Pro"/>
              </a:rPr>
              <a:t> </a:t>
            </a:r>
            <a:r>
              <a:rPr sz="1200" spc="-8" dirty="0" err="1">
                <a:latin typeface="Gotham Pro"/>
                <a:cs typeface="Gotham Pro"/>
              </a:rPr>
              <a:t>отраж</a:t>
            </a:r>
            <a:r>
              <a:rPr lang="ru-RU" sz="1200" spc="-8" dirty="0" err="1">
                <a:latin typeface="Gotham Pro"/>
                <a:cs typeface="Gotham Pro"/>
              </a:rPr>
              <a:t>ение</a:t>
            </a:r>
            <a:r>
              <a:rPr lang="ru-RU" sz="1200" spc="-8" dirty="0">
                <a:latin typeface="Gotham Pro"/>
                <a:cs typeface="Gotham Pro"/>
              </a:rPr>
              <a:t> </a:t>
            </a:r>
            <a:r>
              <a:rPr sz="1200" spc="-4" dirty="0" err="1">
                <a:latin typeface="Gotham Pro"/>
                <a:cs typeface="Gotham Pro"/>
              </a:rPr>
              <a:t>текущу</a:t>
            </a:r>
            <a:r>
              <a:rPr lang="ru-RU" sz="1200" spc="-4" dirty="0">
                <a:latin typeface="Gotham Pro"/>
                <a:cs typeface="Gotham Pro"/>
              </a:rPr>
              <a:t>ей </a:t>
            </a:r>
            <a:r>
              <a:rPr sz="1200" spc="-4" dirty="0" err="1">
                <a:latin typeface="Gotham Pro"/>
                <a:cs typeface="Gotham Pro"/>
              </a:rPr>
              <a:t>ситуаци</a:t>
            </a:r>
            <a:r>
              <a:rPr lang="ru-RU" sz="1200" spc="-4" dirty="0">
                <a:latin typeface="Gotham Pro"/>
                <a:cs typeface="Gotham Pro"/>
              </a:rPr>
              <a:t>и по каждому ООВО и направлению подготовки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9588" y="16300"/>
            <a:ext cx="5090626" cy="1056216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>
              <a:spcBef>
                <a:spcPts val="76"/>
              </a:spcBef>
            </a:pPr>
            <a:r>
              <a:rPr spc="-4" dirty="0"/>
              <a:t>Позиционирование </a:t>
            </a:r>
            <a:r>
              <a:rPr spc="-8" dirty="0"/>
              <a:t>конкурсной</a:t>
            </a:r>
            <a:r>
              <a:rPr spc="-11" dirty="0"/>
              <a:t> </a:t>
            </a:r>
            <a:r>
              <a:rPr spc="-8" dirty="0"/>
              <a:t>ситуации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3324348" y="498089"/>
            <a:ext cx="6837614" cy="5259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4580" y="1046655"/>
            <a:ext cx="5517832" cy="4711046"/>
          </a:xfrm>
          <a:custGeom>
            <a:avLst/>
            <a:gdLst/>
            <a:ahLst/>
            <a:cxnLst/>
            <a:rect l="l" t="t" r="r" b="b"/>
            <a:pathLst>
              <a:path w="7233920" h="6186170">
                <a:moveTo>
                  <a:pt x="7173925" y="0"/>
                </a:moveTo>
                <a:lnTo>
                  <a:pt x="59677" y="0"/>
                </a:lnTo>
                <a:lnTo>
                  <a:pt x="36449" y="4690"/>
                </a:lnTo>
                <a:lnTo>
                  <a:pt x="17479" y="17479"/>
                </a:lnTo>
                <a:lnTo>
                  <a:pt x="4690" y="36449"/>
                </a:lnTo>
                <a:lnTo>
                  <a:pt x="0" y="59677"/>
                </a:lnTo>
                <a:lnTo>
                  <a:pt x="0" y="6185621"/>
                </a:lnTo>
                <a:lnTo>
                  <a:pt x="7233615" y="6185621"/>
                </a:lnTo>
                <a:lnTo>
                  <a:pt x="7233615" y="59677"/>
                </a:lnTo>
                <a:lnTo>
                  <a:pt x="7228924" y="36449"/>
                </a:lnTo>
                <a:lnTo>
                  <a:pt x="7216133" y="17479"/>
                </a:lnTo>
                <a:lnTo>
                  <a:pt x="7197160" y="4690"/>
                </a:lnTo>
                <a:lnTo>
                  <a:pt x="7173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4577" y="1046660"/>
            <a:ext cx="5517832" cy="206489"/>
          </a:xfrm>
          <a:custGeom>
            <a:avLst/>
            <a:gdLst/>
            <a:ahLst/>
            <a:cxnLst/>
            <a:rect l="l" t="t" r="r" b="b"/>
            <a:pathLst>
              <a:path w="7233920" h="271144">
                <a:moveTo>
                  <a:pt x="7173937" y="0"/>
                </a:moveTo>
                <a:lnTo>
                  <a:pt x="59677" y="0"/>
                </a:lnTo>
                <a:lnTo>
                  <a:pt x="36449" y="4688"/>
                </a:lnTo>
                <a:lnTo>
                  <a:pt x="17479" y="17475"/>
                </a:lnTo>
                <a:lnTo>
                  <a:pt x="4690" y="36443"/>
                </a:lnTo>
                <a:lnTo>
                  <a:pt x="0" y="59677"/>
                </a:lnTo>
                <a:lnTo>
                  <a:pt x="0" y="270662"/>
                </a:lnTo>
                <a:lnTo>
                  <a:pt x="7233615" y="270662"/>
                </a:lnTo>
                <a:lnTo>
                  <a:pt x="7233615" y="59677"/>
                </a:lnTo>
                <a:lnTo>
                  <a:pt x="7228925" y="36443"/>
                </a:lnTo>
                <a:lnTo>
                  <a:pt x="7216135" y="17475"/>
                </a:lnTo>
                <a:lnTo>
                  <a:pt x="7197166" y="4688"/>
                </a:lnTo>
                <a:lnTo>
                  <a:pt x="717393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9508" y="1127720"/>
            <a:ext cx="57813" cy="57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2787" y="1127720"/>
            <a:ext cx="57813" cy="57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6065" y="1127720"/>
            <a:ext cx="57813" cy="5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5053" y="1087900"/>
            <a:ext cx="4887195" cy="123797"/>
          </a:xfrm>
          <a:custGeom>
            <a:avLst/>
            <a:gdLst/>
            <a:ahLst/>
            <a:cxnLst/>
            <a:rect l="l" t="t" r="r" b="b"/>
            <a:pathLst>
              <a:path w="6407150" h="162559">
                <a:moveTo>
                  <a:pt x="6385725" y="0"/>
                </a:moveTo>
                <a:lnTo>
                  <a:pt x="20891" y="0"/>
                </a:lnTo>
                <a:lnTo>
                  <a:pt x="12764" y="1641"/>
                </a:lnTo>
                <a:lnTo>
                  <a:pt x="6124" y="6118"/>
                </a:lnTo>
                <a:lnTo>
                  <a:pt x="1648" y="12762"/>
                </a:lnTo>
                <a:lnTo>
                  <a:pt x="0" y="20853"/>
                </a:lnTo>
                <a:lnTo>
                  <a:pt x="0" y="141414"/>
                </a:lnTo>
                <a:lnTo>
                  <a:pt x="1642" y="149541"/>
                </a:lnTo>
                <a:lnTo>
                  <a:pt x="6121" y="156178"/>
                </a:lnTo>
                <a:lnTo>
                  <a:pt x="12762" y="160652"/>
                </a:lnTo>
                <a:lnTo>
                  <a:pt x="20891" y="162293"/>
                </a:lnTo>
                <a:lnTo>
                  <a:pt x="6385725" y="162293"/>
                </a:lnTo>
                <a:lnTo>
                  <a:pt x="6393859" y="160652"/>
                </a:lnTo>
                <a:lnTo>
                  <a:pt x="6400499" y="156178"/>
                </a:lnTo>
                <a:lnTo>
                  <a:pt x="6404975" y="149541"/>
                </a:lnTo>
                <a:lnTo>
                  <a:pt x="6406616" y="141414"/>
                </a:lnTo>
                <a:lnTo>
                  <a:pt x="6406606" y="20853"/>
                </a:lnTo>
                <a:lnTo>
                  <a:pt x="6404975" y="12762"/>
                </a:lnTo>
                <a:lnTo>
                  <a:pt x="6400476" y="6102"/>
                </a:lnTo>
                <a:lnTo>
                  <a:pt x="6393838" y="1636"/>
                </a:lnTo>
                <a:lnTo>
                  <a:pt x="6385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43732" y="1115343"/>
            <a:ext cx="82602" cy="687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84570" y="1239573"/>
            <a:ext cx="5517606" cy="4517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-1" y="4775431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588" y="395456"/>
            <a:ext cx="5090626" cy="297886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>
              <a:spcBef>
                <a:spcPts val="76"/>
              </a:spcBef>
            </a:pPr>
            <a:r>
              <a:rPr spc="-4" dirty="0"/>
              <a:t>Позиционирование </a:t>
            </a:r>
            <a:r>
              <a:rPr spc="-8" dirty="0"/>
              <a:t>конкурсной</a:t>
            </a:r>
            <a:r>
              <a:rPr spc="-11" dirty="0"/>
              <a:t> </a:t>
            </a:r>
            <a:r>
              <a:rPr spc="-8" dirty="0"/>
              <a:t>ситуации</a:t>
            </a:r>
          </a:p>
        </p:txBody>
      </p:sp>
      <p:sp>
        <p:nvSpPr>
          <p:cNvPr id="3" name="object 3"/>
          <p:cNvSpPr/>
          <p:nvPr/>
        </p:nvSpPr>
        <p:spPr>
          <a:xfrm>
            <a:off x="1889867" y="497576"/>
            <a:ext cx="6839938" cy="525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1149" y="1046651"/>
            <a:ext cx="5517832" cy="4711046"/>
          </a:xfrm>
          <a:custGeom>
            <a:avLst/>
            <a:gdLst/>
            <a:ahLst/>
            <a:cxnLst/>
            <a:rect l="l" t="t" r="r" b="b"/>
            <a:pathLst>
              <a:path w="7233920" h="6186170">
                <a:moveTo>
                  <a:pt x="7173937" y="0"/>
                </a:moveTo>
                <a:lnTo>
                  <a:pt x="59689" y="0"/>
                </a:lnTo>
                <a:lnTo>
                  <a:pt x="36454" y="4690"/>
                </a:lnTo>
                <a:lnTo>
                  <a:pt x="17481" y="17479"/>
                </a:lnTo>
                <a:lnTo>
                  <a:pt x="4690" y="36449"/>
                </a:lnTo>
                <a:lnTo>
                  <a:pt x="0" y="59677"/>
                </a:lnTo>
                <a:lnTo>
                  <a:pt x="0" y="6185626"/>
                </a:lnTo>
                <a:lnTo>
                  <a:pt x="7233615" y="6185626"/>
                </a:lnTo>
                <a:lnTo>
                  <a:pt x="7233615" y="59677"/>
                </a:lnTo>
                <a:lnTo>
                  <a:pt x="7228925" y="36449"/>
                </a:lnTo>
                <a:lnTo>
                  <a:pt x="7216135" y="17479"/>
                </a:lnTo>
                <a:lnTo>
                  <a:pt x="7197166" y="4690"/>
                </a:lnTo>
                <a:lnTo>
                  <a:pt x="7173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1154" y="1046656"/>
            <a:ext cx="5517832" cy="206489"/>
          </a:xfrm>
          <a:custGeom>
            <a:avLst/>
            <a:gdLst/>
            <a:ahLst/>
            <a:cxnLst/>
            <a:rect l="l" t="t" r="r" b="b"/>
            <a:pathLst>
              <a:path w="7233920" h="271144">
                <a:moveTo>
                  <a:pt x="7173937" y="0"/>
                </a:moveTo>
                <a:lnTo>
                  <a:pt x="59690" y="0"/>
                </a:lnTo>
                <a:lnTo>
                  <a:pt x="36454" y="4690"/>
                </a:lnTo>
                <a:lnTo>
                  <a:pt x="17481" y="17479"/>
                </a:lnTo>
                <a:lnTo>
                  <a:pt x="4690" y="36449"/>
                </a:lnTo>
                <a:lnTo>
                  <a:pt x="0" y="59677"/>
                </a:lnTo>
                <a:lnTo>
                  <a:pt x="0" y="270675"/>
                </a:lnTo>
                <a:lnTo>
                  <a:pt x="7233615" y="270675"/>
                </a:lnTo>
                <a:lnTo>
                  <a:pt x="7233615" y="59677"/>
                </a:lnTo>
                <a:lnTo>
                  <a:pt x="7228925" y="36449"/>
                </a:lnTo>
                <a:lnTo>
                  <a:pt x="7216135" y="17479"/>
                </a:lnTo>
                <a:lnTo>
                  <a:pt x="7197166" y="4690"/>
                </a:lnTo>
                <a:lnTo>
                  <a:pt x="717393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6084" y="1127716"/>
            <a:ext cx="57813" cy="57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9362" y="1127716"/>
            <a:ext cx="57813" cy="57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2641" y="1127716"/>
            <a:ext cx="57813" cy="57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61628" y="1087906"/>
            <a:ext cx="4887195" cy="123797"/>
          </a:xfrm>
          <a:custGeom>
            <a:avLst/>
            <a:gdLst/>
            <a:ahLst/>
            <a:cxnLst/>
            <a:rect l="l" t="t" r="r" b="b"/>
            <a:pathLst>
              <a:path w="6407150" h="162559">
                <a:moveTo>
                  <a:pt x="6385725" y="0"/>
                </a:moveTo>
                <a:lnTo>
                  <a:pt x="20891" y="0"/>
                </a:lnTo>
                <a:lnTo>
                  <a:pt x="12765" y="1640"/>
                </a:lnTo>
                <a:lnTo>
                  <a:pt x="6126" y="6116"/>
                </a:lnTo>
                <a:lnTo>
                  <a:pt x="1649" y="12756"/>
                </a:lnTo>
                <a:lnTo>
                  <a:pt x="0" y="20853"/>
                </a:lnTo>
                <a:lnTo>
                  <a:pt x="0" y="141401"/>
                </a:lnTo>
                <a:lnTo>
                  <a:pt x="1642" y="149529"/>
                </a:lnTo>
                <a:lnTo>
                  <a:pt x="6121" y="156165"/>
                </a:lnTo>
                <a:lnTo>
                  <a:pt x="12762" y="160639"/>
                </a:lnTo>
                <a:lnTo>
                  <a:pt x="20891" y="162280"/>
                </a:lnTo>
                <a:lnTo>
                  <a:pt x="6385725" y="162280"/>
                </a:lnTo>
                <a:lnTo>
                  <a:pt x="6393859" y="160639"/>
                </a:lnTo>
                <a:lnTo>
                  <a:pt x="6400499" y="156165"/>
                </a:lnTo>
                <a:lnTo>
                  <a:pt x="6404975" y="149529"/>
                </a:lnTo>
                <a:lnTo>
                  <a:pt x="6406616" y="141401"/>
                </a:lnTo>
                <a:lnTo>
                  <a:pt x="6406608" y="20853"/>
                </a:lnTo>
                <a:lnTo>
                  <a:pt x="6404957" y="12730"/>
                </a:lnTo>
                <a:lnTo>
                  <a:pt x="6400478" y="6102"/>
                </a:lnTo>
                <a:lnTo>
                  <a:pt x="6393838" y="1636"/>
                </a:lnTo>
                <a:lnTo>
                  <a:pt x="6385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10318" y="1115339"/>
            <a:ext cx="82593" cy="687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1155" y="1252894"/>
            <a:ext cx="5517608" cy="4504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-1" y="4775431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7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589" y="274482"/>
            <a:ext cx="3690847" cy="532996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>
              <a:spcBef>
                <a:spcPts val="76"/>
              </a:spcBef>
            </a:pPr>
            <a:r>
              <a:rPr dirty="0"/>
              <a:t>Зачисление в</a:t>
            </a:r>
            <a:r>
              <a:rPr spc="-69" dirty="0"/>
              <a:t> </a:t>
            </a:r>
            <a:r>
              <a:rPr lang="ru-RU" spc="-27" dirty="0"/>
              <a:t>ООВО</a:t>
            </a:r>
            <a:endParaRPr spc="-27" dirty="0"/>
          </a:p>
        </p:txBody>
      </p:sp>
      <p:sp>
        <p:nvSpPr>
          <p:cNvPr id="3" name="object 3"/>
          <p:cNvSpPr txBox="1"/>
          <p:nvPr/>
        </p:nvSpPr>
        <p:spPr>
          <a:xfrm>
            <a:off x="5621435" y="2381489"/>
            <a:ext cx="2785071" cy="1613226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 marR="3872">
              <a:lnSpc>
                <a:spcPct val="135400"/>
              </a:lnSpc>
              <a:spcBef>
                <a:spcPts val="76"/>
              </a:spcBef>
            </a:pPr>
            <a:r>
              <a:rPr sz="1200" b="1" spc="-8" dirty="0">
                <a:latin typeface="Gotham Pro"/>
                <a:cs typeface="Gotham Pro"/>
              </a:rPr>
              <a:t>Уведомление </a:t>
            </a:r>
            <a:r>
              <a:rPr sz="1200" b="1" dirty="0">
                <a:latin typeface="Gotham Pro"/>
                <a:cs typeface="Gotham Pro"/>
              </a:rPr>
              <a:t>о зачислении  </a:t>
            </a:r>
            <a:r>
              <a:rPr sz="1200" b="1" spc="-4" dirty="0">
                <a:latin typeface="Gotham Pro"/>
                <a:cs typeface="Gotham Pro"/>
              </a:rPr>
              <a:t>абитурента </a:t>
            </a:r>
            <a:r>
              <a:rPr sz="1200" b="1" dirty="0">
                <a:latin typeface="Gotham Pro"/>
                <a:cs typeface="Gotham Pro"/>
              </a:rPr>
              <a:t>в </a:t>
            </a:r>
            <a:r>
              <a:rPr lang="ru-RU" sz="1200" b="1" spc="-19" dirty="0">
                <a:latin typeface="Gotham Pro"/>
                <a:cs typeface="Gotham Pro"/>
              </a:rPr>
              <a:t>ООВО </a:t>
            </a:r>
            <a:r>
              <a:rPr sz="1200" b="1" dirty="0">
                <a:latin typeface="Gotham Pro"/>
                <a:cs typeface="Gotham Pro"/>
              </a:rPr>
              <a:t>с </a:t>
            </a:r>
            <a:r>
              <a:rPr sz="1200" b="1" spc="-8" dirty="0">
                <a:latin typeface="Gotham Pro"/>
                <a:cs typeface="Gotham Pro"/>
              </a:rPr>
              <a:t>приложением  </a:t>
            </a:r>
            <a:r>
              <a:rPr sz="1200" b="1" dirty="0">
                <a:latin typeface="Gotham Pro"/>
                <a:cs typeface="Gotham Pro"/>
              </a:rPr>
              <a:t>выписки из </a:t>
            </a:r>
            <a:r>
              <a:rPr sz="1200" b="1" spc="-4" dirty="0">
                <a:latin typeface="Gotham Pro"/>
                <a:cs typeface="Gotham Pro"/>
              </a:rPr>
              <a:t>приказа </a:t>
            </a:r>
            <a:r>
              <a:rPr sz="1200" b="1" dirty="0">
                <a:latin typeface="Gotham Pro"/>
                <a:cs typeface="Gotham Pro"/>
              </a:rPr>
              <a:t>о</a:t>
            </a:r>
            <a:r>
              <a:rPr sz="1200" b="1" spc="-61" dirty="0">
                <a:latin typeface="Gotham Pro"/>
                <a:cs typeface="Gotham Pro"/>
              </a:rPr>
              <a:t> </a:t>
            </a:r>
            <a:r>
              <a:rPr sz="1200" b="1" dirty="0">
                <a:latin typeface="Gotham Pro"/>
                <a:cs typeface="Gotham Pro"/>
              </a:rPr>
              <a:t>зачислении</a:t>
            </a:r>
            <a:endParaRPr sz="1200" dirty="0">
              <a:latin typeface="Gotham Pro"/>
              <a:cs typeface="Gotham Pro"/>
            </a:endParaRPr>
          </a:p>
          <a:p>
            <a:pPr>
              <a:spcBef>
                <a:spcPts val="38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9681" marR="1469608">
              <a:lnSpc>
                <a:spcPct val="136900"/>
              </a:lnSpc>
            </a:pPr>
            <a:r>
              <a:rPr sz="1100" dirty="0">
                <a:latin typeface="Gotham Pro"/>
                <a:cs typeface="Gotham Pro"/>
              </a:rPr>
              <a:t>push-уведомление  </a:t>
            </a:r>
            <a:r>
              <a:rPr sz="1100" spc="-4" dirty="0">
                <a:latin typeface="Gotham Pro"/>
                <a:cs typeface="Gotham Pro"/>
              </a:rPr>
              <a:t>письмо </a:t>
            </a:r>
            <a:r>
              <a:rPr sz="1100" dirty="0">
                <a:latin typeface="Gotham Pro"/>
                <a:cs typeface="Gotham Pro"/>
              </a:rPr>
              <a:t>на</a:t>
            </a:r>
            <a:r>
              <a:rPr sz="1100" spc="-27" dirty="0">
                <a:latin typeface="Gotham Pro"/>
                <a:cs typeface="Gotham Pro"/>
              </a:rPr>
              <a:t> </a:t>
            </a:r>
            <a:r>
              <a:rPr sz="1100" dirty="0">
                <a:latin typeface="Gotham Pro"/>
                <a:cs typeface="Gotham Pro"/>
              </a:rPr>
              <a:t>e-mail</a:t>
            </a:r>
          </a:p>
          <a:p>
            <a:pPr marL="9681">
              <a:spcBef>
                <a:spcPts val="473"/>
              </a:spcBef>
            </a:pPr>
            <a:r>
              <a:rPr sz="1100" dirty="0">
                <a:latin typeface="Gotham Pro"/>
                <a:cs typeface="Gotham Pro"/>
              </a:rPr>
              <a:t>уведомление на </a:t>
            </a:r>
            <a:r>
              <a:rPr sz="1100" spc="-8" dirty="0">
                <a:latin typeface="Gotham Pro"/>
                <a:cs typeface="Gotham Pro"/>
              </a:rPr>
              <a:t>сайте</a:t>
            </a:r>
            <a:r>
              <a:rPr sz="1100" spc="-11" dirty="0">
                <a:latin typeface="Gotham Pro"/>
                <a:cs typeface="Gotham Pro"/>
              </a:rPr>
              <a:t> </a:t>
            </a:r>
            <a:r>
              <a:rPr sz="1100" spc="-23" dirty="0">
                <a:latin typeface="Gotham Pro"/>
                <a:cs typeface="Gotham Pro"/>
              </a:rPr>
              <a:t>Госуслуги</a:t>
            </a:r>
            <a:endParaRPr sz="1100" dirty="0">
              <a:latin typeface="Gotham Pro"/>
              <a:cs typeface="Gotham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3439" y="1197018"/>
            <a:ext cx="2685456" cy="4560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8703428" y="274482"/>
            <a:ext cx="1223048" cy="139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9006953" y="1010912"/>
            <a:ext cx="162580" cy="175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554851" y="1010912"/>
            <a:ext cx="155431" cy="180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8650225" y="1010912"/>
            <a:ext cx="175822" cy="240340"/>
          </a:xfrm>
          <a:custGeom>
            <a:avLst/>
            <a:gdLst/>
            <a:ahLst/>
            <a:cxnLst/>
            <a:rect l="l" t="t" r="r" b="b"/>
            <a:pathLst>
              <a:path w="230504" h="315594">
                <a:moveTo>
                  <a:pt x="60717" y="0"/>
                </a:moveTo>
                <a:lnTo>
                  <a:pt x="2195" y="0"/>
                </a:lnTo>
                <a:lnTo>
                  <a:pt x="1281" y="482"/>
                </a:lnTo>
                <a:lnTo>
                  <a:pt x="113" y="2133"/>
                </a:lnTo>
                <a:lnTo>
                  <a:pt x="0" y="3187"/>
                </a:lnTo>
                <a:lnTo>
                  <a:pt x="83920" y="233603"/>
                </a:lnTo>
                <a:lnTo>
                  <a:pt x="77523" y="246273"/>
                </a:lnTo>
                <a:lnTo>
                  <a:pt x="71399" y="258056"/>
                </a:lnTo>
                <a:lnTo>
                  <a:pt x="65487" y="269188"/>
                </a:lnTo>
                <a:lnTo>
                  <a:pt x="59726" y="279908"/>
                </a:lnTo>
                <a:lnTo>
                  <a:pt x="51494" y="295357"/>
                </a:lnTo>
                <a:lnTo>
                  <a:pt x="47393" y="303150"/>
                </a:lnTo>
                <a:lnTo>
                  <a:pt x="43280" y="311111"/>
                </a:lnTo>
                <a:lnTo>
                  <a:pt x="42772" y="312051"/>
                </a:lnTo>
                <a:lnTo>
                  <a:pt x="42797" y="313169"/>
                </a:lnTo>
                <a:lnTo>
                  <a:pt x="43382" y="314096"/>
                </a:lnTo>
                <a:lnTo>
                  <a:pt x="43902" y="314998"/>
                </a:lnTo>
                <a:lnTo>
                  <a:pt x="44918" y="315556"/>
                </a:lnTo>
                <a:lnTo>
                  <a:pt x="108012" y="315556"/>
                </a:lnTo>
                <a:lnTo>
                  <a:pt x="126457" y="279209"/>
                </a:lnTo>
                <a:lnTo>
                  <a:pt x="144512" y="238264"/>
                </a:lnTo>
                <a:lnTo>
                  <a:pt x="165013" y="188711"/>
                </a:lnTo>
                <a:lnTo>
                  <a:pt x="178008" y="155346"/>
                </a:lnTo>
                <a:lnTo>
                  <a:pt x="118172" y="155346"/>
                </a:lnTo>
                <a:lnTo>
                  <a:pt x="61873" y="812"/>
                </a:lnTo>
                <a:lnTo>
                  <a:pt x="60717" y="0"/>
                </a:lnTo>
                <a:close/>
              </a:path>
              <a:path w="230504" h="315594">
                <a:moveTo>
                  <a:pt x="227836" y="241"/>
                </a:moveTo>
                <a:lnTo>
                  <a:pt x="169899" y="241"/>
                </a:lnTo>
                <a:lnTo>
                  <a:pt x="168667" y="1168"/>
                </a:lnTo>
                <a:lnTo>
                  <a:pt x="160084" y="32498"/>
                </a:lnTo>
                <a:lnTo>
                  <a:pt x="148817" y="69237"/>
                </a:lnTo>
                <a:lnTo>
                  <a:pt x="134759" y="110819"/>
                </a:lnTo>
                <a:lnTo>
                  <a:pt x="118172" y="155346"/>
                </a:lnTo>
                <a:lnTo>
                  <a:pt x="178008" y="155346"/>
                </a:lnTo>
                <a:lnTo>
                  <a:pt x="183824" y="140415"/>
                </a:lnTo>
                <a:lnTo>
                  <a:pt x="200910" y="93482"/>
                </a:lnTo>
                <a:lnTo>
                  <a:pt x="216240" y="48017"/>
                </a:lnTo>
                <a:lnTo>
                  <a:pt x="230059" y="3187"/>
                </a:lnTo>
                <a:lnTo>
                  <a:pt x="229881" y="2197"/>
                </a:lnTo>
                <a:lnTo>
                  <a:pt x="228725" y="660"/>
                </a:lnTo>
                <a:lnTo>
                  <a:pt x="227836" y="241"/>
                </a:lnTo>
                <a:close/>
              </a:path>
            </a:pathLst>
          </a:custGeom>
          <a:solidFill>
            <a:srgbClr val="EC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8838619" y="1004995"/>
            <a:ext cx="149696" cy="187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9199417" y="1010912"/>
            <a:ext cx="175822" cy="240340"/>
          </a:xfrm>
          <a:custGeom>
            <a:avLst/>
            <a:gdLst/>
            <a:ahLst/>
            <a:cxnLst/>
            <a:rect l="l" t="t" r="r" b="b"/>
            <a:pathLst>
              <a:path w="230504" h="315594">
                <a:moveTo>
                  <a:pt x="60693" y="0"/>
                </a:moveTo>
                <a:lnTo>
                  <a:pt x="2209" y="0"/>
                </a:lnTo>
                <a:lnTo>
                  <a:pt x="0" y="3187"/>
                </a:lnTo>
                <a:lnTo>
                  <a:pt x="309" y="4127"/>
                </a:lnTo>
                <a:lnTo>
                  <a:pt x="83896" y="233603"/>
                </a:lnTo>
                <a:lnTo>
                  <a:pt x="77544" y="246239"/>
                </a:lnTo>
                <a:lnTo>
                  <a:pt x="71445" y="257992"/>
                </a:lnTo>
                <a:lnTo>
                  <a:pt x="65549" y="269095"/>
                </a:lnTo>
                <a:lnTo>
                  <a:pt x="55634" y="287557"/>
                </a:lnTo>
                <a:lnTo>
                  <a:pt x="51497" y="295308"/>
                </a:lnTo>
                <a:lnTo>
                  <a:pt x="47376" y="303128"/>
                </a:lnTo>
                <a:lnTo>
                  <a:pt x="42786" y="312051"/>
                </a:lnTo>
                <a:lnTo>
                  <a:pt x="42849" y="313169"/>
                </a:lnTo>
                <a:lnTo>
                  <a:pt x="43942" y="314998"/>
                </a:lnTo>
                <a:lnTo>
                  <a:pt x="44894" y="315556"/>
                </a:lnTo>
                <a:lnTo>
                  <a:pt x="107988" y="315556"/>
                </a:lnTo>
                <a:lnTo>
                  <a:pt x="126449" y="279214"/>
                </a:lnTo>
                <a:lnTo>
                  <a:pt x="144500" y="238264"/>
                </a:lnTo>
                <a:lnTo>
                  <a:pt x="164969" y="188783"/>
                </a:lnTo>
                <a:lnTo>
                  <a:pt x="177995" y="155346"/>
                </a:lnTo>
                <a:lnTo>
                  <a:pt x="118186" y="155346"/>
                </a:lnTo>
                <a:lnTo>
                  <a:pt x="61887" y="812"/>
                </a:lnTo>
                <a:lnTo>
                  <a:pt x="60693" y="0"/>
                </a:lnTo>
                <a:close/>
              </a:path>
              <a:path w="230504" h="315594">
                <a:moveTo>
                  <a:pt x="227812" y="241"/>
                </a:moveTo>
                <a:lnTo>
                  <a:pt x="169888" y="241"/>
                </a:lnTo>
                <a:lnTo>
                  <a:pt x="168656" y="1168"/>
                </a:lnTo>
                <a:lnTo>
                  <a:pt x="167831" y="4127"/>
                </a:lnTo>
                <a:lnTo>
                  <a:pt x="160077" y="32523"/>
                </a:lnTo>
                <a:lnTo>
                  <a:pt x="148812" y="69265"/>
                </a:lnTo>
                <a:lnTo>
                  <a:pt x="134756" y="110836"/>
                </a:lnTo>
                <a:lnTo>
                  <a:pt x="118186" y="155346"/>
                </a:lnTo>
                <a:lnTo>
                  <a:pt x="177995" y="155346"/>
                </a:lnTo>
                <a:lnTo>
                  <a:pt x="200866" y="93586"/>
                </a:lnTo>
                <a:lnTo>
                  <a:pt x="216219" y="48086"/>
                </a:lnTo>
                <a:lnTo>
                  <a:pt x="229797" y="4114"/>
                </a:lnTo>
                <a:lnTo>
                  <a:pt x="230035" y="3187"/>
                </a:lnTo>
                <a:lnTo>
                  <a:pt x="229912" y="2501"/>
                </a:lnTo>
                <a:lnTo>
                  <a:pt x="229811" y="2133"/>
                </a:lnTo>
                <a:lnTo>
                  <a:pt x="228701" y="660"/>
                </a:lnTo>
                <a:lnTo>
                  <a:pt x="227812" y="241"/>
                </a:lnTo>
                <a:close/>
              </a:path>
            </a:pathLst>
          </a:custGeom>
          <a:solidFill>
            <a:srgbClr val="EC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9403252" y="1010912"/>
            <a:ext cx="128278" cy="175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8807172" y="746654"/>
            <a:ext cx="168557" cy="185695"/>
          </a:xfrm>
          <a:custGeom>
            <a:avLst/>
            <a:gdLst/>
            <a:ahLst/>
            <a:cxnLst/>
            <a:rect l="l" t="t" r="r" b="b"/>
            <a:pathLst>
              <a:path w="220979" h="243839">
                <a:moveTo>
                  <a:pt x="109804" y="0"/>
                </a:moveTo>
                <a:lnTo>
                  <a:pt x="59321" y="6649"/>
                </a:lnTo>
                <a:lnTo>
                  <a:pt x="25279" y="27798"/>
                </a:lnTo>
                <a:lnTo>
                  <a:pt x="6048" y="65252"/>
                </a:lnTo>
                <a:lnTo>
                  <a:pt x="0" y="120815"/>
                </a:lnTo>
                <a:lnTo>
                  <a:pt x="6048" y="177196"/>
                </a:lnTo>
                <a:lnTo>
                  <a:pt x="25279" y="215201"/>
                </a:lnTo>
                <a:lnTo>
                  <a:pt x="59321" y="236661"/>
                </a:lnTo>
                <a:lnTo>
                  <a:pt x="109804" y="243408"/>
                </a:lnTo>
                <a:lnTo>
                  <a:pt x="160691" y="236661"/>
                </a:lnTo>
                <a:lnTo>
                  <a:pt x="195005" y="215201"/>
                </a:lnTo>
                <a:lnTo>
                  <a:pt x="206450" y="192760"/>
                </a:lnTo>
                <a:lnTo>
                  <a:pt x="109804" y="192760"/>
                </a:lnTo>
                <a:lnTo>
                  <a:pt x="87242" y="190275"/>
                </a:lnTo>
                <a:lnTo>
                  <a:pt x="72697" y="180211"/>
                </a:lnTo>
                <a:lnTo>
                  <a:pt x="64902" y="158658"/>
                </a:lnTo>
                <a:lnTo>
                  <a:pt x="62585" y="121704"/>
                </a:lnTo>
                <a:lnTo>
                  <a:pt x="65045" y="83076"/>
                </a:lnTo>
                <a:lnTo>
                  <a:pt x="73078" y="61704"/>
                </a:lnTo>
                <a:lnTo>
                  <a:pt x="87670" y="52565"/>
                </a:lnTo>
                <a:lnTo>
                  <a:pt x="109804" y="50634"/>
                </a:lnTo>
                <a:lnTo>
                  <a:pt x="206823" y="50634"/>
                </a:lnTo>
                <a:lnTo>
                  <a:pt x="195005" y="27798"/>
                </a:lnTo>
                <a:lnTo>
                  <a:pt x="160691" y="6649"/>
                </a:lnTo>
                <a:lnTo>
                  <a:pt x="109804" y="0"/>
                </a:lnTo>
                <a:close/>
              </a:path>
              <a:path w="220979" h="243839">
                <a:moveTo>
                  <a:pt x="206823" y="50634"/>
                </a:moveTo>
                <a:lnTo>
                  <a:pt x="109804" y="50634"/>
                </a:lnTo>
                <a:lnTo>
                  <a:pt x="132382" y="52565"/>
                </a:lnTo>
                <a:lnTo>
                  <a:pt x="147259" y="61704"/>
                </a:lnTo>
                <a:lnTo>
                  <a:pt x="155445" y="83076"/>
                </a:lnTo>
                <a:lnTo>
                  <a:pt x="157949" y="121704"/>
                </a:lnTo>
                <a:lnTo>
                  <a:pt x="155590" y="158658"/>
                </a:lnTo>
                <a:lnTo>
                  <a:pt x="147645" y="180211"/>
                </a:lnTo>
                <a:lnTo>
                  <a:pt x="132816" y="190275"/>
                </a:lnTo>
                <a:lnTo>
                  <a:pt x="109804" y="192760"/>
                </a:lnTo>
                <a:lnTo>
                  <a:pt x="206450" y="192760"/>
                </a:lnTo>
                <a:lnTo>
                  <a:pt x="214388" y="177196"/>
                </a:lnTo>
                <a:lnTo>
                  <a:pt x="220484" y="120815"/>
                </a:lnTo>
                <a:lnTo>
                  <a:pt x="214388" y="65252"/>
                </a:lnTo>
                <a:lnTo>
                  <a:pt x="206823" y="50634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9005156" y="745759"/>
            <a:ext cx="149705" cy="1874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8664870" y="751682"/>
            <a:ext cx="128355" cy="176023"/>
          </a:xfrm>
          <a:custGeom>
            <a:avLst/>
            <a:gdLst/>
            <a:ahLst/>
            <a:cxnLst/>
            <a:rect l="l" t="t" r="r" b="b"/>
            <a:pathLst>
              <a:path w="168275" h="231139">
                <a:moveTo>
                  <a:pt x="166027" y="0"/>
                </a:moveTo>
                <a:lnTo>
                  <a:pt x="1397" y="0"/>
                </a:lnTo>
                <a:lnTo>
                  <a:pt x="13" y="1346"/>
                </a:lnTo>
                <a:lnTo>
                  <a:pt x="0" y="229273"/>
                </a:lnTo>
                <a:lnTo>
                  <a:pt x="1397" y="230632"/>
                </a:lnTo>
                <a:lnTo>
                  <a:pt x="59436" y="230632"/>
                </a:lnTo>
                <a:lnTo>
                  <a:pt x="60794" y="229273"/>
                </a:lnTo>
                <a:lnTo>
                  <a:pt x="60794" y="53746"/>
                </a:lnTo>
                <a:lnTo>
                  <a:pt x="146608" y="53746"/>
                </a:lnTo>
                <a:lnTo>
                  <a:pt x="162871" y="16464"/>
                </a:lnTo>
                <a:lnTo>
                  <a:pt x="167830" y="4203"/>
                </a:lnTo>
                <a:lnTo>
                  <a:pt x="168249" y="3238"/>
                </a:lnTo>
                <a:lnTo>
                  <a:pt x="168109" y="2159"/>
                </a:lnTo>
                <a:lnTo>
                  <a:pt x="167525" y="1346"/>
                </a:lnTo>
                <a:lnTo>
                  <a:pt x="166979" y="495"/>
                </a:lnTo>
                <a:lnTo>
                  <a:pt x="166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1" y="4775431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588" y="124014"/>
            <a:ext cx="9013072" cy="840772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>
              <a:spcBef>
                <a:spcPts val="76"/>
              </a:spcBef>
            </a:pPr>
            <a:r>
              <a:rPr lang="ru-RU" spc="-4" dirty="0" smtClean="0">
                <a:solidFill>
                  <a:srgbClr val="002060"/>
                </a:solidFill>
              </a:rPr>
              <a:t>Материалы о Портале «Поступай правильно» и </a:t>
            </a:r>
            <a:br>
              <a:rPr lang="ru-RU" spc="-4" dirty="0" smtClean="0">
                <a:solidFill>
                  <a:srgbClr val="002060"/>
                </a:solidFill>
              </a:rPr>
            </a:br>
            <a:r>
              <a:rPr lang="ru-RU" spc="-4" dirty="0" err="1" smtClean="0">
                <a:solidFill>
                  <a:srgbClr val="002060"/>
                </a:solidFill>
              </a:rPr>
              <a:t>Суперсервисе</a:t>
            </a:r>
            <a:r>
              <a:rPr lang="ru-RU" spc="-4" dirty="0" smtClean="0">
                <a:solidFill>
                  <a:srgbClr val="002060"/>
                </a:solidFill>
              </a:rPr>
              <a:t> «Поступление в вуз онлайн» </a:t>
            </a:r>
            <a:br>
              <a:rPr lang="ru-RU" spc="-4" dirty="0" smtClean="0">
                <a:solidFill>
                  <a:srgbClr val="002060"/>
                </a:solidFill>
              </a:rPr>
            </a:br>
            <a:r>
              <a:rPr lang="ru-RU" spc="-4" dirty="0" smtClean="0">
                <a:solidFill>
                  <a:srgbClr val="002060"/>
                </a:solidFill>
              </a:rPr>
              <a:t>для изучения и скачивания</a:t>
            </a:r>
            <a:endParaRPr spc="-8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-1" y="4775431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kazminva\Downloads\qr-cod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21" y="1031060"/>
            <a:ext cx="4500216" cy="450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0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20D5629-C4F0-A140-BABF-9A02A6F676DC}"/>
              </a:ext>
            </a:extLst>
          </p:cNvPr>
          <p:cNvSpPr/>
          <p:nvPr/>
        </p:nvSpPr>
        <p:spPr>
          <a:xfrm>
            <a:off x="1" y="339366"/>
            <a:ext cx="3676454" cy="970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807503-6FC1-D54E-B597-969EBD950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r="18889"/>
          <a:stretch/>
        </p:blipFill>
        <p:spPr>
          <a:xfrm>
            <a:off x="4185501" y="0"/>
            <a:ext cx="6053874" cy="575945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310326"/>
            <a:ext cx="5143500" cy="2284292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На ступень высшего образования - цифровые помощники поступления в ВУЗ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527920"/>
            <a:ext cx="522529" cy="553881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B5B5EB3-BA3B-0E4D-8854-03F4D448F4FF}"/>
              </a:ext>
            </a:extLst>
          </p:cNvPr>
          <p:cNvSpPr txBox="1">
            <a:spLocks/>
          </p:cNvSpPr>
          <p:nvPr/>
        </p:nvSpPr>
        <p:spPr>
          <a:xfrm>
            <a:off x="1137338" y="530207"/>
            <a:ext cx="2651723" cy="631597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900" b="1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МИНИСТЕРСТВО НАУКИ</a:t>
            </a:r>
            <a:endParaRPr kumimoji="0" lang="en-US" sz="900" b="1" i="0" u="none" strike="noStrike" kern="1200" cap="none" spc="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900" b="1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 ВЫСШЕГО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900" b="1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12" name="Прямоугольник 64"/>
          <p:cNvSpPr/>
          <p:nvPr/>
        </p:nvSpPr>
        <p:spPr>
          <a:xfrm>
            <a:off x="0" y="4533807"/>
            <a:ext cx="4662617" cy="742273"/>
          </a:xfrm>
          <a:prstGeom prst="rect">
            <a:avLst/>
          </a:prstGeom>
        </p:spPr>
        <p:txBody>
          <a:bodyPr wrap="square" lIns="69616" tIns="34807" rIns="69616" bIns="34807">
            <a:spAutoFit/>
          </a:bodyPr>
          <a:lstStyle/>
          <a:p>
            <a:pPr marL="9667" marR="0" lvl="0" indent="0" algn="l" defTabSz="913232" rtl="0" eaLnBrk="1" fontAlgn="auto" latinLnBrk="0" hangingPunct="1">
              <a:lnSpc>
                <a:spcPct val="100000"/>
              </a:lnSpc>
              <a:spcBef>
                <a:spcPts val="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42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Pro Black"/>
              <a:ea typeface="+mn-ea"/>
              <a:cs typeface="Gotham Pro Black"/>
            </a:endParaRPr>
          </a:p>
          <a:p>
            <a:pPr marL="9667" marR="0" lvl="0" indent="0" algn="l" defTabSz="913232" rtl="0" eaLnBrk="1" fontAlgn="auto" latinLnBrk="0" hangingPunct="1">
              <a:lnSpc>
                <a:spcPct val="100000"/>
              </a:lnSpc>
              <a:spcBef>
                <a:spcPts val="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4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charset="0"/>
                <a:ea typeface="Gotham Pro" charset="0"/>
                <a:cs typeface="Gotham Pro" charset="0"/>
              </a:rPr>
              <a:t>Директор Департамента экономической политики</a:t>
            </a:r>
          </a:p>
          <a:p>
            <a:pPr marL="9667" marR="0" lvl="0" indent="0" algn="l" defTabSz="913232" rtl="0" eaLnBrk="1" fontAlgn="auto" latinLnBrk="0" hangingPunct="1">
              <a:lnSpc>
                <a:spcPct val="100000"/>
              </a:lnSpc>
              <a:spcBef>
                <a:spcPts val="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4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charset="0"/>
                <a:ea typeface="Gotham Pro" charset="0"/>
                <a:cs typeface="Gotham Pro" charset="0"/>
              </a:rPr>
              <a:t>Омельчук Андрей Владимирович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Pro" charset="0"/>
              <a:ea typeface="Gotham Pro" charset="0"/>
              <a:cs typeface="Gotham Pro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0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9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30" y="1641126"/>
            <a:ext cx="3400605" cy="4118337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71552" y="584369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4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Потребность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-1" y="11522"/>
            <a:ext cx="3697078" cy="5747941"/>
            <a:chOff x="-1" y="11508"/>
            <a:chExt cx="3697078" cy="574794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-1" y="11508"/>
              <a:ext cx="871540" cy="5747941"/>
              <a:chOff x="-1" y="11508"/>
              <a:chExt cx="871540" cy="574794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" y="11508"/>
                <a:ext cx="871538" cy="5747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16" y="5120034"/>
                <a:ext cx="144620" cy="244129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58716" y="4479059"/>
                <a:ext cx="144620" cy="244129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-1" y="4775417"/>
                <a:ext cx="87153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300" spc="50" dirty="0">
                    <a:solidFill>
                      <a:srgbClr val="5A9EDA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3701221" y="3001188"/>
            <a:ext cx="2023833" cy="2023740"/>
            <a:chOff x="3397831" y="2949367"/>
            <a:chExt cx="2774340" cy="2774213"/>
          </a:xfrm>
        </p:grpSpPr>
        <p:sp>
          <p:nvSpPr>
            <p:cNvPr id="55" name="object 3"/>
            <p:cNvSpPr/>
            <p:nvPr/>
          </p:nvSpPr>
          <p:spPr>
            <a:xfrm>
              <a:off x="4784696" y="3521032"/>
              <a:ext cx="1387475" cy="815340"/>
            </a:xfrm>
            <a:custGeom>
              <a:avLst/>
              <a:gdLst/>
              <a:ahLst/>
              <a:cxnLst/>
              <a:rect l="l" t="t" r="r" b="b"/>
              <a:pathLst>
                <a:path w="1387475" h="815339">
                  <a:moveTo>
                    <a:pt x="1122019" y="0"/>
                  </a:moveTo>
                  <a:lnTo>
                    <a:pt x="0" y="815187"/>
                  </a:lnTo>
                  <a:lnTo>
                    <a:pt x="1386878" y="815187"/>
                  </a:lnTo>
                  <a:lnTo>
                    <a:pt x="1385995" y="761586"/>
                  </a:lnTo>
                  <a:lnTo>
                    <a:pt x="1383340" y="708888"/>
                  </a:lnTo>
                  <a:lnTo>
                    <a:pt x="1378899" y="657055"/>
                  </a:lnTo>
                  <a:lnTo>
                    <a:pt x="1372659" y="606046"/>
                  </a:lnTo>
                  <a:lnTo>
                    <a:pt x="1364607" y="555823"/>
                  </a:lnTo>
                  <a:lnTo>
                    <a:pt x="1354731" y="506345"/>
                  </a:lnTo>
                  <a:lnTo>
                    <a:pt x="1343018" y="457573"/>
                  </a:lnTo>
                  <a:lnTo>
                    <a:pt x="1329455" y="409467"/>
                  </a:lnTo>
                  <a:lnTo>
                    <a:pt x="1314029" y="361989"/>
                  </a:lnTo>
                  <a:lnTo>
                    <a:pt x="1296728" y="315099"/>
                  </a:lnTo>
                  <a:lnTo>
                    <a:pt x="1277537" y="268756"/>
                  </a:lnTo>
                  <a:lnTo>
                    <a:pt x="1256446" y="222922"/>
                  </a:lnTo>
                  <a:lnTo>
                    <a:pt x="1233440" y="177558"/>
                  </a:lnTo>
                  <a:lnTo>
                    <a:pt x="1208507" y="132622"/>
                  </a:lnTo>
                  <a:lnTo>
                    <a:pt x="1181635" y="88077"/>
                  </a:lnTo>
                  <a:lnTo>
                    <a:pt x="1152810" y="43883"/>
                  </a:lnTo>
                  <a:lnTo>
                    <a:pt x="1122019" y="0"/>
                  </a:lnTo>
                  <a:close/>
                </a:path>
              </a:pathLst>
            </a:custGeom>
            <a:solidFill>
              <a:srgbClr val="6BAEB6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object 4"/>
            <p:cNvSpPr/>
            <p:nvPr/>
          </p:nvSpPr>
          <p:spPr>
            <a:xfrm>
              <a:off x="3408156" y="2949367"/>
              <a:ext cx="2498725" cy="1387475"/>
            </a:xfrm>
            <a:custGeom>
              <a:avLst/>
              <a:gdLst/>
              <a:ahLst/>
              <a:cxnLst/>
              <a:rect l="l" t="t" r="r" b="b"/>
              <a:pathLst>
                <a:path w="2498725" h="1387475">
                  <a:moveTo>
                    <a:pt x="1353269" y="0"/>
                  </a:moveTo>
                  <a:lnTo>
                    <a:pt x="1305889" y="1547"/>
                  </a:lnTo>
                  <a:lnTo>
                    <a:pt x="1258847" y="4696"/>
                  </a:lnTo>
                  <a:lnTo>
                    <a:pt x="1212175" y="9424"/>
                  </a:lnTo>
                  <a:lnTo>
                    <a:pt x="1165903" y="15706"/>
                  </a:lnTo>
                  <a:lnTo>
                    <a:pt x="1120062" y="23518"/>
                  </a:lnTo>
                  <a:lnTo>
                    <a:pt x="1074682" y="32837"/>
                  </a:lnTo>
                  <a:lnTo>
                    <a:pt x="1029794" y="43639"/>
                  </a:lnTo>
                  <a:lnTo>
                    <a:pt x="985428" y="55899"/>
                  </a:lnTo>
                  <a:lnTo>
                    <a:pt x="941616" y="69593"/>
                  </a:lnTo>
                  <a:lnTo>
                    <a:pt x="898387" y="84699"/>
                  </a:lnTo>
                  <a:lnTo>
                    <a:pt x="855773" y="101191"/>
                  </a:lnTo>
                  <a:lnTo>
                    <a:pt x="813805" y="119045"/>
                  </a:lnTo>
                  <a:lnTo>
                    <a:pt x="772512" y="138239"/>
                  </a:lnTo>
                  <a:lnTo>
                    <a:pt x="731925" y="158748"/>
                  </a:lnTo>
                  <a:lnTo>
                    <a:pt x="692076" y="180547"/>
                  </a:lnTo>
                  <a:lnTo>
                    <a:pt x="652995" y="203613"/>
                  </a:lnTo>
                  <a:lnTo>
                    <a:pt x="614712" y="227923"/>
                  </a:lnTo>
                  <a:lnTo>
                    <a:pt x="577258" y="253451"/>
                  </a:lnTo>
                  <a:lnTo>
                    <a:pt x="540663" y="280175"/>
                  </a:lnTo>
                  <a:lnTo>
                    <a:pt x="504959" y="308070"/>
                  </a:lnTo>
                  <a:lnTo>
                    <a:pt x="470177" y="337112"/>
                  </a:lnTo>
                  <a:lnTo>
                    <a:pt x="436345" y="367278"/>
                  </a:lnTo>
                  <a:lnTo>
                    <a:pt x="403496" y="398542"/>
                  </a:lnTo>
                  <a:lnTo>
                    <a:pt x="371660" y="430883"/>
                  </a:lnTo>
                  <a:lnTo>
                    <a:pt x="340868" y="464274"/>
                  </a:lnTo>
                  <a:lnTo>
                    <a:pt x="311150" y="498694"/>
                  </a:lnTo>
                  <a:lnTo>
                    <a:pt x="282537" y="534116"/>
                  </a:lnTo>
                  <a:lnTo>
                    <a:pt x="255059" y="570519"/>
                  </a:lnTo>
                  <a:lnTo>
                    <a:pt x="228748" y="607877"/>
                  </a:lnTo>
                  <a:lnTo>
                    <a:pt x="203633" y="646167"/>
                  </a:lnTo>
                  <a:lnTo>
                    <a:pt x="179746" y="685364"/>
                  </a:lnTo>
                  <a:lnTo>
                    <a:pt x="157117" y="725446"/>
                  </a:lnTo>
                  <a:lnTo>
                    <a:pt x="135777" y="766387"/>
                  </a:lnTo>
                  <a:lnTo>
                    <a:pt x="115756" y="808165"/>
                  </a:lnTo>
                  <a:lnTo>
                    <a:pt x="97085" y="850754"/>
                  </a:lnTo>
                  <a:lnTo>
                    <a:pt x="79795" y="894132"/>
                  </a:lnTo>
                  <a:lnTo>
                    <a:pt x="63916" y="938273"/>
                  </a:lnTo>
                  <a:lnTo>
                    <a:pt x="49480" y="983155"/>
                  </a:lnTo>
                  <a:lnTo>
                    <a:pt x="36516" y="1028753"/>
                  </a:lnTo>
                  <a:lnTo>
                    <a:pt x="25055" y="1075043"/>
                  </a:lnTo>
                  <a:lnTo>
                    <a:pt x="15128" y="1122002"/>
                  </a:lnTo>
                  <a:lnTo>
                    <a:pt x="6766" y="1169605"/>
                  </a:lnTo>
                  <a:lnTo>
                    <a:pt x="0" y="1217828"/>
                  </a:lnTo>
                  <a:lnTo>
                    <a:pt x="1376540" y="1386852"/>
                  </a:lnTo>
                  <a:lnTo>
                    <a:pt x="2498559" y="571665"/>
                  </a:lnTo>
                  <a:lnTo>
                    <a:pt x="2467516" y="530381"/>
                  </a:lnTo>
                  <a:lnTo>
                    <a:pt x="2435467" y="490596"/>
                  </a:lnTo>
                  <a:lnTo>
                    <a:pt x="2402421" y="452315"/>
                  </a:lnTo>
                  <a:lnTo>
                    <a:pt x="2368386" y="415542"/>
                  </a:lnTo>
                  <a:lnTo>
                    <a:pt x="2333373" y="380283"/>
                  </a:lnTo>
                  <a:lnTo>
                    <a:pt x="2297389" y="346543"/>
                  </a:lnTo>
                  <a:lnTo>
                    <a:pt x="2260442" y="314327"/>
                  </a:lnTo>
                  <a:lnTo>
                    <a:pt x="2222543" y="283640"/>
                  </a:lnTo>
                  <a:lnTo>
                    <a:pt x="2183698" y="254487"/>
                  </a:lnTo>
                  <a:lnTo>
                    <a:pt x="2143918" y="226874"/>
                  </a:lnTo>
                  <a:lnTo>
                    <a:pt x="2103211" y="200805"/>
                  </a:lnTo>
                  <a:lnTo>
                    <a:pt x="2061585" y="176286"/>
                  </a:lnTo>
                  <a:lnTo>
                    <a:pt x="2019049" y="153322"/>
                  </a:lnTo>
                  <a:lnTo>
                    <a:pt x="1975612" y="131917"/>
                  </a:lnTo>
                  <a:lnTo>
                    <a:pt x="1931283" y="112077"/>
                  </a:lnTo>
                  <a:lnTo>
                    <a:pt x="1886070" y="93808"/>
                  </a:lnTo>
                  <a:lnTo>
                    <a:pt x="1839982" y="77113"/>
                  </a:lnTo>
                  <a:lnTo>
                    <a:pt x="1793027" y="61999"/>
                  </a:lnTo>
                  <a:lnTo>
                    <a:pt x="1745215" y="48470"/>
                  </a:lnTo>
                  <a:lnTo>
                    <a:pt x="1696554" y="36532"/>
                  </a:lnTo>
                  <a:lnTo>
                    <a:pt x="1647053" y="26190"/>
                  </a:lnTo>
                  <a:lnTo>
                    <a:pt x="1596720" y="17448"/>
                  </a:lnTo>
                  <a:lnTo>
                    <a:pt x="1545564" y="10312"/>
                  </a:lnTo>
                  <a:lnTo>
                    <a:pt x="1497136" y="5211"/>
                  </a:lnTo>
                  <a:lnTo>
                    <a:pt x="1448923" y="1808"/>
                  </a:lnTo>
                  <a:lnTo>
                    <a:pt x="1400957" y="78"/>
                  </a:lnTo>
                  <a:lnTo>
                    <a:pt x="1353269" y="0"/>
                  </a:lnTo>
                  <a:close/>
                </a:path>
              </a:pathLst>
            </a:custGeom>
            <a:solidFill>
              <a:srgbClr val="EE0F5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object 5"/>
            <p:cNvSpPr/>
            <p:nvPr/>
          </p:nvSpPr>
          <p:spPr>
            <a:xfrm>
              <a:off x="3397831" y="4167195"/>
              <a:ext cx="2774315" cy="1556385"/>
            </a:xfrm>
            <a:custGeom>
              <a:avLst/>
              <a:gdLst/>
              <a:ahLst/>
              <a:cxnLst/>
              <a:rect l="l" t="t" r="r" b="b"/>
              <a:pathLst>
                <a:path w="2774315" h="1556384">
                  <a:moveTo>
                    <a:pt x="10325" y="0"/>
                  </a:moveTo>
                  <a:lnTo>
                    <a:pt x="5561" y="43451"/>
                  </a:lnTo>
                  <a:lnTo>
                    <a:pt x="2362" y="84340"/>
                  </a:lnTo>
                  <a:lnTo>
                    <a:pt x="563" y="125315"/>
                  </a:lnTo>
                  <a:lnTo>
                    <a:pt x="0" y="169024"/>
                  </a:lnTo>
                  <a:lnTo>
                    <a:pt x="838" y="217713"/>
                  </a:lnTo>
                  <a:lnTo>
                    <a:pt x="3336" y="265982"/>
                  </a:lnTo>
                  <a:lnTo>
                    <a:pt x="7465" y="313801"/>
                  </a:lnTo>
                  <a:lnTo>
                    <a:pt x="13198" y="361144"/>
                  </a:lnTo>
                  <a:lnTo>
                    <a:pt x="20508" y="407982"/>
                  </a:lnTo>
                  <a:lnTo>
                    <a:pt x="29367" y="454290"/>
                  </a:lnTo>
                  <a:lnTo>
                    <a:pt x="39747" y="500038"/>
                  </a:lnTo>
                  <a:lnTo>
                    <a:pt x="51621" y="545200"/>
                  </a:lnTo>
                  <a:lnTo>
                    <a:pt x="64962" y="589748"/>
                  </a:lnTo>
                  <a:lnTo>
                    <a:pt x="79741" y="633654"/>
                  </a:lnTo>
                  <a:lnTo>
                    <a:pt x="95932" y="676891"/>
                  </a:lnTo>
                  <a:lnTo>
                    <a:pt x="113508" y="719432"/>
                  </a:lnTo>
                  <a:lnTo>
                    <a:pt x="132439" y="761249"/>
                  </a:lnTo>
                  <a:lnTo>
                    <a:pt x="152700" y="802315"/>
                  </a:lnTo>
                  <a:lnTo>
                    <a:pt x="174262" y="842601"/>
                  </a:lnTo>
                  <a:lnTo>
                    <a:pt x="197098" y="882081"/>
                  </a:lnTo>
                  <a:lnTo>
                    <a:pt x="221181" y="920727"/>
                  </a:lnTo>
                  <a:lnTo>
                    <a:pt x="246482" y="958512"/>
                  </a:lnTo>
                  <a:lnTo>
                    <a:pt x="272975" y="995407"/>
                  </a:lnTo>
                  <a:lnTo>
                    <a:pt x="300632" y="1031386"/>
                  </a:lnTo>
                  <a:lnTo>
                    <a:pt x="329426" y="1066421"/>
                  </a:lnTo>
                  <a:lnTo>
                    <a:pt x="359328" y="1100485"/>
                  </a:lnTo>
                  <a:lnTo>
                    <a:pt x="390312" y="1133550"/>
                  </a:lnTo>
                  <a:lnTo>
                    <a:pt x="422350" y="1165588"/>
                  </a:lnTo>
                  <a:lnTo>
                    <a:pt x="455414" y="1196572"/>
                  </a:lnTo>
                  <a:lnTo>
                    <a:pt x="489478" y="1226475"/>
                  </a:lnTo>
                  <a:lnTo>
                    <a:pt x="524513" y="1255268"/>
                  </a:lnTo>
                  <a:lnTo>
                    <a:pt x="560491" y="1282925"/>
                  </a:lnTo>
                  <a:lnTo>
                    <a:pt x="597387" y="1309419"/>
                  </a:lnTo>
                  <a:lnTo>
                    <a:pt x="635171" y="1334720"/>
                  </a:lnTo>
                  <a:lnTo>
                    <a:pt x="673817" y="1358803"/>
                  </a:lnTo>
                  <a:lnTo>
                    <a:pt x="713296" y="1381639"/>
                  </a:lnTo>
                  <a:lnTo>
                    <a:pt x="753582" y="1403201"/>
                  </a:lnTo>
                  <a:lnTo>
                    <a:pt x="794647" y="1423462"/>
                  </a:lnTo>
                  <a:lnTo>
                    <a:pt x="836464" y="1442394"/>
                  </a:lnTo>
                  <a:lnTo>
                    <a:pt x="879004" y="1459969"/>
                  </a:lnTo>
                  <a:lnTo>
                    <a:pt x="922241" y="1476160"/>
                  </a:lnTo>
                  <a:lnTo>
                    <a:pt x="966147" y="1490940"/>
                  </a:lnTo>
                  <a:lnTo>
                    <a:pt x="1010694" y="1504280"/>
                  </a:lnTo>
                  <a:lnTo>
                    <a:pt x="1055856" y="1516155"/>
                  </a:lnTo>
                  <a:lnTo>
                    <a:pt x="1101603" y="1526535"/>
                  </a:lnTo>
                  <a:lnTo>
                    <a:pt x="1147910" y="1535393"/>
                  </a:lnTo>
                  <a:lnTo>
                    <a:pt x="1194748" y="1542703"/>
                  </a:lnTo>
                  <a:lnTo>
                    <a:pt x="1242090" y="1548436"/>
                  </a:lnTo>
                  <a:lnTo>
                    <a:pt x="1289909" y="1552566"/>
                  </a:lnTo>
                  <a:lnTo>
                    <a:pt x="1338176" y="1555063"/>
                  </a:lnTo>
                  <a:lnTo>
                    <a:pt x="1386865" y="1555902"/>
                  </a:lnTo>
                  <a:lnTo>
                    <a:pt x="1435555" y="1555063"/>
                  </a:lnTo>
                  <a:lnTo>
                    <a:pt x="1483823" y="1552566"/>
                  </a:lnTo>
                  <a:lnTo>
                    <a:pt x="1531642" y="1548436"/>
                  </a:lnTo>
                  <a:lnTo>
                    <a:pt x="1578985" y="1542703"/>
                  </a:lnTo>
                  <a:lnTo>
                    <a:pt x="1625823" y="1535393"/>
                  </a:lnTo>
                  <a:lnTo>
                    <a:pt x="1672131" y="1526535"/>
                  </a:lnTo>
                  <a:lnTo>
                    <a:pt x="1717879" y="1516155"/>
                  </a:lnTo>
                  <a:lnTo>
                    <a:pt x="1763041" y="1504280"/>
                  </a:lnTo>
                  <a:lnTo>
                    <a:pt x="1807589" y="1490940"/>
                  </a:lnTo>
                  <a:lnTo>
                    <a:pt x="1851495" y="1476160"/>
                  </a:lnTo>
                  <a:lnTo>
                    <a:pt x="1894732" y="1459969"/>
                  </a:lnTo>
                  <a:lnTo>
                    <a:pt x="1937273" y="1442394"/>
                  </a:lnTo>
                  <a:lnTo>
                    <a:pt x="1979090" y="1423462"/>
                  </a:lnTo>
                  <a:lnTo>
                    <a:pt x="2020156" y="1403201"/>
                  </a:lnTo>
                  <a:lnTo>
                    <a:pt x="2060442" y="1381639"/>
                  </a:lnTo>
                  <a:lnTo>
                    <a:pt x="2099922" y="1358803"/>
                  </a:lnTo>
                  <a:lnTo>
                    <a:pt x="2138568" y="1334720"/>
                  </a:lnTo>
                  <a:lnTo>
                    <a:pt x="2176353" y="1309419"/>
                  </a:lnTo>
                  <a:lnTo>
                    <a:pt x="2213248" y="1282925"/>
                  </a:lnTo>
                  <a:lnTo>
                    <a:pt x="2249227" y="1255268"/>
                  </a:lnTo>
                  <a:lnTo>
                    <a:pt x="2284263" y="1226475"/>
                  </a:lnTo>
                  <a:lnTo>
                    <a:pt x="2318326" y="1196572"/>
                  </a:lnTo>
                  <a:lnTo>
                    <a:pt x="2351391" y="1165588"/>
                  </a:lnTo>
                  <a:lnTo>
                    <a:pt x="2383429" y="1133550"/>
                  </a:lnTo>
                  <a:lnTo>
                    <a:pt x="2414413" y="1100485"/>
                  </a:lnTo>
                  <a:lnTo>
                    <a:pt x="2444316" y="1066421"/>
                  </a:lnTo>
                  <a:lnTo>
                    <a:pt x="2473109" y="1031386"/>
                  </a:lnTo>
                  <a:lnTo>
                    <a:pt x="2500766" y="995407"/>
                  </a:lnTo>
                  <a:lnTo>
                    <a:pt x="2527260" y="958512"/>
                  </a:lnTo>
                  <a:lnTo>
                    <a:pt x="2552561" y="920727"/>
                  </a:lnTo>
                  <a:lnTo>
                    <a:pt x="2576644" y="882081"/>
                  </a:lnTo>
                  <a:lnTo>
                    <a:pt x="2599480" y="842601"/>
                  </a:lnTo>
                  <a:lnTo>
                    <a:pt x="2621042" y="802315"/>
                  </a:lnTo>
                  <a:lnTo>
                    <a:pt x="2641303" y="761249"/>
                  </a:lnTo>
                  <a:lnTo>
                    <a:pt x="2660235" y="719432"/>
                  </a:lnTo>
                  <a:lnTo>
                    <a:pt x="2677810" y="676891"/>
                  </a:lnTo>
                  <a:lnTo>
                    <a:pt x="2694001" y="633654"/>
                  </a:lnTo>
                  <a:lnTo>
                    <a:pt x="2708781" y="589748"/>
                  </a:lnTo>
                  <a:lnTo>
                    <a:pt x="2722122" y="545200"/>
                  </a:lnTo>
                  <a:lnTo>
                    <a:pt x="2733996" y="500038"/>
                  </a:lnTo>
                  <a:lnTo>
                    <a:pt x="2744376" y="454290"/>
                  </a:lnTo>
                  <a:lnTo>
                    <a:pt x="2753235" y="407982"/>
                  </a:lnTo>
                  <a:lnTo>
                    <a:pt x="2760544" y="361144"/>
                  </a:lnTo>
                  <a:lnTo>
                    <a:pt x="2766277" y="313801"/>
                  </a:lnTo>
                  <a:lnTo>
                    <a:pt x="2770407" y="265982"/>
                  </a:lnTo>
                  <a:lnTo>
                    <a:pt x="2772904" y="217713"/>
                  </a:lnTo>
                  <a:lnTo>
                    <a:pt x="2773743" y="169024"/>
                  </a:lnTo>
                  <a:lnTo>
                    <a:pt x="1386865" y="169024"/>
                  </a:lnTo>
                  <a:lnTo>
                    <a:pt x="10325" y="0"/>
                  </a:lnTo>
                  <a:close/>
                </a:path>
              </a:pathLst>
            </a:custGeom>
            <a:solidFill>
              <a:srgbClr val="174BC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object 6"/>
            <p:cNvSpPr/>
            <p:nvPr/>
          </p:nvSpPr>
          <p:spPr>
            <a:xfrm>
              <a:off x="3898605" y="3450034"/>
              <a:ext cx="1772285" cy="1772285"/>
            </a:xfrm>
            <a:custGeom>
              <a:avLst/>
              <a:gdLst/>
              <a:ahLst/>
              <a:cxnLst/>
              <a:rect l="l" t="t" r="r" b="b"/>
              <a:pathLst>
                <a:path w="1772285" h="1772285">
                  <a:moveTo>
                    <a:pt x="886091" y="0"/>
                  </a:moveTo>
                  <a:lnTo>
                    <a:pt x="837473" y="1311"/>
                  </a:lnTo>
                  <a:lnTo>
                    <a:pt x="789541" y="5199"/>
                  </a:lnTo>
                  <a:lnTo>
                    <a:pt x="742361" y="11597"/>
                  </a:lnTo>
                  <a:lnTo>
                    <a:pt x="696002" y="20437"/>
                  </a:lnTo>
                  <a:lnTo>
                    <a:pt x="650531" y="31652"/>
                  </a:lnTo>
                  <a:lnTo>
                    <a:pt x="606015" y="45174"/>
                  </a:lnTo>
                  <a:lnTo>
                    <a:pt x="562523" y="60935"/>
                  </a:lnTo>
                  <a:lnTo>
                    <a:pt x="520121" y="78868"/>
                  </a:lnTo>
                  <a:lnTo>
                    <a:pt x="478878" y="98905"/>
                  </a:lnTo>
                  <a:lnTo>
                    <a:pt x="438861" y="120979"/>
                  </a:lnTo>
                  <a:lnTo>
                    <a:pt x="400137" y="145022"/>
                  </a:lnTo>
                  <a:lnTo>
                    <a:pt x="362774" y="170967"/>
                  </a:lnTo>
                  <a:lnTo>
                    <a:pt x="326840" y="198746"/>
                  </a:lnTo>
                  <a:lnTo>
                    <a:pt x="292402" y="228291"/>
                  </a:lnTo>
                  <a:lnTo>
                    <a:pt x="259527" y="259535"/>
                  </a:lnTo>
                  <a:lnTo>
                    <a:pt x="228284" y="292411"/>
                  </a:lnTo>
                  <a:lnTo>
                    <a:pt x="198740" y="326850"/>
                  </a:lnTo>
                  <a:lnTo>
                    <a:pt x="170962" y="362785"/>
                  </a:lnTo>
                  <a:lnTo>
                    <a:pt x="145018" y="400149"/>
                  </a:lnTo>
                  <a:lnTo>
                    <a:pt x="120975" y="438874"/>
                  </a:lnTo>
                  <a:lnTo>
                    <a:pt x="98902" y="478892"/>
                  </a:lnTo>
                  <a:lnTo>
                    <a:pt x="78865" y="520137"/>
                  </a:lnTo>
                  <a:lnTo>
                    <a:pt x="60933" y="562539"/>
                  </a:lnTo>
                  <a:lnTo>
                    <a:pt x="45172" y="606033"/>
                  </a:lnTo>
                  <a:lnTo>
                    <a:pt x="31651" y="650550"/>
                  </a:lnTo>
                  <a:lnTo>
                    <a:pt x="20437" y="696022"/>
                  </a:lnTo>
                  <a:lnTo>
                    <a:pt x="11597" y="742382"/>
                  </a:lnTo>
                  <a:lnTo>
                    <a:pt x="5199" y="789563"/>
                  </a:lnTo>
                  <a:lnTo>
                    <a:pt x="1311" y="837497"/>
                  </a:lnTo>
                  <a:lnTo>
                    <a:pt x="0" y="886117"/>
                  </a:lnTo>
                  <a:lnTo>
                    <a:pt x="1311" y="934735"/>
                  </a:lnTo>
                  <a:lnTo>
                    <a:pt x="5199" y="982667"/>
                  </a:lnTo>
                  <a:lnTo>
                    <a:pt x="11597" y="1029847"/>
                  </a:lnTo>
                  <a:lnTo>
                    <a:pt x="20437" y="1076207"/>
                  </a:lnTo>
                  <a:lnTo>
                    <a:pt x="31651" y="1121678"/>
                  </a:lnTo>
                  <a:lnTo>
                    <a:pt x="45172" y="1166194"/>
                  </a:lnTo>
                  <a:lnTo>
                    <a:pt x="60933" y="1209687"/>
                  </a:lnTo>
                  <a:lnTo>
                    <a:pt x="78865" y="1252089"/>
                  </a:lnTo>
                  <a:lnTo>
                    <a:pt x="98902" y="1293333"/>
                  </a:lnTo>
                  <a:lnTo>
                    <a:pt x="120975" y="1333350"/>
                  </a:lnTo>
                  <a:lnTo>
                    <a:pt x="145018" y="1372075"/>
                  </a:lnTo>
                  <a:lnTo>
                    <a:pt x="170962" y="1409438"/>
                  </a:lnTo>
                  <a:lnTo>
                    <a:pt x="198740" y="1445373"/>
                  </a:lnTo>
                  <a:lnTo>
                    <a:pt x="228284" y="1479812"/>
                  </a:lnTo>
                  <a:lnTo>
                    <a:pt x="259527" y="1512687"/>
                  </a:lnTo>
                  <a:lnTo>
                    <a:pt x="292402" y="1543931"/>
                  </a:lnTo>
                  <a:lnTo>
                    <a:pt x="326840" y="1573476"/>
                  </a:lnTo>
                  <a:lnTo>
                    <a:pt x="362774" y="1601254"/>
                  </a:lnTo>
                  <a:lnTo>
                    <a:pt x="400137" y="1627199"/>
                  </a:lnTo>
                  <a:lnTo>
                    <a:pt x="438861" y="1651242"/>
                  </a:lnTo>
                  <a:lnTo>
                    <a:pt x="478878" y="1673316"/>
                  </a:lnTo>
                  <a:lnTo>
                    <a:pt x="520121" y="1693353"/>
                  </a:lnTo>
                  <a:lnTo>
                    <a:pt x="562523" y="1711286"/>
                  </a:lnTo>
                  <a:lnTo>
                    <a:pt x="606015" y="1727047"/>
                  </a:lnTo>
                  <a:lnTo>
                    <a:pt x="650531" y="1740568"/>
                  </a:lnTo>
                  <a:lnTo>
                    <a:pt x="696002" y="1751783"/>
                  </a:lnTo>
                  <a:lnTo>
                    <a:pt x="742361" y="1760623"/>
                  </a:lnTo>
                  <a:lnTo>
                    <a:pt x="789541" y="1767021"/>
                  </a:lnTo>
                  <a:lnTo>
                    <a:pt x="837473" y="1770910"/>
                  </a:lnTo>
                  <a:lnTo>
                    <a:pt x="886091" y="1772221"/>
                  </a:lnTo>
                  <a:lnTo>
                    <a:pt x="934709" y="1770910"/>
                  </a:lnTo>
                  <a:lnTo>
                    <a:pt x="982642" y="1767021"/>
                  </a:lnTo>
                  <a:lnTo>
                    <a:pt x="1029822" y="1760623"/>
                  </a:lnTo>
                  <a:lnTo>
                    <a:pt x="1076181" y="1751783"/>
                  </a:lnTo>
                  <a:lnTo>
                    <a:pt x="1121653" y="1740568"/>
                  </a:lnTo>
                  <a:lnTo>
                    <a:pt x="1166169" y="1727047"/>
                  </a:lnTo>
                  <a:lnTo>
                    <a:pt x="1209661" y="1711286"/>
                  </a:lnTo>
                  <a:lnTo>
                    <a:pt x="1252063" y="1693353"/>
                  </a:lnTo>
                  <a:lnTo>
                    <a:pt x="1293307" y="1673316"/>
                  </a:lnTo>
                  <a:lnTo>
                    <a:pt x="1333325" y="1651242"/>
                  </a:lnTo>
                  <a:lnTo>
                    <a:pt x="1372049" y="1627199"/>
                  </a:lnTo>
                  <a:lnTo>
                    <a:pt x="1409413" y="1601254"/>
                  </a:lnTo>
                  <a:lnTo>
                    <a:pt x="1445348" y="1573476"/>
                  </a:lnTo>
                  <a:lnTo>
                    <a:pt x="1479787" y="1543931"/>
                  </a:lnTo>
                  <a:lnTo>
                    <a:pt x="1512662" y="1512687"/>
                  </a:lnTo>
                  <a:lnTo>
                    <a:pt x="1543905" y="1479812"/>
                  </a:lnTo>
                  <a:lnTo>
                    <a:pt x="1573450" y="1445373"/>
                  </a:lnTo>
                  <a:lnTo>
                    <a:pt x="1601229" y="1409438"/>
                  </a:lnTo>
                  <a:lnTo>
                    <a:pt x="1627173" y="1372075"/>
                  </a:lnTo>
                  <a:lnTo>
                    <a:pt x="1651216" y="1333350"/>
                  </a:lnTo>
                  <a:lnTo>
                    <a:pt x="1673290" y="1293333"/>
                  </a:lnTo>
                  <a:lnTo>
                    <a:pt x="1693327" y="1252089"/>
                  </a:lnTo>
                  <a:lnTo>
                    <a:pt x="1711260" y="1209687"/>
                  </a:lnTo>
                  <a:lnTo>
                    <a:pt x="1727021" y="1166194"/>
                  </a:lnTo>
                  <a:lnTo>
                    <a:pt x="1740543" y="1121678"/>
                  </a:lnTo>
                  <a:lnTo>
                    <a:pt x="1751758" y="1076207"/>
                  </a:lnTo>
                  <a:lnTo>
                    <a:pt x="1760598" y="1029847"/>
                  </a:lnTo>
                  <a:lnTo>
                    <a:pt x="1766996" y="982667"/>
                  </a:lnTo>
                  <a:lnTo>
                    <a:pt x="1770884" y="934735"/>
                  </a:lnTo>
                  <a:lnTo>
                    <a:pt x="1772196" y="886117"/>
                  </a:lnTo>
                  <a:lnTo>
                    <a:pt x="1770884" y="837497"/>
                  </a:lnTo>
                  <a:lnTo>
                    <a:pt x="1766996" y="789563"/>
                  </a:lnTo>
                  <a:lnTo>
                    <a:pt x="1760598" y="742382"/>
                  </a:lnTo>
                  <a:lnTo>
                    <a:pt x="1751758" y="696022"/>
                  </a:lnTo>
                  <a:lnTo>
                    <a:pt x="1740543" y="650550"/>
                  </a:lnTo>
                  <a:lnTo>
                    <a:pt x="1727021" y="606033"/>
                  </a:lnTo>
                  <a:lnTo>
                    <a:pt x="1711260" y="562539"/>
                  </a:lnTo>
                  <a:lnTo>
                    <a:pt x="1693327" y="520137"/>
                  </a:lnTo>
                  <a:lnTo>
                    <a:pt x="1673290" y="478892"/>
                  </a:lnTo>
                  <a:lnTo>
                    <a:pt x="1651216" y="438874"/>
                  </a:lnTo>
                  <a:lnTo>
                    <a:pt x="1627173" y="400149"/>
                  </a:lnTo>
                  <a:lnTo>
                    <a:pt x="1601229" y="362785"/>
                  </a:lnTo>
                  <a:lnTo>
                    <a:pt x="1573450" y="326850"/>
                  </a:lnTo>
                  <a:lnTo>
                    <a:pt x="1543905" y="292411"/>
                  </a:lnTo>
                  <a:lnTo>
                    <a:pt x="1512662" y="259535"/>
                  </a:lnTo>
                  <a:lnTo>
                    <a:pt x="1479787" y="228291"/>
                  </a:lnTo>
                  <a:lnTo>
                    <a:pt x="1445348" y="198746"/>
                  </a:lnTo>
                  <a:lnTo>
                    <a:pt x="1409413" y="170967"/>
                  </a:lnTo>
                  <a:lnTo>
                    <a:pt x="1372049" y="145022"/>
                  </a:lnTo>
                  <a:lnTo>
                    <a:pt x="1333325" y="120979"/>
                  </a:lnTo>
                  <a:lnTo>
                    <a:pt x="1293307" y="98905"/>
                  </a:lnTo>
                  <a:lnTo>
                    <a:pt x="1252063" y="78868"/>
                  </a:lnTo>
                  <a:lnTo>
                    <a:pt x="1209661" y="60935"/>
                  </a:lnTo>
                  <a:lnTo>
                    <a:pt x="1166169" y="45174"/>
                  </a:lnTo>
                  <a:lnTo>
                    <a:pt x="1121653" y="31652"/>
                  </a:lnTo>
                  <a:lnTo>
                    <a:pt x="1076181" y="20437"/>
                  </a:lnTo>
                  <a:lnTo>
                    <a:pt x="1029822" y="11597"/>
                  </a:lnTo>
                  <a:lnTo>
                    <a:pt x="982642" y="5199"/>
                  </a:lnTo>
                  <a:lnTo>
                    <a:pt x="934709" y="1311"/>
                  </a:lnTo>
                  <a:lnTo>
                    <a:pt x="886091" y="0"/>
                  </a:lnTo>
                  <a:close/>
                </a:path>
              </a:pathLst>
            </a:custGeom>
            <a:solidFill>
              <a:srgbClr val="EFF1F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1" name="object 7"/>
          <p:cNvSpPr txBox="1"/>
          <p:nvPr/>
        </p:nvSpPr>
        <p:spPr>
          <a:xfrm>
            <a:off x="2301723" y="4425069"/>
            <a:ext cx="1637664" cy="4511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sz="1300" b="1" spc="-1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520</a:t>
            </a:r>
            <a:r>
              <a:rPr sz="1300" b="1" spc="-2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sz="1300" b="1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300" b="1" spc="-6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«платное»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9"/>
          <p:cNvSpPr txBox="1"/>
          <p:nvPr/>
        </p:nvSpPr>
        <p:spPr>
          <a:xfrm>
            <a:off x="1266825" y="1016774"/>
            <a:ext cx="4454067" cy="374461"/>
          </a:xfrm>
          <a:prstGeom prst="rect">
            <a:avLst/>
          </a:prstGeom>
        </p:spPr>
        <p:txBody>
          <a:bodyPr vert="horz" wrap="square" lIns="0" tIns="126838" rIns="0" bIns="0" rtlCol="0">
            <a:spAutoFit/>
          </a:bodyPr>
          <a:lstStyle/>
          <a:p>
            <a:pPr marL="12685">
              <a:spcBef>
                <a:spcPts val="1000"/>
              </a:spcBef>
            </a:pPr>
            <a:r>
              <a:rPr sz="1600" spc="-1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</a:t>
            </a:r>
            <a:r>
              <a:rPr sz="16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поступающим в </a:t>
            </a:r>
            <a:r>
              <a:rPr sz="1600" spc="-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sz="1600" spc="-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sz="16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9"/>
          <p:cNvSpPr txBox="1"/>
          <p:nvPr/>
        </p:nvSpPr>
        <p:spPr>
          <a:xfrm>
            <a:off x="1230253" y="1381616"/>
            <a:ext cx="5440680" cy="651460"/>
          </a:xfrm>
          <a:prstGeom prst="rect">
            <a:avLst/>
          </a:prstGeom>
        </p:spPr>
        <p:txBody>
          <a:bodyPr vert="horz" wrap="square" lIns="0" tIns="126838" rIns="0" bIns="0" rtlCol="0" anchor="ctr">
            <a:spAutoFit/>
          </a:bodyPr>
          <a:lstStyle/>
          <a:p>
            <a:pPr marL="12685">
              <a:spcBef>
                <a:spcPts val="1530"/>
              </a:spcBef>
              <a:tabLst>
                <a:tab pos="323441" algn="l"/>
                <a:tab pos="1397756" algn="l"/>
                <a:tab pos="2471442" algn="l"/>
              </a:tabLst>
            </a:pPr>
            <a:r>
              <a:rPr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spc="-5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sz="3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9"/>
          <p:cNvSpPr txBox="1"/>
          <p:nvPr/>
        </p:nvSpPr>
        <p:spPr>
          <a:xfrm>
            <a:off x="1270713" y="1922242"/>
            <a:ext cx="4814498" cy="848437"/>
          </a:xfrm>
          <a:prstGeom prst="rect">
            <a:avLst/>
          </a:prstGeom>
        </p:spPr>
        <p:txBody>
          <a:bodyPr vert="horz" wrap="square" lIns="0" tIns="126838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sz="1300" b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подали</a:t>
            </a:r>
            <a:r>
              <a:rPr sz="13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в </a:t>
            </a:r>
            <a:r>
              <a:rPr sz="13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  <a:r>
              <a:rPr sz="13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14555">
              <a:lnSpc>
                <a:spcPct val="120000"/>
              </a:lnSpc>
            </a:pPr>
            <a:r>
              <a:rPr sz="13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(</a:t>
            </a:r>
            <a:r>
              <a:rPr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ООВО) на</a:t>
            </a:r>
            <a:r>
              <a:rPr sz="1300" b="1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r>
              <a:rPr sz="13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3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бакалавриат, 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sz="13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</a:t>
            </a:r>
            <a:r>
              <a:rPr sz="13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поступило: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7"/>
          <p:cNvSpPr txBox="1"/>
          <p:nvPr/>
        </p:nvSpPr>
        <p:spPr>
          <a:xfrm>
            <a:off x="2295525" y="3271043"/>
            <a:ext cx="1637664" cy="4511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sz="1300" b="1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r>
              <a:rPr sz="1300" b="1" spc="-30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sz="1300" b="1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300" b="1" spc="-65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300" b="1" spc="-15" dirty="0" err="1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1300" b="1" spc="-15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308121" y="4347454"/>
            <a:ext cx="16250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2308121" y="3166017"/>
            <a:ext cx="207068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D40A8D1-CBB9-3C46-968B-2631E7DC7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Прямая соединительная линия 11">
            <a:extLst>
              <a:ext uri="{FF2B5EF4-FFF2-40B4-BE49-F238E27FC236}">
                <a16:creationId xmlns:a16="http://schemas.microsoft.com/office/drawing/2014/main" xmlns="" id="{E0966862-D5C5-41E2-98C1-DDCC74E5D453}"/>
              </a:ext>
            </a:extLst>
          </p:cNvPr>
          <p:cNvCxnSpPr>
            <a:cxnSpLocks/>
          </p:cNvCxnSpPr>
          <p:nvPr/>
        </p:nvCxnSpPr>
        <p:spPr>
          <a:xfrm>
            <a:off x="571499" y="1050214"/>
            <a:ext cx="8244000" cy="0"/>
          </a:xfrm>
          <a:prstGeom prst="line">
            <a:avLst/>
          </a:prstGeom>
          <a:ln w="28575" cap="rnd">
            <a:solidFill>
              <a:srgbClr val="0B3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189796" y="1392338"/>
            <a:ext cx="1413223" cy="61165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ООВО, выбор предметов ЕГЭ</a:t>
            </a:r>
          </a:p>
        </p:txBody>
      </p:sp>
      <p:sp>
        <p:nvSpPr>
          <p:cNvPr id="49" name="Прямоугольник 2">
            <a:extLst>
              <a:ext uri="{FF2B5EF4-FFF2-40B4-BE49-F238E27FC236}">
                <a16:creationId xmlns:a16="http://schemas.microsoft.com/office/drawing/2014/main" xmlns="" id="{9655ADEB-CD5D-446B-BE63-2196A920CCE4}"/>
              </a:ext>
            </a:extLst>
          </p:cNvPr>
          <p:cNvSpPr/>
          <p:nvPr/>
        </p:nvSpPr>
        <p:spPr>
          <a:xfrm>
            <a:off x="203429" y="1975511"/>
            <a:ext cx="1423270" cy="707771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сайты вузов, </a:t>
            </a:r>
            <a:r>
              <a:rPr lang="ru-RU" sz="1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агрегаторы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усредненные, не полные данные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3924EF4-052E-4D55-957C-002A2B889829}"/>
              </a:ext>
            </a:extLst>
          </p:cNvPr>
          <p:cNvGrpSpPr/>
          <p:nvPr/>
        </p:nvGrpSpPr>
        <p:grpSpPr>
          <a:xfrm>
            <a:off x="544200" y="857716"/>
            <a:ext cx="384998" cy="392467"/>
            <a:chOff x="793556" y="1668275"/>
            <a:chExt cx="384998" cy="392467"/>
          </a:xfrm>
        </p:grpSpPr>
        <p:sp>
          <p:nvSpPr>
            <p:cNvPr id="65" name="Овал 12">
              <a:extLst>
                <a:ext uri="{FF2B5EF4-FFF2-40B4-BE49-F238E27FC236}">
                  <a16:creationId xmlns:a16="http://schemas.microsoft.com/office/drawing/2014/main" xmlns="" id="{FE16F927-628D-459D-BB25-37E4C1307E9D}"/>
                </a:ext>
              </a:extLst>
            </p:cNvPr>
            <p:cNvSpPr/>
            <p:nvPr/>
          </p:nvSpPr>
          <p:spPr>
            <a:xfrm>
              <a:off x="793556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Прямоугольник 2">
              <a:extLst>
                <a:ext uri="{FF2B5EF4-FFF2-40B4-BE49-F238E27FC236}">
                  <a16:creationId xmlns:a16="http://schemas.microsoft.com/office/drawing/2014/main" xmlns="" id="{AED9B0E2-F514-4CE2-8BA3-5EC6BC64305C}"/>
                </a:ext>
              </a:extLst>
            </p:cNvPr>
            <p:cNvSpPr/>
            <p:nvPr/>
          </p:nvSpPr>
          <p:spPr>
            <a:xfrm>
              <a:off x="793556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D4DA4DA-BC7B-4600-9848-50DEE464FF86}"/>
              </a:ext>
            </a:extLst>
          </p:cNvPr>
          <p:cNvGrpSpPr/>
          <p:nvPr/>
        </p:nvGrpSpPr>
        <p:grpSpPr>
          <a:xfrm>
            <a:off x="1981486" y="857716"/>
            <a:ext cx="384998" cy="392467"/>
            <a:chOff x="2286785" y="1668275"/>
            <a:chExt cx="384998" cy="392467"/>
          </a:xfrm>
        </p:grpSpPr>
        <p:sp>
          <p:nvSpPr>
            <p:cNvPr id="66" name="Овал 12">
              <a:extLst>
                <a:ext uri="{FF2B5EF4-FFF2-40B4-BE49-F238E27FC236}">
                  <a16:creationId xmlns:a16="http://schemas.microsoft.com/office/drawing/2014/main" xmlns="" id="{E2F8FDB3-D447-4D12-B9DF-43EACC602558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Прямоугольник 2">
              <a:extLst>
                <a:ext uri="{FF2B5EF4-FFF2-40B4-BE49-F238E27FC236}">
                  <a16:creationId xmlns:a16="http://schemas.microsoft.com/office/drawing/2014/main" xmlns="" id="{4E06175E-EB19-4AE7-AB8B-2906D3DD5BAD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633E373-91EB-4AFB-ADA5-669BC069723D}"/>
              </a:ext>
            </a:extLst>
          </p:cNvPr>
          <p:cNvGrpSpPr/>
          <p:nvPr/>
        </p:nvGrpSpPr>
        <p:grpSpPr>
          <a:xfrm>
            <a:off x="3838893" y="857716"/>
            <a:ext cx="384998" cy="392467"/>
            <a:chOff x="793556" y="1668275"/>
            <a:chExt cx="384998" cy="392467"/>
          </a:xfrm>
        </p:grpSpPr>
        <p:sp>
          <p:nvSpPr>
            <p:cNvPr id="69" name="Овал 12">
              <a:extLst>
                <a:ext uri="{FF2B5EF4-FFF2-40B4-BE49-F238E27FC236}">
                  <a16:creationId xmlns:a16="http://schemas.microsoft.com/office/drawing/2014/main" xmlns="" id="{35DF8035-EE82-4D67-B4FC-4B1BAFF7078E}"/>
                </a:ext>
              </a:extLst>
            </p:cNvPr>
            <p:cNvSpPr/>
            <p:nvPr/>
          </p:nvSpPr>
          <p:spPr>
            <a:xfrm>
              <a:off x="793556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Прямоугольник 2">
              <a:extLst>
                <a:ext uri="{FF2B5EF4-FFF2-40B4-BE49-F238E27FC236}">
                  <a16:creationId xmlns:a16="http://schemas.microsoft.com/office/drawing/2014/main" xmlns="" id="{2D5759F4-0D4C-482F-8051-156A378138F0}"/>
                </a:ext>
              </a:extLst>
            </p:cNvPr>
            <p:cNvSpPr/>
            <p:nvPr/>
          </p:nvSpPr>
          <p:spPr>
            <a:xfrm>
              <a:off x="793556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B1A6272A-B4AD-43CE-BE8B-DFBD534ADDA5}"/>
              </a:ext>
            </a:extLst>
          </p:cNvPr>
          <p:cNvGrpSpPr/>
          <p:nvPr/>
        </p:nvGrpSpPr>
        <p:grpSpPr>
          <a:xfrm>
            <a:off x="5451602" y="857716"/>
            <a:ext cx="384998" cy="392467"/>
            <a:chOff x="2286785" y="1668275"/>
            <a:chExt cx="384998" cy="392467"/>
          </a:xfrm>
        </p:grpSpPr>
        <p:sp>
          <p:nvSpPr>
            <p:cNvPr id="72" name="Овал 12">
              <a:extLst>
                <a:ext uri="{FF2B5EF4-FFF2-40B4-BE49-F238E27FC236}">
                  <a16:creationId xmlns:a16="http://schemas.microsoft.com/office/drawing/2014/main" xmlns="" id="{4CE4F73E-4BD1-4162-A04D-00D50F59B867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Прямоугольник 2">
              <a:extLst>
                <a:ext uri="{FF2B5EF4-FFF2-40B4-BE49-F238E27FC236}">
                  <a16:creationId xmlns:a16="http://schemas.microsoft.com/office/drawing/2014/main" xmlns="" id="{868FE975-866A-469E-81F8-8D68D9860A33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A949FE5F-E265-432F-8F9B-55E772BD18D1}"/>
              </a:ext>
            </a:extLst>
          </p:cNvPr>
          <p:cNvGrpSpPr/>
          <p:nvPr/>
        </p:nvGrpSpPr>
        <p:grpSpPr>
          <a:xfrm>
            <a:off x="7281136" y="857716"/>
            <a:ext cx="384998" cy="392467"/>
            <a:chOff x="793556" y="1668275"/>
            <a:chExt cx="384998" cy="392467"/>
          </a:xfrm>
        </p:grpSpPr>
        <p:sp>
          <p:nvSpPr>
            <p:cNvPr id="75" name="Овал 12">
              <a:extLst>
                <a:ext uri="{FF2B5EF4-FFF2-40B4-BE49-F238E27FC236}">
                  <a16:creationId xmlns:a16="http://schemas.microsoft.com/office/drawing/2014/main" xmlns="" id="{BF9F6F28-641C-4C3C-AE86-B7ACF3ECA114}"/>
                </a:ext>
              </a:extLst>
            </p:cNvPr>
            <p:cNvSpPr/>
            <p:nvPr/>
          </p:nvSpPr>
          <p:spPr>
            <a:xfrm>
              <a:off x="793556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Прямоугольник 2">
              <a:extLst>
                <a:ext uri="{FF2B5EF4-FFF2-40B4-BE49-F238E27FC236}">
                  <a16:creationId xmlns:a16="http://schemas.microsoft.com/office/drawing/2014/main" xmlns="" id="{6C82F840-2772-4676-A013-40FD297A5DAA}"/>
                </a:ext>
              </a:extLst>
            </p:cNvPr>
            <p:cNvSpPr/>
            <p:nvPr/>
          </p:nvSpPr>
          <p:spPr>
            <a:xfrm>
              <a:off x="793556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632E6FF1-B7A3-4AAA-920C-4879C98CD70D}"/>
              </a:ext>
            </a:extLst>
          </p:cNvPr>
          <p:cNvGrpSpPr/>
          <p:nvPr/>
        </p:nvGrpSpPr>
        <p:grpSpPr>
          <a:xfrm>
            <a:off x="8730730" y="857716"/>
            <a:ext cx="384998" cy="392467"/>
            <a:chOff x="2286785" y="1668275"/>
            <a:chExt cx="384998" cy="392467"/>
          </a:xfrm>
        </p:grpSpPr>
        <p:sp>
          <p:nvSpPr>
            <p:cNvPr id="78" name="Овал 12">
              <a:extLst>
                <a:ext uri="{FF2B5EF4-FFF2-40B4-BE49-F238E27FC236}">
                  <a16:creationId xmlns:a16="http://schemas.microsoft.com/office/drawing/2014/main" xmlns="" id="{AF55B47E-A2BB-4369-8968-A6EA098DE72A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9" name="Прямоугольник 2">
              <a:extLst>
                <a:ext uri="{FF2B5EF4-FFF2-40B4-BE49-F238E27FC236}">
                  <a16:creationId xmlns:a16="http://schemas.microsoft.com/office/drawing/2014/main" xmlns="" id="{D3804D79-48BB-48E8-80A0-D68103178F29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97" name="Подзаголовок 2"/>
          <p:cNvSpPr txBox="1">
            <a:spLocks/>
          </p:cNvSpPr>
          <p:nvPr/>
        </p:nvSpPr>
        <p:spPr>
          <a:xfrm>
            <a:off x="865320" y="6832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Описание жизненной ситуации (</a:t>
            </a:r>
            <a:r>
              <a:rPr lang="en-US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as is</a:t>
            </a:r>
            <a:r>
              <a:rPr lang="ru-RU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046F7911-828D-3140-8354-304C5DBFF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8" y="738418"/>
            <a:ext cx="253047" cy="22479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4EDDFE9B-5537-1941-A26F-CCAD488EF0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97" y="724574"/>
            <a:ext cx="153473" cy="25248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8082CB50-ACB9-8F4A-97A1-827E9345E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20" y="738418"/>
            <a:ext cx="253047" cy="22479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D5271EB8-EB66-2448-A6F7-A9D49E86D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01" y="730654"/>
            <a:ext cx="191977" cy="24032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769EA5FE-B0AD-804C-9070-EC8FEA1EB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38" y="724574"/>
            <a:ext cx="153473" cy="25248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025848BE-7316-594E-BA22-5552BDB99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61" y="738418"/>
            <a:ext cx="253047" cy="22479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46A1E517-6E10-EA49-AAE4-7DFC3F9BF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56" y="724574"/>
            <a:ext cx="153473" cy="25248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48D1F02F-A4F4-AC4A-9C16-6D8E51461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79" y="738418"/>
            <a:ext cx="253047" cy="22479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7DEF7AF-65C2-7148-909D-0CC1365BD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88" y="724574"/>
            <a:ext cx="153473" cy="25248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4101F522-0A97-9940-895F-E4CF45339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10" y="738418"/>
            <a:ext cx="253047" cy="22479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CC618D43-6EAF-8442-A7AD-85DD8D101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95" y="724574"/>
            <a:ext cx="153473" cy="252487"/>
          </a:xfrm>
          <a:prstGeom prst="rect">
            <a:avLst/>
          </a:prstGeom>
        </p:spPr>
      </p:pic>
      <p:sp>
        <p:nvSpPr>
          <p:cNvPr id="92" name="Прямоугольник 2">
            <a:extLst>
              <a:ext uri="{FF2B5EF4-FFF2-40B4-BE49-F238E27FC236}">
                <a16:creationId xmlns:a16="http://schemas.microsoft.com/office/drawing/2014/main" xmlns="" id="{D82B24C1-22C6-DA4E-A290-458FCBF1B07D}"/>
              </a:ext>
            </a:extLst>
          </p:cNvPr>
          <p:cNvSpPr/>
          <p:nvPr/>
        </p:nvSpPr>
        <p:spPr>
          <a:xfrm>
            <a:off x="1884503" y="1352520"/>
            <a:ext cx="1413223" cy="43391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подача документов</a:t>
            </a:r>
          </a:p>
        </p:txBody>
      </p:sp>
      <p:sp>
        <p:nvSpPr>
          <p:cNvPr id="93" name="Прямоугольник 2">
            <a:extLst>
              <a:ext uri="{FF2B5EF4-FFF2-40B4-BE49-F238E27FC236}">
                <a16:creationId xmlns:a16="http://schemas.microsoft.com/office/drawing/2014/main" xmlns="" id="{20F4CCAF-CE82-004C-B7C9-3B2E4ED01EBE}"/>
              </a:ext>
            </a:extLst>
          </p:cNvPr>
          <p:cNvSpPr/>
          <p:nvPr/>
        </p:nvSpPr>
        <p:spPr>
          <a:xfrm>
            <a:off x="1898149" y="1875861"/>
            <a:ext cx="1352829" cy="861659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лично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очереди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требуются оригиналы документов</a:t>
            </a:r>
          </a:p>
        </p:txBody>
      </p:sp>
      <p:sp>
        <p:nvSpPr>
          <p:cNvPr id="94" name="Прямоугольник 2">
            <a:extLst>
              <a:ext uri="{FF2B5EF4-FFF2-40B4-BE49-F238E27FC236}">
                <a16:creationId xmlns:a16="http://schemas.microsoft.com/office/drawing/2014/main" xmlns="" id="{9B5EAE95-7BBD-3C45-B7C5-626B4B77F28A}"/>
              </a:ext>
            </a:extLst>
          </p:cNvPr>
          <p:cNvSpPr/>
          <p:nvPr/>
        </p:nvSpPr>
        <p:spPr>
          <a:xfrm>
            <a:off x="3297726" y="1352520"/>
            <a:ext cx="1920698" cy="78939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дополнительных вступительных испытаний (при необходимости)</a:t>
            </a:r>
          </a:p>
        </p:txBody>
      </p:sp>
      <p:sp>
        <p:nvSpPr>
          <p:cNvPr id="95" name="Прямоугольник 2">
            <a:extLst>
              <a:ext uri="{FF2B5EF4-FFF2-40B4-BE49-F238E27FC236}">
                <a16:creationId xmlns:a16="http://schemas.microsoft.com/office/drawing/2014/main" xmlns="" id="{F9349F8F-8CD4-DC41-9E55-599A03CCF6CA}"/>
              </a:ext>
            </a:extLst>
          </p:cNvPr>
          <p:cNvSpPr/>
          <p:nvPr/>
        </p:nvSpPr>
        <p:spPr>
          <a:xfrm>
            <a:off x="3297727" y="2192271"/>
            <a:ext cx="1841876" cy="101554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лично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иногородние снимают жилье во время ожидания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времени и денег</a:t>
            </a:r>
          </a:p>
        </p:txBody>
      </p:sp>
      <p:sp>
        <p:nvSpPr>
          <p:cNvPr id="96" name="Прямоугольник 2">
            <a:extLst>
              <a:ext uri="{FF2B5EF4-FFF2-40B4-BE49-F238E27FC236}">
                <a16:creationId xmlns:a16="http://schemas.microsoft.com/office/drawing/2014/main" xmlns="" id="{6FCEC79B-6283-8641-84E7-564D2DCCD54D}"/>
              </a:ext>
            </a:extLst>
          </p:cNvPr>
          <p:cNvSpPr/>
          <p:nvPr/>
        </p:nvSpPr>
        <p:spPr>
          <a:xfrm>
            <a:off x="5386432" y="1352520"/>
            <a:ext cx="1679385" cy="43077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конкурсной ситуации</a:t>
            </a:r>
          </a:p>
        </p:txBody>
      </p:sp>
      <p:sp>
        <p:nvSpPr>
          <p:cNvPr id="98" name="Прямоугольник 2">
            <a:extLst>
              <a:ext uri="{FF2B5EF4-FFF2-40B4-BE49-F238E27FC236}">
                <a16:creationId xmlns:a16="http://schemas.microsoft.com/office/drawing/2014/main" xmlns="" id="{67AE3209-1EFA-4A40-A803-169486A46EA9}"/>
              </a:ext>
            </a:extLst>
          </p:cNvPr>
          <p:cNvSpPr/>
          <p:nvPr/>
        </p:nvSpPr>
        <p:spPr>
          <a:xfrm>
            <a:off x="5400081" y="1738311"/>
            <a:ext cx="1665737" cy="147721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списки на дверях и сайтах ООВО (необходимо следить за каждым)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списков не прозрачно для абитуриента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возможности прогнозирования</a:t>
            </a:r>
          </a:p>
        </p:txBody>
      </p:sp>
      <p:sp>
        <p:nvSpPr>
          <p:cNvPr id="99" name="Прямоугольник 2">
            <a:extLst>
              <a:ext uri="{FF2B5EF4-FFF2-40B4-BE49-F238E27FC236}">
                <a16:creationId xmlns:a16="http://schemas.microsoft.com/office/drawing/2014/main" xmlns="" id="{51F48392-25B4-1749-B133-EDB54B7F63FE}"/>
              </a:ext>
            </a:extLst>
          </p:cNvPr>
          <p:cNvSpPr/>
          <p:nvPr/>
        </p:nvSpPr>
        <p:spPr>
          <a:xfrm>
            <a:off x="7205535" y="1352520"/>
            <a:ext cx="1437342" cy="114487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и рассмотрение апелляции (в случае несогласия с результатами оценки</a:t>
            </a:r>
          </a:p>
        </p:txBody>
      </p:sp>
      <p:sp>
        <p:nvSpPr>
          <p:cNvPr id="100" name="Прямоугольник 2">
            <a:extLst>
              <a:ext uri="{FF2B5EF4-FFF2-40B4-BE49-F238E27FC236}">
                <a16:creationId xmlns:a16="http://schemas.microsoft.com/office/drawing/2014/main" xmlns="" id="{527BAF0A-A64B-764A-A8A6-15436216C778}"/>
              </a:ext>
            </a:extLst>
          </p:cNvPr>
          <p:cNvSpPr/>
          <p:nvPr/>
        </p:nvSpPr>
        <p:spPr>
          <a:xfrm>
            <a:off x="7219182" y="2364478"/>
            <a:ext cx="1352829" cy="294517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лично</a:t>
            </a:r>
          </a:p>
        </p:txBody>
      </p:sp>
      <p:sp>
        <p:nvSpPr>
          <p:cNvPr id="103" name="Прямоугольник 2">
            <a:extLst>
              <a:ext uri="{FF2B5EF4-FFF2-40B4-BE49-F238E27FC236}">
                <a16:creationId xmlns:a16="http://schemas.microsoft.com/office/drawing/2014/main" xmlns="" id="{5397C7C8-1262-F443-AB2B-570E55943792}"/>
              </a:ext>
            </a:extLst>
          </p:cNvPr>
          <p:cNvSpPr/>
          <p:nvPr/>
        </p:nvSpPr>
        <p:spPr>
          <a:xfrm>
            <a:off x="8650018" y="1352521"/>
            <a:ext cx="1437342" cy="25617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</a:t>
            </a:r>
          </a:p>
        </p:txBody>
      </p:sp>
      <p:sp>
        <p:nvSpPr>
          <p:cNvPr id="104" name="Прямоугольник 2">
            <a:extLst>
              <a:ext uri="{FF2B5EF4-FFF2-40B4-BE49-F238E27FC236}">
                <a16:creationId xmlns:a16="http://schemas.microsoft.com/office/drawing/2014/main" xmlns="" id="{914B2854-9457-5C4D-97DB-45162ECC1DBF}"/>
              </a:ext>
            </a:extLst>
          </p:cNvPr>
          <p:cNvSpPr/>
          <p:nvPr/>
        </p:nvSpPr>
        <p:spPr>
          <a:xfrm>
            <a:off x="8663653" y="1577673"/>
            <a:ext cx="1300480" cy="101554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лично;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оригиналы документов;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на обучение на бумаге.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C06AE10E-1B29-9D4A-AF10-EDF6DF2D7F10}"/>
              </a:ext>
            </a:extLst>
          </p:cNvPr>
          <p:cNvSpPr/>
          <p:nvPr/>
        </p:nvSpPr>
        <p:spPr>
          <a:xfrm>
            <a:off x="753411" y="3702821"/>
            <a:ext cx="4323422" cy="1656018"/>
          </a:xfrm>
          <a:prstGeom prst="roundRect">
            <a:avLst>
              <a:gd name="adj" fmla="val 7664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AC2C9173-3A1C-8A48-B302-342136EAB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66" y="3883510"/>
            <a:ext cx="250469" cy="41206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B5E74039-2A42-FD4D-80C2-8A430CE5E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0" y="3883510"/>
            <a:ext cx="250469" cy="41206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742D9A9D-6466-C24B-8176-E343EDCE1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53" y="3883510"/>
            <a:ext cx="250469" cy="41206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2B168ECD-6E09-E24E-A6CA-08B270481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67" y="3883510"/>
            <a:ext cx="250469" cy="41206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6BB533BB-37C0-BF4A-8A0B-53C9B8773A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81" y="3883510"/>
            <a:ext cx="250469" cy="412062"/>
          </a:xfrm>
          <a:prstGeom prst="rect">
            <a:avLst/>
          </a:prstGeom>
        </p:spPr>
      </p:pic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5C1C0460-2EA7-8544-BC25-8FC0C68D8143}"/>
              </a:ext>
            </a:extLst>
          </p:cNvPr>
          <p:cNvSpPr/>
          <p:nvPr/>
        </p:nvSpPr>
        <p:spPr>
          <a:xfrm>
            <a:off x="1196757" y="4380225"/>
            <a:ext cx="3436726" cy="75701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7-14 дней личного времени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поездки в другой город (для иногородних)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дня в очередях (если в 5 ООВО)</a:t>
            </a:r>
          </a:p>
        </p:txBody>
      </p:sp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FAC48C08-8D3B-A34C-A70F-20014091D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47" y="730654"/>
            <a:ext cx="191977" cy="240327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DD40A8D1-CBB9-3C46-968B-2631E7DC79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C06AE10E-1B29-9D4A-AF10-EDF6DF2D7F10}"/>
              </a:ext>
            </a:extLst>
          </p:cNvPr>
          <p:cNvSpPr/>
          <p:nvPr/>
        </p:nvSpPr>
        <p:spPr>
          <a:xfrm>
            <a:off x="5242252" y="3702821"/>
            <a:ext cx="4323422" cy="1656018"/>
          </a:xfrm>
          <a:prstGeom prst="roundRect">
            <a:avLst>
              <a:gd name="adj" fmla="val 7664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5C1C0460-2EA7-8544-BC25-8FC0C68D8143}"/>
              </a:ext>
            </a:extLst>
          </p:cNvPr>
          <p:cNvSpPr/>
          <p:nvPr/>
        </p:nvSpPr>
        <p:spPr>
          <a:xfrm>
            <a:off x="5685598" y="4380225"/>
            <a:ext cx="3436726" cy="97861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сложностей с загрузкой пакетных данных со стороны ООВО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Долгий процесс заполнения информации об абитуриента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8" y="3805098"/>
            <a:ext cx="554118" cy="503492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90" y="3716792"/>
            <a:ext cx="610978" cy="693116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24" y="3860043"/>
            <a:ext cx="598210" cy="52018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-1" y="4775431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7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дзаголовок 2"/>
          <p:cNvSpPr txBox="1">
            <a:spLocks/>
          </p:cNvSpPr>
          <p:nvPr/>
        </p:nvSpPr>
        <p:spPr>
          <a:xfrm>
            <a:off x="0" y="348149"/>
            <a:ext cx="10239389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40" dirty="0" smtClean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Цифровые сервисы Минобрнауки России для абитуриентов</a:t>
            </a:r>
            <a:endParaRPr lang="ru-RU" sz="1700" b="1" spc="40" dirty="0">
              <a:solidFill>
                <a:prstClr val="black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" y="11522"/>
            <a:ext cx="3697076" cy="5747941"/>
            <a:chOff x="1" y="11508"/>
            <a:chExt cx="3697076" cy="574794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" y="11508"/>
              <a:ext cx="871538" cy="5747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44220349-0674-B049-A948-829E8D4B3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3" descr="C:\Users\lagoshnayade\AppData\Local\Temp\IMG_7082-09-04-19-06-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36" y="1089359"/>
            <a:ext cx="1351666" cy="1351666"/>
          </a:xfrm>
          <a:prstGeom prst="roundRect">
            <a:avLst>
              <a:gd name="adj" fmla="val 1905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  <a:extLst/>
        </p:spPr>
      </p:pic>
      <p:sp>
        <p:nvSpPr>
          <p:cNvPr id="32" name="object 3"/>
          <p:cNvSpPr/>
          <p:nvPr/>
        </p:nvSpPr>
        <p:spPr>
          <a:xfrm>
            <a:off x="6632300" y="1068280"/>
            <a:ext cx="1223048" cy="139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"/>
          <p:cNvSpPr/>
          <p:nvPr/>
        </p:nvSpPr>
        <p:spPr>
          <a:xfrm>
            <a:off x="6935825" y="1804710"/>
            <a:ext cx="162580" cy="175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"/>
          <p:cNvSpPr/>
          <p:nvPr/>
        </p:nvSpPr>
        <p:spPr>
          <a:xfrm>
            <a:off x="7483723" y="1804710"/>
            <a:ext cx="155431" cy="180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/>
          <p:nvPr/>
        </p:nvSpPr>
        <p:spPr>
          <a:xfrm>
            <a:off x="6579097" y="1804710"/>
            <a:ext cx="175822" cy="240340"/>
          </a:xfrm>
          <a:custGeom>
            <a:avLst/>
            <a:gdLst/>
            <a:ahLst/>
            <a:cxnLst/>
            <a:rect l="l" t="t" r="r" b="b"/>
            <a:pathLst>
              <a:path w="230504" h="315594">
                <a:moveTo>
                  <a:pt x="60717" y="0"/>
                </a:moveTo>
                <a:lnTo>
                  <a:pt x="2195" y="0"/>
                </a:lnTo>
                <a:lnTo>
                  <a:pt x="1281" y="482"/>
                </a:lnTo>
                <a:lnTo>
                  <a:pt x="113" y="2133"/>
                </a:lnTo>
                <a:lnTo>
                  <a:pt x="0" y="3187"/>
                </a:lnTo>
                <a:lnTo>
                  <a:pt x="83920" y="233603"/>
                </a:lnTo>
                <a:lnTo>
                  <a:pt x="77523" y="246273"/>
                </a:lnTo>
                <a:lnTo>
                  <a:pt x="71399" y="258056"/>
                </a:lnTo>
                <a:lnTo>
                  <a:pt x="65487" y="269188"/>
                </a:lnTo>
                <a:lnTo>
                  <a:pt x="59726" y="279908"/>
                </a:lnTo>
                <a:lnTo>
                  <a:pt x="51494" y="295357"/>
                </a:lnTo>
                <a:lnTo>
                  <a:pt x="47393" y="303150"/>
                </a:lnTo>
                <a:lnTo>
                  <a:pt x="43280" y="311111"/>
                </a:lnTo>
                <a:lnTo>
                  <a:pt x="42772" y="312051"/>
                </a:lnTo>
                <a:lnTo>
                  <a:pt x="42797" y="313169"/>
                </a:lnTo>
                <a:lnTo>
                  <a:pt x="43382" y="314096"/>
                </a:lnTo>
                <a:lnTo>
                  <a:pt x="43902" y="314998"/>
                </a:lnTo>
                <a:lnTo>
                  <a:pt x="44918" y="315556"/>
                </a:lnTo>
                <a:lnTo>
                  <a:pt x="108012" y="315556"/>
                </a:lnTo>
                <a:lnTo>
                  <a:pt x="126457" y="279209"/>
                </a:lnTo>
                <a:lnTo>
                  <a:pt x="144512" y="238264"/>
                </a:lnTo>
                <a:lnTo>
                  <a:pt x="165013" y="188711"/>
                </a:lnTo>
                <a:lnTo>
                  <a:pt x="178008" y="155346"/>
                </a:lnTo>
                <a:lnTo>
                  <a:pt x="118172" y="155346"/>
                </a:lnTo>
                <a:lnTo>
                  <a:pt x="61873" y="812"/>
                </a:lnTo>
                <a:lnTo>
                  <a:pt x="60717" y="0"/>
                </a:lnTo>
                <a:close/>
              </a:path>
              <a:path w="230504" h="315594">
                <a:moveTo>
                  <a:pt x="227836" y="241"/>
                </a:moveTo>
                <a:lnTo>
                  <a:pt x="169899" y="241"/>
                </a:lnTo>
                <a:lnTo>
                  <a:pt x="168667" y="1168"/>
                </a:lnTo>
                <a:lnTo>
                  <a:pt x="160084" y="32498"/>
                </a:lnTo>
                <a:lnTo>
                  <a:pt x="148817" y="69237"/>
                </a:lnTo>
                <a:lnTo>
                  <a:pt x="134759" y="110819"/>
                </a:lnTo>
                <a:lnTo>
                  <a:pt x="118172" y="155346"/>
                </a:lnTo>
                <a:lnTo>
                  <a:pt x="178008" y="155346"/>
                </a:lnTo>
                <a:lnTo>
                  <a:pt x="183824" y="140415"/>
                </a:lnTo>
                <a:lnTo>
                  <a:pt x="200910" y="93482"/>
                </a:lnTo>
                <a:lnTo>
                  <a:pt x="216240" y="48017"/>
                </a:lnTo>
                <a:lnTo>
                  <a:pt x="230059" y="3187"/>
                </a:lnTo>
                <a:lnTo>
                  <a:pt x="229881" y="2197"/>
                </a:lnTo>
                <a:lnTo>
                  <a:pt x="228725" y="660"/>
                </a:lnTo>
                <a:lnTo>
                  <a:pt x="227836" y="241"/>
                </a:lnTo>
                <a:close/>
              </a:path>
            </a:pathLst>
          </a:custGeom>
          <a:solidFill>
            <a:srgbClr val="EC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7"/>
          <p:cNvSpPr/>
          <p:nvPr/>
        </p:nvSpPr>
        <p:spPr>
          <a:xfrm>
            <a:off x="6767491" y="1798793"/>
            <a:ext cx="149696" cy="187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8"/>
          <p:cNvSpPr/>
          <p:nvPr/>
        </p:nvSpPr>
        <p:spPr>
          <a:xfrm>
            <a:off x="7128289" y="1804710"/>
            <a:ext cx="175822" cy="240340"/>
          </a:xfrm>
          <a:custGeom>
            <a:avLst/>
            <a:gdLst/>
            <a:ahLst/>
            <a:cxnLst/>
            <a:rect l="l" t="t" r="r" b="b"/>
            <a:pathLst>
              <a:path w="230504" h="315594">
                <a:moveTo>
                  <a:pt x="60693" y="0"/>
                </a:moveTo>
                <a:lnTo>
                  <a:pt x="2209" y="0"/>
                </a:lnTo>
                <a:lnTo>
                  <a:pt x="0" y="3187"/>
                </a:lnTo>
                <a:lnTo>
                  <a:pt x="309" y="4127"/>
                </a:lnTo>
                <a:lnTo>
                  <a:pt x="83896" y="233603"/>
                </a:lnTo>
                <a:lnTo>
                  <a:pt x="77544" y="246239"/>
                </a:lnTo>
                <a:lnTo>
                  <a:pt x="71445" y="257992"/>
                </a:lnTo>
                <a:lnTo>
                  <a:pt x="65549" y="269095"/>
                </a:lnTo>
                <a:lnTo>
                  <a:pt x="55634" y="287557"/>
                </a:lnTo>
                <a:lnTo>
                  <a:pt x="51497" y="295308"/>
                </a:lnTo>
                <a:lnTo>
                  <a:pt x="47376" y="303128"/>
                </a:lnTo>
                <a:lnTo>
                  <a:pt x="42786" y="312051"/>
                </a:lnTo>
                <a:lnTo>
                  <a:pt x="42849" y="313169"/>
                </a:lnTo>
                <a:lnTo>
                  <a:pt x="43942" y="314998"/>
                </a:lnTo>
                <a:lnTo>
                  <a:pt x="44894" y="315556"/>
                </a:lnTo>
                <a:lnTo>
                  <a:pt x="107988" y="315556"/>
                </a:lnTo>
                <a:lnTo>
                  <a:pt x="126449" y="279214"/>
                </a:lnTo>
                <a:lnTo>
                  <a:pt x="144500" y="238264"/>
                </a:lnTo>
                <a:lnTo>
                  <a:pt x="164969" y="188783"/>
                </a:lnTo>
                <a:lnTo>
                  <a:pt x="177995" y="155346"/>
                </a:lnTo>
                <a:lnTo>
                  <a:pt x="118186" y="155346"/>
                </a:lnTo>
                <a:lnTo>
                  <a:pt x="61887" y="812"/>
                </a:lnTo>
                <a:lnTo>
                  <a:pt x="60693" y="0"/>
                </a:lnTo>
                <a:close/>
              </a:path>
              <a:path w="230504" h="315594">
                <a:moveTo>
                  <a:pt x="227812" y="241"/>
                </a:moveTo>
                <a:lnTo>
                  <a:pt x="169888" y="241"/>
                </a:lnTo>
                <a:lnTo>
                  <a:pt x="168656" y="1168"/>
                </a:lnTo>
                <a:lnTo>
                  <a:pt x="167831" y="4127"/>
                </a:lnTo>
                <a:lnTo>
                  <a:pt x="160077" y="32523"/>
                </a:lnTo>
                <a:lnTo>
                  <a:pt x="148812" y="69265"/>
                </a:lnTo>
                <a:lnTo>
                  <a:pt x="134756" y="110836"/>
                </a:lnTo>
                <a:lnTo>
                  <a:pt x="118186" y="155346"/>
                </a:lnTo>
                <a:lnTo>
                  <a:pt x="177995" y="155346"/>
                </a:lnTo>
                <a:lnTo>
                  <a:pt x="200866" y="93586"/>
                </a:lnTo>
                <a:lnTo>
                  <a:pt x="216219" y="48086"/>
                </a:lnTo>
                <a:lnTo>
                  <a:pt x="229797" y="4114"/>
                </a:lnTo>
                <a:lnTo>
                  <a:pt x="230035" y="3187"/>
                </a:lnTo>
                <a:lnTo>
                  <a:pt x="229912" y="2501"/>
                </a:lnTo>
                <a:lnTo>
                  <a:pt x="229811" y="2133"/>
                </a:lnTo>
                <a:lnTo>
                  <a:pt x="228701" y="660"/>
                </a:lnTo>
                <a:lnTo>
                  <a:pt x="227812" y="241"/>
                </a:lnTo>
                <a:close/>
              </a:path>
            </a:pathLst>
          </a:custGeom>
          <a:solidFill>
            <a:srgbClr val="EC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9"/>
          <p:cNvSpPr/>
          <p:nvPr/>
        </p:nvSpPr>
        <p:spPr>
          <a:xfrm>
            <a:off x="7332124" y="1804710"/>
            <a:ext cx="128278" cy="175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0"/>
          <p:cNvSpPr/>
          <p:nvPr/>
        </p:nvSpPr>
        <p:spPr>
          <a:xfrm>
            <a:off x="6736044" y="1540452"/>
            <a:ext cx="168557" cy="185695"/>
          </a:xfrm>
          <a:custGeom>
            <a:avLst/>
            <a:gdLst/>
            <a:ahLst/>
            <a:cxnLst/>
            <a:rect l="l" t="t" r="r" b="b"/>
            <a:pathLst>
              <a:path w="220979" h="243839">
                <a:moveTo>
                  <a:pt x="109804" y="0"/>
                </a:moveTo>
                <a:lnTo>
                  <a:pt x="59321" y="6649"/>
                </a:lnTo>
                <a:lnTo>
                  <a:pt x="25279" y="27798"/>
                </a:lnTo>
                <a:lnTo>
                  <a:pt x="6048" y="65252"/>
                </a:lnTo>
                <a:lnTo>
                  <a:pt x="0" y="120815"/>
                </a:lnTo>
                <a:lnTo>
                  <a:pt x="6048" y="177196"/>
                </a:lnTo>
                <a:lnTo>
                  <a:pt x="25279" y="215201"/>
                </a:lnTo>
                <a:lnTo>
                  <a:pt x="59321" y="236661"/>
                </a:lnTo>
                <a:lnTo>
                  <a:pt x="109804" y="243408"/>
                </a:lnTo>
                <a:lnTo>
                  <a:pt x="160691" y="236661"/>
                </a:lnTo>
                <a:lnTo>
                  <a:pt x="195005" y="215201"/>
                </a:lnTo>
                <a:lnTo>
                  <a:pt x="206450" y="192760"/>
                </a:lnTo>
                <a:lnTo>
                  <a:pt x="109804" y="192760"/>
                </a:lnTo>
                <a:lnTo>
                  <a:pt x="87242" y="190275"/>
                </a:lnTo>
                <a:lnTo>
                  <a:pt x="72697" y="180211"/>
                </a:lnTo>
                <a:lnTo>
                  <a:pt x="64902" y="158658"/>
                </a:lnTo>
                <a:lnTo>
                  <a:pt x="62585" y="121704"/>
                </a:lnTo>
                <a:lnTo>
                  <a:pt x="65045" y="83076"/>
                </a:lnTo>
                <a:lnTo>
                  <a:pt x="73078" y="61704"/>
                </a:lnTo>
                <a:lnTo>
                  <a:pt x="87670" y="52565"/>
                </a:lnTo>
                <a:lnTo>
                  <a:pt x="109804" y="50634"/>
                </a:lnTo>
                <a:lnTo>
                  <a:pt x="206823" y="50634"/>
                </a:lnTo>
                <a:lnTo>
                  <a:pt x="195005" y="27798"/>
                </a:lnTo>
                <a:lnTo>
                  <a:pt x="160691" y="6649"/>
                </a:lnTo>
                <a:lnTo>
                  <a:pt x="109804" y="0"/>
                </a:lnTo>
                <a:close/>
              </a:path>
              <a:path w="220979" h="243839">
                <a:moveTo>
                  <a:pt x="206823" y="50634"/>
                </a:moveTo>
                <a:lnTo>
                  <a:pt x="109804" y="50634"/>
                </a:lnTo>
                <a:lnTo>
                  <a:pt x="132382" y="52565"/>
                </a:lnTo>
                <a:lnTo>
                  <a:pt x="147259" y="61704"/>
                </a:lnTo>
                <a:lnTo>
                  <a:pt x="155445" y="83076"/>
                </a:lnTo>
                <a:lnTo>
                  <a:pt x="157949" y="121704"/>
                </a:lnTo>
                <a:lnTo>
                  <a:pt x="155590" y="158658"/>
                </a:lnTo>
                <a:lnTo>
                  <a:pt x="147645" y="180211"/>
                </a:lnTo>
                <a:lnTo>
                  <a:pt x="132816" y="190275"/>
                </a:lnTo>
                <a:lnTo>
                  <a:pt x="109804" y="192760"/>
                </a:lnTo>
                <a:lnTo>
                  <a:pt x="206450" y="192760"/>
                </a:lnTo>
                <a:lnTo>
                  <a:pt x="214388" y="177196"/>
                </a:lnTo>
                <a:lnTo>
                  <a:pt x="220484" y="120815"/>
                </a:lnTo>
                <a:lnTo>
                  <a:pt x="214388" y="65252"/>
                </a:lnTo>
                <a:lnTo>
                  <a:pt x="206823" y="50634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1"/>
          <p:cNvSpPr/>
          <p:nvPr/>
        </p:nvSpPr>
        <p:spPr>
          <a:xfrm>
            <a:off x="6934028" y="1539557"/>
            <a:ext cx="149705" cy="1874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2"/>
          <p:cNvSpPr/>
          <p:nvPr/>
        </p:nvSpPr>
        <p:spPr>
          <a:xfrm>
            <a:off x="6593742" y="1545480"/>
            <a:ext cx="128355" cy="176023"/>
          </a:xfrm>
          <a:custGeom>
            <a:avLst/>
            <a:gdLst/>
            <a:ahLst/>
            <a:cxnLst/>
            <a:rect l="l" t="t" r="r" b="b"/>
            <a:pathLst>
              <a:path w="168275" h="231139">
                <a:moveTo>
                  <a:pt x="166027" y="0"/>
                </a:moveTo>
                <a:lnTo>
                  <a:pt x="1397" y="0"/>
                </a:lnTo>
                <a:lnTo>
                  <a:pt x="13" y="1346"/>
                </a:lnTo>
                <a:lnTo>
                  <a:pt x="0" y="229273"/>
                </a:lnTo>
                <a:lnTo>
                  <a:pt x="1397" y="230632"/>
                </a:lnTo>
                <a:lnTo>
                  <a:pt x="59436" y="230632"/>
                </a:lnTo>
                <a:lnTo>
                  <a:pt x="60794" y="229273"/>
                </a:lnTo>
                <a:lnTo>
                  <a:pt x="60794" y="53746"/>
                </a:lnTo>
                <a:lnTo>
                  <a:pt x="146608" y="53746"/>
                </a:lnTo>
                <a:lnTo>
                  <a:pt x="162871" y="16464"/>
                </a:lnTo>
                <a:lnTo>
                  <a:pt x="167830" y="4203"/>
                </a:lnTo>
                <a:lnTo>
                  <a:pt x="168249" y="3238"/>
                </a:lnTo>
                <a:lnTo>
                  <a:pt x="168109" y="2159"/>
                </a:lnTo>
                <a:lnTo>
                  <a:pt x="167525" y="1346"/>
                </a:lnTo>
                <a:lnTo>
                  <a:pt x="166979" y="495"/>
                </a:lnTo>
                <a:lnTo>
                  <a:pt x="166027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22801" y="2457544"/>
            <a:ext cx="35867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dirty="0" smtClean="0">
                <a:solidFill>
                  <a:srgbClr val="283147"/>
                </a:solidFill>
                <a:latin typeface="Arial" panose="020B0604020202020204" pitchFamily="34" charset="0"/>
              </a:rPr>
              <a:t>Суперсервис </a:t>
            </a:r>
          </a:p>
          <a:p>
            <a:pPr algn="ctr" fontAlgn="base">
              <a:lnSpc>
                <a:spcPct val="120000"/>
              </a:lnSpc>
            </a:pPr>
            <a:r>
              <a:rPr lang="ru-RU" dirty="0" smtClean="0">
                <a:solidFill>
                  <a:srgbClr val="283147"/>
                </a:solidFill>
                <a:latin typeface="Arial" panose="020B0604020202020204" pitchFamily="34" charset="0"/>
              </a:rPr>
              <a:t>«Поступление в вуз онлайн»</a:t>
            </a:r>
            <a:endParaRPr lang="ru-RU" dirty="0">
              <a:solidFill>
                <a:srgbClr val="283147"/>
              </a:solidFill>
              <a:latin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7354" y="2457544"/>
            <a:ext cx="35867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dirty="0" smtClean="0">
                <a:solidFill>
                  <a:srgbClr val="283147"/>
                </a:solidFill>
                <a:latin typeface="Arial" panose="020B0604020202020204" pitchFamily="34" charset="0"/>
              </a:rPr>
              <a:t>Портал и приложение </a:t>
            </a:r>
            <a:br>
              <a:rPr lang="ru-RU" dirty="0" smtClean="0">
                <a:solidFill>
                  <a:srgbClr val="283147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rgbClr val="283147"/>
                </a:solidFill>
                <a:latin typeface="Arial" panose="020B0604020202020204" pitchFamily="34" charset="0"/>
              </a:rPr>
              <a:t>для абитуриентов</a:t>
            </a:r>
            <a:endParaRPr lang="ru-RU" dirty="0">
              <a:solidFill>
                <a:srgbClr val="283147"/>
              </a:solidFill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80944" y="3175525"/>
            <a:ext cx="4501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Комплексная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государственная «под ключ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»</a:t>
            </a:r>
          </a:p>
          <a:p>
            <a:pPr marL="285750" indent="-285750" fontAlgn="base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Экономия денежных средств и времени</a:t>
            </a:r>
          </a:p>
          <a:p>
            <a:pPr marL="285750" indent="-285750" fontAlgn="base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Понятная и прозрачная система зачисления</a:t>
            </a:r>
          </a:p>
          <a:p>
            <a:pPr marL="285750" indent="-285750" fontAlgn="base">
              <a:lnSpc>
                <a:spcPct val="120000"/>
              </a:lnSpc>
              <a:buFontTx/>
              <a:buChar char="-"/>
            </a:pP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Проактивное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информирование о конкурсной ситуации и рейтингах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47354" y="3225254"/>
            <a:ext cx="35867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Выбор вуза уже с 9 класса</a:t>
            </a:r>
          </a:p>
          <a:p>
            <a:pPr marL="285750" indent="-285750" fontAlgn="base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Подбор подготовительных курсов</a:t>
            </a:r>
          </a:p>
          <a:p>
            <a:pPr marL="285750" indent="-285750" fontAlgn="base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Профориентация</a:t>
            </a:r>
          </a:p>
          <a:p>
            <a:pPr marL="285750" indent="-285750" fontAlgn="base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Интеграция с ЛК Школьника каждого субъекта РФ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166001" y="2413032"/>
            <a:ext cx="1219200" cy="837727"/>
          </a:xfrm>
          <a:prstGeom prst="rightArrow">
            <a:avLst>
              <a:gd name="adj1" fmla="val 50000"/>
              <a:gd name="adj2" fmla="val 7728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5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дзаголовок 2"/>
          <p:cNvSpPr txBox="1">
            <a:spLocks/>
          </p:cNvSpPr>
          <p:nvPr/>
        </p:nvSpPr>
        <p:spPr>
          <a:xfrm>
            <a:off x="871552" y="584369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4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Концепция </a:t>
            </a:r>
            <a:r>
              <a:rPr lang="ru-RU" sz="1700" b="1" spc="40" dirty="0" err="1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Суперсервиса</a:t>
            </a:r>
            <a:endParaRPr lang="ru-RU" sz="1700" b="1" spc="40" dirty="0">
              <a:solidFill>
                <a:prstClr val="black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" y="11522"/>
            <a:ext cx="3697076" cy="5747941"/>
            <a:chOff x="1" y="11508"/>
            <a:chExt cx="3697076" cy="574794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" y="11508"/>
              <a:ext cx="871538" cy="5747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xmlns="" id="{3ED35466-E092-284A-857C-6B80E31FD8DA}"/>
              </a:ext>
            </a:extLst>
          </p:cNvPr>
          <p:cNvSpPr/>
          <p:nvPr/>
        </p:nvSpPr>
        <p:spPr>
          <a:xfrm>
            <a:off x="7389228" y="1614946"/>
            <a:ext cx="2412093" cy="3024000"/>
          </a:xfrm>
          <a:prstGeom prst="roundRect">
            <a:avLst>
              <a:gd name="adj" fmla="val 4345"/>
            </a:avLst>
          </a:prstGeom>
          <a:solidFill>
            <a:schemeClr val="bg1"/>
          </a:solidFill>
          <a:ln>
            <a:noFill/>
          </a:ln>
          <a:effectLst>
            <a:outerShdw blurRad="254000" dist="165100" dir="5400000" sx="96000" sy="96000" algn="t" rotWithShape="0">
              <a:schemeClr val="tx1">
                <a:lumMod val="90000"/>
                <a:lumOff val="1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27" tIns="45663" rIns="91327" bIns="45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: Rounded Corners 26">
            <a:extLst>
              <a:ext uri="{FF2B5EF4-FFF2-40B4-BE49-F238E27FC236}">
                <a16:creationId xmlns:a16="http://schemas.microsoft.com/office/drawing/2014/main" xmlns="" id="{78596482-49D3-B14F-A044-17A17AC6D6E3}"/>
              </a:ext>
            </a:extLst>
          </p:cNvPr>
          <p:cNvSpPr/>
          <p:nvPr/>
        </p:nvSpPr>
        <p:spPr>
          <a:xfrm>
            <a:off x="1218712" y="1614946"/>
            <a:ext cx="1944000" cy="3024000"/>
          </a:xfrm>
          <a:prstGeom prst="roundRect">
            <a:avLst>
              <a:gd name="adj" fmla="val 4345"/>
            </a:avLst>
          </a:prstGeom>
          <a:solidFill>
            <a:schemeClr val="bg1"/>
          </a:solidFill>
          <a:ln>
            <a:noFill/>
          </a:ln>
          <a:effectLst>
            <a:outerShdw blurRad="254000" dist="165100" dir="5400000" sx="96000" sy="96000" algn="t" rotWithShape="0">
              <a:schemeClr val="tx1">
                <a:lumMod val="90000"/>
                <a:lumOff val="1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27" tIns="45663" rIns="91327" bIns="45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2F8DED1-0E94-B04C-B53A-1E83F24F0398}"/>
              </a:ext>
            </a:extLst>
          </p:cNvPr>
          <p:cNvSpPr/>
          <p:nvPr/>
        </p:nvSpPr>
        <p:spPr>
          <a:xfrm>
            <a:off x="1218726" y="3059051"/>
            <a:ext cx="1928679" cy="90485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1100" dirty="0" err="1">
                <a:solidFill>
                  <a:srgbClr val="283147"/>
                </a:solidFill>
                <a:latin typeface="Arial" panose="020B0604020202020204" pitchFamily="34" charset="0"/>
              </a:rPr>
              <a:t>Проактивность</a:t>
            </a: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 государственных сервисов в процессах выбора и поступления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48C0406-9A10-B944-A22B-62AE90906BEC}"/>
              </a:ext>
            </a:extLst>
          </p:cNvPr>
          <p:cNvSpPr/>
          <p:nvPr/>
        </p:nvSpPr>
        <p:spPr>
          <a:xfrm>
            <a:off x="7389228" y="3050708"/>
            <a:ext cx="2412093" cy="131112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Открытая информация по всем образовательным программам, направлениям подготовки и дальнейших перспективах трудоустройства (с данными о зарплатах)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AF726F9-C4FA-5241-B2D9-C8A181A66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37" y="2043936"/>
            <a:ext cx="510646" cy="6392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AD3D699F-7B73-2D40-9D02-9DD11103D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49" y="2043950"/>
            <a:ext cx="991031" cy="624123"/>
          </a:xfrm>
          <a:prstGeom prst="rect">
            <a:avLst/>
          </a:prstGeom>
        </p:spPr>
      </p:pic>
      <p:sp>
        <p:nvSpPr>
          <p:cNvPr id="40" name="Rectangle: Rounded Corners 26">
            <a:extLst>
              <a:ext uri="{FF2B5EF4-FFF2-40B4-BE49-F238E27FC236}">
                <a16:creationId xmlns:a16="http://schemas.microsoft.com/office/drawing/2014/main" xmlns="" id="{CAB2AE7F-A9D3-7244-9CAF-ABBC1D6C3CD3}"/>
              </a:ext>
            </a:extLst>
          </p:cNvPr>
          <p:cNvSpPr/>
          <p:nvPr/>
        </p:nvSpPr>
        <p:spPr>
          <a:xfrm>
            <a:off x="3275546" y="1614946"/>
            <a:ext cx="1944000" cy="3024000"/>
          </a:xfrm>
          <a:prstGeom prst="roundRect">
            <a:avLst>
              <a:gd name="adj" fmla="val 4345"/>
            </a:avLst>
          </a:prstGeom>
          <a:solidFill>
            <a:schemeClr val="bg1"/>
          </a:solidFill>
          <a:ln>
            <a:noFill/>
          </a:ln>
          <a:effectLst>
            <a:outerShdw blurRad="254000" dist="165100" dir="5400000" sx="96000" sy="96000" algn="t" rotWithShape="0">
              <a:schemeClr val="tx1">
                <a:lumMod val="90000"/>
                <a:lumOff val="1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27" tIns="45663" rIns="91327" bIns="45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8E9BF4A8-698A-4A48-8C10-E5022DD6F84C}"/>
              </a:ext>
            </a:extLst>
          </p:cNvPr>
          <p:cNvSpPr/>
          <p:nvPr/>
        </p:nvSpPr>
        <p:spPr>
          <a:xfrm>
            <a:off x="3275560" y="3059038"/>
            <a:ext cx="1928679" cy="1311013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Личное присутствие только на творческих испытаниях (или на и</a:t>
            </a:r>
            <a:r>
              <a:rPr lang="en-US" sz="1100" dirty="0">
                <a:solidFill>
                  <a:srgbClr val="283147"/>
                </a:solidFill>
                <a:latin typeface="Arial" panose="020B0604020202020204" pitchFamily="34" charset="0"/>
              </a:rPr>
              <a:t>c</a:t>
            </a:r>
            <a:r>
              <a:rPr lang="ru-RU" sz="1100" dirty="0" err="1">
                <a:solidFill>
                  <a:srgbClr val="283147"/>
                </a:solidFill>
                <a:latin typeface="Arial" panose="020B0604020202020204" pitchFamily="34" charset="0"/>
              </a:rPr>
              <a:t>пытаниях</a:t>
            </a: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, которые невозможно оценить дистанционно)</a:t>
            </a:r>
          </a:p>
        </p:txBody>
      </p:sp>
      <p:sp>
        <p:nvSpPr>
          <p:cNvPr id="43" name="Rectangle: Rounded Corners 26">
            <a:extLst>
              <a:ext uri="{FF2B5EF4-FFF2-40B4-BE49-F238E27FC236}">
                <a16:creationId xmlns:a16="http://schemas.microsoft.com/office/drawing/2014/main" xmlns="" id="{99C1350F-73EB-244F-BE2D-293DDD2FCD03}"/>
              </a:ext>
            </a:extLst>
          </p:cNvPr>
          <p:cNvSpPr/>
          <p:nvPr/>
        </p:nvSpPr>
        <p:spPr>
          <a:xfrm>
            <a:off x="5332381" y="1614946"/>
            <a:ext cx="1944000" cy="1435762"/>
          </a:xfrm>
          <a:prstGeom prst="roundRect">
            <a:avLst>
              <a:gd name="adj" fmla="val 4345"/>
            </a:avLst>
          </a:prstGeom>
          <a:solidFill>
            <a:schemeClr val="bg1"/>
          </a:solidFill>
          <a:ln>
            <a:noFill/>
          </a:ln>
          <a:effectLst>
            <a:outerShdw blurRad="254000" dist="165100" dir="5400000" sx="96000" sy="96000" algn="t" rotWithShape="0">
              <a:schemeClr val="tx1">
                <a:lumMod val="90000"/>
                <a:lumOff val="1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27" tIns="45663" rIns="91327" bIns="45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ectangle: Rounded Corners 26">
            <a:extLst>
              <a:ext uri="{FF2B5EF4-FFF2-40B4-BE49-F238E27FC236}">
                <a16:creationId xmlns:a16="http://schemas.microsoft.com/office/drawing/2014/main" xmlns="" id="{1F74F150-B9EE-D141-93C3-2BD82E91A4ED}"/>
              </a:ext>
            </a:extLst>
          </p:cNvPr>
          <p:cNvSpPr/>
          <p:nvPr/>
        </p:nvSpPr>
        <p:spPr>
          <a:xfrm>
            <a:off x="5332381" y="3201717"/>
            <a:ext cx="1944000" cy="1437230"/>
          </a:xfrm>
          <a:prstGeom prst="roundRect">
            <a:avLst>
              <a:gd name="adj" fmla="val 4345"/>
            </a:avLst>
          </a:prstGeom>
          <a:solidFill>
            <a:schemeClr val="bg1"/>
          </a:solidFill>
          <a:ln>
            <a:noFill/>
          </a:ln>
          <a:effectLst>
            <a:outerShdw blurRad="254000" dist="165100" dir="5400000" sx="96000" sy="96000" algn="t" rotWithShape="0">
              <a:schemeClr val="tx1">
                <a:lumMod val="90000"/>
                <a:lumOff val="1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27" tIns="45663" rIns="91327" bIns="45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9947E7AD-F33F-A04B-B096-10B78EEDD00A}"/>
              </a:ext>
            </a:extLst>
          </p:cNvPr>
          <p:cNvSpPr/>
          <p:nvPr/>
        </p:nvSpPr>
        <p:spPr>
          <a:xfrm>
            <a:off x="5332394" y="2390077"/>
            <a:ext cx="1928679" cy="49859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Полная прозрачность конкурсных процедур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A6262EB-3FDD-C340-9647-C1B3A76EE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2" y="1796156"/>
            <a:ext cx="703292" cy="442913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5783ED24-6850-0D4B-87B0-0223DB55FDED}"/>
              </a:ext>
            </a:extLst>
          </p:cNvPr>
          <p:cNvSpPr/>
          <p:nvPr/>
        </p:nvSpPr>
        <p:spPr>
          <a:xfrm>
            <a:off x="5347715" y="3887916"/>
            <a:ext cx="1928679" cy="70172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Полностью электронное взаимодействие между абитуриентом и ООВО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C578664-B3AA-B448-B902-FBB1A5D14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53" y="3351322"/>
            <a:ext cx="703292" cy="4429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2F56CEA-21B0-0545-9E6F-4178BC4D0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42" y="2043950"/>
            <a:ext cx="331415" cy="54522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44220349-0674-B049-A948-829E8D4B31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sp>
        <p:nvSpPr>
          <p:cNvPr id="23" name="Oval 15"/>
          <p:cNvSpPr/>
          <p:nvPr/>
        </p:nvSpPr>
        <p:spPr>
          <a:xfrm>
            <a:off x="1255562" y="490719"/>
            <a:ext cx="609223" cy="609223"/>
          </a:xfrm>
          <a:prstGeom prst="ellipse">
            <a:avLst/>
          </a:prstGeom>
          <a:solidFill>
            <a:srgbClr val="EF575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ko-KR" altLang="en-US"/>
          </a:p>
        </p:txBody>
      </p:sp>
      <p:sp>
        <p:nvSpPr>
          <p:cNvPr id="24" name="Donut 24"/>
          <p:cNvSpPr/>
          <p:nvPr/>
        </p:nvSpPr>
        <p:spPr>
          <a:xfrm>
            <a:off x="1388512" y="622244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0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-1" y="11522"/>
            <a:ext cx="3697078" cy="5747941"/>
            <a:chOff x="-1" y="11508"/>
            <a:chExt cx="3697078" cy="574794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-1" y="11508"/>
              <a:ext cx="871540" cy="5747941"/>
              <a:chOff x="-1" y="11508"/>
              <a:chExt cx="871540" cy="574794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" y="11508"/>
                <a:ext cx="871538" cy="5747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16" y="5120034"/>
                <a:ext cx="144620" cy="244129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58716" y="4479059"/>
                <a:ext cx="144620" cy="244129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-1" y="4775417"/>
                <a:ext cx="87153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300" spc="50" dirty="0" smtClean="0">
                    <a:solidFill>
                      <a:srgbClr val="5A9EDA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6</a:t>
                </a:r>
                <a:endParaRPr lang="ru-RU" sz="1300" spc="50" dirty="0">
                  <a:solidFill>
                    <a:srgbClr val="5A9EDA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" name="object 4"/>
          <p:cNvSpPr txBox="1"/>
          <p:nvPr/>
        </p:nvSpPr>
        <p:spPr>
          <a:xfrm>
            <a:off x="3714279" y="515657"/>
            <a:ext cx="3322711" cy="298590"/>
          </a:xfrm>
          <a:prstGeom prst="rect">
            <a:avLst/>
          </a:prstGeom>
        </p:spPr>
        <p:txBody>
          <a:bodyPr vert="horz" wrap="square" lIns="0" tIns="9190" rIns="0" bIns="0" rtlCol="0">
            <a:spAutoFit/>
          </a:bodyPr>
          <a:lstStyle/>
          <a:p>
            <a:pPr marL="9667" marR="3872" algn="ctr">
              <a:lnSpc>
                <a:spcPct val="119800"/>
              </a:lnSpc>
              <a:spcBef>
                <a:spcPts val="72"/>
              </a:spcBef>
            </a:pPr>
            <a:r>
              <a:rPr sz="1700" b="1" spc="40" dirty="0" err="1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Портрет</a:t>
            </a:r>
            <a:r>
              <a:rPr sz="1700" b="1" spc="40" dirty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b="1" spc="40" dirty="0" err="1" smtClean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получателя</a:t>
            </a:r>
            <a:endParaRPr sz="1700" b="1" spc="4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object 5"/>
          <p:cNvSpPr txBox="1"/>
          <p:nvPr/>
        </p:nvSpPr>
        <p:spPr>
          <a:xfrm>
            <a:off x="1111906" y="3468273"/>
            <a:ext cx="1472939" cy="522268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 marR="3872">
              <a:lnSpc>
                <a:spcPct val="135400"/>
              </a:lnSpc>
              <a:spcBef>
                <a:spcPts val="76"/>
              </a:spcBef>
            </a:pPr>
            <a:r>
              <a:rPr sz="1200" spc="-8" dirty="0">
                <a:latin typeface="Gotham Pro"/>
                <a:cs typeface="Gotham Pro"/>
              </a:rPr>
              <a:t>Выпускник</a:t>
            </a:r>
            <a:r>
              <a:rPr sz="1200" spc="-42" dirty="0">
                <a:latin typeface="Gotham Pro"/>
                <a:cs typeface="Gotham Pro"/>
              </a:rPr>
              <a:t> </a:t>
            </a:r>
            <a:r>
              <a:rPr sz="1200" spc="-11" dirty="0">
                <a:latin typeface="Gotham Pro"/>
                <a:cs typeface="Gotham Pro"/>
              </a:rPr>
              <a:t>школы  </a:t>
            </a:r>
            <a:r>
              <a:rPr sz="1200" dirty="0">
                <a:latin typeface="Gotham Pro"/>
                <a:cs typeface="Gotham Pro"/>
              </a:rPr>
              <a:t>или</a:t>
            </a:r>
            <a:r>
              <a:rPr sz="1200" spc="-8" dirty="0">
                <a:latin typeface="Gotham Pro"/>
                <a:cs typeface="Gotham Pro"/>
              </a:rPr>
              <a:t> </a:t>
            </a:r>
            <a:r>
              <a:rPr sz="1200" dirty="0">
                <a:latin typeface="Gotham Pro"/>
                <a:cs typeface="Gotham Pro"/>
              </a:rPr>
              <a:t>СПО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53" name="object 6"/>
          <p:cNvSpPr txBox="1"/>
          <p:nvPr/>
        </p:nvSpPr>
        <p:spPr>
          <a:xfrm>
            <a:off x="1111905" y="2949719"/>
            <a:ext cx="1175542" cy="197274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>
              <a:spcBef>
                <a:spcPts val="76"/>
              </a:spcBef>
            </a:pPr>
            <a:r>
              <a:rPr sz="1200" spc="-23" dirty="0">
                <a:latin typeface="Gotham Pro"/>
                <a:cs typeface="Gotham Pro"/>
              </a:rPr>
              <a:t>Гражданин</a:t>
            </a:r>
            <a:r>
              <a:rPr sz="1200" spc="-46" dirty="0">
                <a:latin typeface="Gotham Pro"/>
                <a:cs typeface="Gotham Pro"/>
              </a:rPr>
              <a:t> </a:t>
            </a:r>
            <a:r>
              <a:rPr sz="1200" dirty="0">
                <a:latin typeface="Gotham Pro"/>
                <a:cs typeface="Gotham Pro"/>
              </a:rPr>
              <a:t>РФ</a:t>
            </a:r>
          </a:p>
        </p:txBody>
      </p:sp>
      <p:sp>
        <p:nvSpPr>
          <p:cNvPr id="54" name="object 7"/>
          <p:cNvSpPr txBox="1"/>
          <p:nvPr/>
        </p:nvSpPr>
        <p:spPr>
          <a:xfrm>
            <a:off x="1111917" y="4287815"/>
            <a:ext cx="2652649" cy="769176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 marR="3872">
              <a:lnSpc>
                <a:spcPct val="135400"/>
              </a:lnSpc>
              <a:spcBef>
                <a:spcPts val="76"/>
              </a:spcBef>
            </a:pPr>
            <a:r>
              <a:rPr sz="1200" dirty="0">
                <a:latin typeface="Gotham Pro"/>
                <a:cs typeface="Gotham Pro"/>
              </a:rPr>
              <a:t>Сдал Единый  </a:t>
            </a:r>
            <a:r>
              <a:rPr sz="1200" spc="-38" dirty="0">
                <a:latin typeface="Gotham Pro"/>
                <a:cs typeface="Gotham Pro"/>
              </a:rPr>
              <a:t>г</a:t>
            </a:r>
            <a:r>
              <a:rPr sz="1200" dirty="0">
                <a:latin typeface="Gotham Pro"/>
                <a:cs typeface="Gotham Pro"/>
              </a:rPr>
              <a:t>ос</a:t>
            </a:r>
            <a:r>
              <a:rPr sz="1200" spc="-27" dirty="0">
                <a:latin typeface="Gotham Pro"/>
                <a:cs typeface="Gotham Pro"/>
              </a:rPr>
              <a:t>у</a:t>
            </a:r>
            <a:r>
              <a:rPr sz="1200" dirty="0">
                <a:latin typeface="Gotham Pro"/>
                <a:cs typeface="Gotham Pro"/>
              </a:rPr>
              <a:t>дарственный  </a:t>
            </a:r>
            <a:r>
              <a:rPr sz="1200" spc="-4" dirty="0">
                <a:latin typeface="Gotham Pro"/>
                <a:cs typeface="Gotham Pro"/>
              </a:rPr>
              <a:t>экзамен</a:t>
            </a:r>
            <a:r>
              <a:rPr sz="1200" spc="-15" dirty="0">
                <a:latin typeface="Gotham Pro"/>
                <a:cs typeface="Gotham Pro"/>
              </a:rPr>
              <a:t> </a:t>
            </a:r>
            <a:r>
              <a:rPr sz="1200" dirty="0">
                <a:latin typeface="Gotham Pro"/>
                <a:cs typeface="Gotham Pro"/>
              </a:rPr>
              <a:t>(ЕГЭ)</a:t>
            </a:r>
            <a:r>
              <a:rPr lang="ru-RU" sz="1200" dirty="0">
                <a:latin typeface="Gotham Pro"/>
                <a:cs typeface="Gotham Pro"/>
              </a:rPr>
              <a:t> или поступает </a:t>
            </a:r>
            <a:br>
              <a:rPr lang="ru-RU" sz="1200" dirty="0">
                <a:latin typeface="Gotham Pro"/>
                <a:cs typeface="Gotham Pro"/>
              </a:rPr>
            </a:br>
            <a:r>
              <a:rPr lang="ru-RU" sz="1200" dirty="0">
                <a:latin typeface="Gotham Pro"/>
                <a:cs typeface="Gotham Pro"/>
              </a:rPr>
              <a:t>по внутренним экзаменам ООВО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56" name="object 8"/>
          <p:cNvSpPr txBox="1"/>
          <p:nvPr/>
        </p:nvSpPr>
        <p:spPr>
          <a:xfrm>
            <a:off x="7519719" y="1408553"/>
            <a:ext cx="2289649" cy="1022312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 marR="3872">
              <a:lnSpc>
                <a:spcPct val="135400"/>
              </a:lnSpc>
              <a:spcBef>
                <a:spcPts val="76"/>
              </a:spcBef>
            </a:pPr>
            <a:r>
              <a:rPr sz="1200" spc="-11" dirty="0">
                <a:latin typeface="Gotham Pro"/>
                <a:cs typeface="Gotham Pro"/>
              </a:rPr>
              <a:t>Планирует</a:t>
            </a:r>
            <a:r>
              <a:rPr sz="1200" spc="-65" dirty="0">
                <a:latin typeface="Gotham Pro"/>
                <a:cs typeface="Gotham Pro"/>
              </a:rPr>
              <a:t> </a:t>
            </a:r>
            <a:r>
              <a:rPr sz="1200" dirty="0" err="1">
                <a:latin typeface="Gotham Pro"/>
                <a:cs typeface="Gotham Pro"/>
              </a:rPr>
              <a:t>поступление</a:t>
            </a:r>
            <a:r>
              <a:rPr sz="1200" dirty="0">
                <a:latin typeface="Gotham Pro"/>
                <a:cs typeface="Gotham Pro"/>
              </a:rPr>
              <a:t> </a:t>
            </a:r>
            <a:r>
              <a:rPr lang="ru-RU" sz="1200" dirty="0">
                <a:latin typeface="Gotham Pro"/>
                <a:cs typeface="Gotham Pro"/>
              </a:rPr>
              <a:t/>
            </a:r>
            <a:br>
              <a:rPr lang="ru-RU" sz="1200" dirty="0">
                <a:latin typeface="Gotham Pro"/>
                <a:cs typeface="Gotham Pro"/>
              </a:rPr>
            </a:br>
            <a:r>
              <a:rPr sz="1200" dirty="0">
                <a:latin typeface="Gotham Pro"/>
                <a:cs typeface="Gotham Pro"/>
              </a:rPr>
              <a:t>в </a:t>
            </a:r>
            <a:r>
              <a:rPr sz="1200" spc="-8" dirty="0" err="1">
                <a:latin typeface="Gotham Pro"/>
                <a:cs typeface="Gotham Pro"/>
              </a:rPr>
              <a:t>государственн</a:t>
            </a:r>
            <a:r>
              <a:rPr lang="ru-RU" sz="1200" spc="-8" dirty="0" err="1">
                <a:latin typeface="Gotham Pro"/>
                <a:cs typeface="Gotham Pro"/>
              </a:rPr>
              <a:t>ые</a:t>
            </a:r>
            <a:r>
              <a:rPr sz="1200" spc="-11" dirty="0">
                <a:latin typeface="Gotham Pro"/>
                <a:cs typeface="Gotham Pro"/>
              </a:rPr>
              <a:t> </a:t>
            </a:r>
            <a:r>
              <a:rPr lang="ru-RU" sz="1200" spc="-11" dirty="0">
                <a:latin typeface="Gotham Pro"/>
                <a:cs typeface="Gotham Pro"/>
              </a:rPr>
              <a:t>или негосударственные </a:t>
            </a:r>
            <a:r>
              <a:rPr lang="ru-RU" sz="1200" spc="-23" dirty="0">
                <a:latin typeface="Gotham Pro"/>
                <a:cs typeface="Gotham Pro"/>
              </a:rPr>
              <a:t>ООВО</a:t>
            </a:r>
            <a:br>
              <a:rPr lang="ru-RU" sz="1200" spc="-23" dirty="0">
                <a:latin typeface="Gotham Pro"/>
                <a:cs typeface="Gotham Pro"/>
              </a:rPr>
            </a:br>
            <a:r>
              <a:rPr lang="ru-RU" sz="1200" spc="-23" dirty="0">
                <a:latin typeface="Gotham Pro"/>
                <a:cs typeface="Gotham Pro"/>
              </a:rPr>
              <a:t>на высшее образование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57" name="object 9"/>
          <p:cNvSpPr txBox="1"/>
          <p:nvPr/>
        </p:nvSpPr>
        <p:spPr>
          <a:xfrm>
            <a:off x="7519719" y="2670293"/>
            <a:ext cx="2289649" cy="773730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 marR="3872">
              <a:lnSpc>
                <a:spcPct val="135400"/>
              </a:lnSpc>
              <a:spcBef>
                <a:spcPts val="76"/>
              </a:spcBef>
            </a:pPr>
            <a:r>
              <a:rPr sz="1200" dirty="0">
                <a:latin typeface="Gotham Pro"/>
                <a:cs typeface="Gotham Pro"/>
              </a:rPr>
              <a:t>На </a:t>
            </a:r>
            <a:r>
              <a:rPr sz="1200" spc="-11" dirty="0">
                <a:latin typeface="Gotham Pro"/>
                <a:cs typeface="Gotham Pro"/>
              </a:rPr>
              <a:t>бюджетные </a:t>
            </a:r>
            <a:r>
              <a:rPr sz="1200" dirty="0">
                <a:latin typeface="Gotham Pro"/>
                <a:cs typeface="Gotham Pro"/>
              </a:rPr>
              <a:t>или</a:t>
            </a:r>
            <a:r>
              <a:rPr sz="1200" spc="-42" dirty="0">
                <a:latin typeface="Gotham Pro"/>
                <a:cs typeface="Gotham Pro"/>
              </a:rPr>
              <a:t> </a:t>
            </a:r>
            <a:r>
              <a:rPr sz="1200" dirty="0">
                <a:latin typeface="Gotham Pro"/>
                <a:cs typeface="Gotham Pro"/>
              </a:rPr>
              <a:t>платные  </a:t>
            </a:r>
            <a:r>
              <a:rPr sz="1200" spc="-8" dirty="0">
                <a:latin typeface="Gotham Pro"/>
                <a:cs typeface="Gotham Pro"/>
              </a:rPr>
              <a:t>места </a:t>
            </a:r>
            <a:r>
              <a:rPr sz="1200" dirty="0">
                <a:latin typeface="Gotham Pro"/>
                <a:cs typeface="Gotham Pro"/>
              </a:rPr>
              <a:t>очной, </a:t>
            </a:r>
            <a:r>
              <a:rPr sz="1200" dirty="0" err="1">
                <a:latin typeface="Gotham Pro"/>
                <a:cs typeface="Gotham Pro"/>
              </a:rPr>
              <a:t>очно-заочной</a:t>
            </a:r>
            <a:r>
              <a:rPr sz="1200" dirty="0">
                <a:latin typeface="Gotham Pro"/>
                <a:cs typeface="Gotham Pro"/>
              </a:rPr>
              <a:t>  </a:t>
            </a:r>
            <a:r>
              <a:rPr lang="ru-RU" sz="1200" dirty="0">
                <a:latin typeface="Gotham Pro"/>
                <a:cs typeface="Gotham Pro"/>
              </a:rPr>
              <a:t/>
            </a:r>
            <a:br>
              <a:rPr lang="ru-RU" sz="1200" dirty="0">
                <a:latin typeface="Gotham Pro"/>
                <a:cs typeface="Gotham Pro"/>
              </a:rPr>
            </a:br>
            <a:r>
              <a:rPr sz="1200" dirty="0">
                <a:latin typeface="Gotham Pro"/>
                <a:cs typeface="Gotham Pro"/>
              </a:rPr>
              <a:t>и заочной форм</a:t>
            </a:r>
            <a:r>
              <a:rPr sz="1200" spc="-38" dirty="0">
                <a:latin typeface="Gotham Pro"/>
                <a:cs typeface="Gotham Pro"/>
              </a:rPr>
              <a:t> </a:t>
            </a:r>
            <a:r>
              <a:rPr sz="1200" spc="-4" dirty="0">
                <a:latin typeface="Gotham Pro"/>
                <a:cs typeface="Gotham Pro"/>
              </a:rPr>
              <a:t>обучения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58" name="object 10"/>
          <p:cNvSpPr txBox="1"/>
          <p:nvPr/>
        </p:nvSpPr>
        <p:spPr>
          <a:xfrm>
            <a:off x="7519720" y="3741483"/>
            <a:ext cx="1810054" cy="516038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 marR="3872">
              <a:lnSpc>
                <a:spcPct val="135400"/>
              </a:lnSpc>
              <a:spcBef>
                <a:spcPts val="76"/>
              </a:spcBef>
            </a:pPr>
            <a:r>
              <a:rPr sz="1200" spc="-23" dirty="0">
                <a:latin typeface="Gotham Pro"/>
                <a:cs typeface="Gotham Pro"/>
              </a:rPr>
              <a:t>Может </a:t>
            </a:r>
            <a:r>
              <a:rPr sz="1200" spc="-8" dirty="0">
                <a:latin typeface="Gotham Pro"/>
                <a:cs typeface="Gotham Pro"/>
              </a:rPr>
              <a:t>иметь </a:t>
            </a:r>
            <a:r>
              <a:rPr sz="1200" spc="-11" dirty="0" err="1">
                <a:latin typeface="Gotham Pro"/>
                <a:cs typeface="Gotham Pro"/>
              </a:rPr>
              <a:t>льготы</a:t>
            </a:r>
            <a:r>
              <a:rPr sz="1200" spc="-11" dirty="0">
                <a:latin typeface="Gotham Pro"/>
                <a:cs typeface="Gotham Pro"/>
              </a:rPr>
              <a:t>  </a:t>
            </a:r>
            <a:r>
              <a:rPr lang="ru-RU" sz="1200" spc="-11" dirty="0">
                <a:latin typeface="Gotham Pro"/>
                <a:cs typeface="Gotham Pro"/>
              </a:rPr>
              <a:t/>
            </a:r>
            <a:br>
              <a:rPr lang="ru-RU" sz="1200" spc="-11" dirty="0">
                <a:latin typeface="Gotham Pro"/>
                <a:cs typeface="Gotham Pro"/>
              </a:rPr>
            </a:br>
            <a:r>
              <a:rPr sz="1200" dirty="0">
                <a:latin typeface="Gotham Pro"/>
                <a:cs typeface="Gotham Pro"/>
              </a:rPr>
              <a:t>по инвалидности и</a:t>
            </a:r>
            <a:r>
              <a:rPr sz="1200" spc="-72" dirty="0">
                <a:latin typeface="Gotham Pro"/>
                <a:cs typeface="Gotham Pro"/>
              </a:rPr>
              <a:t> </a:t>
            </a:r>
            <a:r>
              <a:rPr sz="1200" spc="-23" dirty="0">
                <a:latin typeface="Gotham Pro"/>
                <a:cs typeface="Gotham Pro"/>
              </a:rPr>
              <a:t>т.д.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60" name="object 11"/>
          <p:cNvSpPr/>
          <p:nvPr/>
        </p:nvSpPr>
        <p:spPr>
          <a:xfrm>
            <a:off x="2416701" y="30619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2"/>
          <p:cNvSpPr/>
          <p:nvPr/>
        </p:nvSpPr>
        <p:spPr>
          <a:xfrm>
            <a:off x="2398656" y="3061943"/>
            <a:ext cx="2179621" cy="0"/>
          </a:xfrm>
          <a:custGeom>
            <a:avLst/>
            <a:gdLst/>
            <a:ahLst/>
            <a:cxnLst/>
            <a:rect l="l" t="t" r="r" b="b"/>
            <a:pathLst>
              <a:path w="2857500">
                <a:moveTo>
                  <a:pt x="0" y="0"/>
                </a:moveTo>
                <a:lnTo>
                  <a:pt x="2857169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3"/>
          <p:cNvSpPr/>
          <p:nvPr/>
        </p:nvSpPr>
        <p:spPr>
          <a:xfrm>
            <a:off x="4710775" y="30619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4"/>
          <p:cNvSpPr/>
          <p:nvPr/>
        </p:nvSpPr>
        <p:spPr>
          <a:xfrm>
            <a:off x="2773940" y="3658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5"/>
          <p:cNvSpPr/>
          <p:nvPr/>
        </p:nvSpPr>
        <p:spPr>
          <a:xfrm>
            <a:off x="2718349" y="3658358"/>
            <a:ext cx="1744181" cy="0"/>
          </a:xfrm>
          <a:custGeom>
            <a:avLst/>
            <a:gdLst/>
            <a:ahLst/>
            <a:cxnLst/>
            <a:rect l="l" t="t" r="r" b="b"/>
            <a:pathLst>
              <a:path w="2286635">
                <a:moveTo>
                  <a:pt x="0" y="0"/>
                </a:moveTo>
                <a:lnTo>
                  <a:pt x="2286177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6"/>
          <p:cNvSpPr/>
          <p:nvPr/>
        </p:nvSpPr>
        <p:spPr>
          <a:xfrm>
            <a:off x="4634025" y="3658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7"/>
          <p:cNvSpPr/>
          <p:nvPr/>
        </p:nvSpPr>
        <p:spPr>
          <a:xfrm>
            <a:off x="2271769" y="44773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8"/>
          <p:cNvSpPr/>
          <p:nvPr/>
        </p:nvSpPr>
        <p:spPr>
          <a:xfrm>
            <a:off x="3601277" y="4442546"/>
            <a:ext cx="1118350" cy="34817"/>
          </a:xfrm>
          <a:custGeom>
            <a:avLst/>
            <a:gdLst/>
            <a:ahLst/>
            <a:cxnLst/>
            <a:rect l="l" t="t" r="r" b="b"/>
            <a:pathLst>
              <a:path w="3321050">
                <a:moveTo>
                  <a:pt x="0" y="0"/>
                </a:moveTo>
                <a:lnTo>
                  <a:pt x="3320453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9"/>
          <p:cNvSpPr/>
          <p:nvPr/>
        </p:nvSpPr>
        <p:spPr>
          <a:xfrm>
            <a:off x="4921410" y="44773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20"/>
          <p:cNvSpPr/>
          <p:nvPr/>
        </p:nvSpPr>
        <p:spPr>
          <a:xfrm>
            <a:off x="5728714" y="1570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1"/>
          <p:cNvSpPr/>
          <p:nvPr/>
        </p:nvSpPr>
        <p:spPr>
          <a:xfrm flipV="1">
            <a:off x="6124475" y="1570911"/>
            <a:ext cx="1246034" cy="45719"/>
          </a:xfrm>
          <a:custGeom>
            <a:avLst/>
            <a:gdLst/>
            <a:ahLst/>
            <a:cxnLst/>
            <a:rect l="l" t="t" r="r" b="b"/>
            <a:pathLst>
              <a:path w="2052320">
                <a:moveTo>
                  <a:pt x="0" y="0"/>
                </a:moveTo>
                <a:lnTo>
                  <a:pt x="2051723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2"/>
          <p:cNvSpPr/>
          <p:nvPr/>
        </p:nvSpPr>
        <p:spPr>
          <a:xfrm>
            <a:off x="7408230" y="1570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3"/>
          <p:cNvSpPr/>
          <p:nvPr/>
        </p:nvSpPr>
        <p:spPr>
          <a:xfrm>
            <a:off x="5647951" y="2797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4"/>
          <p:cNvSpPr/>
          <p:nvPr/>
        </p:nvSpPr>
        <p:spPr>
          <a:xfrm>
            <a:off x="5724483" y="2797112"/>
            <a:ext cx="1645856" cy="0"/>
          </a:xfrm>
          <a:custGeom>
            <a:avLst/>
            <a:gdLst/>
            <a:ahLst/>
            <a:cxnLst/>
            <a:rect l="l" t="t" r="r" b="b"/>
            <a:pathLst>
              <a:path w="2157729">
                <a:moveTo>
                  <a:pt x="0" y="0"/>
                </a:moveTo>
                <a:lnTo>
                  <a:pt x="2157234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5"/>
          <p:cNvSpPr/>
          <p:nvPr/>
        </p:nvSpPr>
        <p:spPr>
          <a:xfrm>
            <a:off x="7408230" y="2797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6"/>
          <p:cNvSpPr/>
          <p:nvPr/>
        </p:nvSpPr>
        <p:spPr>
          <a:xfrm>
            <a:off x="5728714" y="38730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7"/>
          <p:cNvSpPr/>
          <p:nvPr/>
        </p:nvSpPr>
        <p:spPr>
          <a:xfrm flipV="1">
            <a:off x="5967721" y="3873087"/>
            <a:ext cx="1402788" cy="45719"/>
          </a:xfrm>
          <a:custGeom>
            <a:avLst/>
            <a:gdLst/>
            <a:ahLst/>
            <a:cxnLst/>
            <a:rect l="l" t="t" r="r" b="b"/>
            <a:pathLst>
              <a:path w="2052320">
                <a:moveTo>
                  <a:pt x="0" y="0"/>
                </a:moveTo>
                <a:lnTo>
                  <a:pt x="2051723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8"/>
          <p:cNvSpPr/>
          <p:nvPr/>
        </p:nvSpPr>
        <p:spPr>
          <a:xfrm>
            <a:off x="7408230" y="38730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33" y="1335710"/>
            <a:ext cx="3400605" cy="411833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DD40A8D1-CBB9-3C46-968B-2631E7DC7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Соединительная линия уступом 27"/>
          <p:cNvCxnSpPr>
            <a:stCxn id="117" idx="1"/>
            <a:endCxn id="125" idx="0"/>
          </p:cNvCxnSpPr>
          <p:nvPr/>
        </p:nvCxnSpPr>
        <p:spPr>
          <a:xfrm rot="10800000" flipH="1">
            <a:off x="647256" y="1878037"/>
            <a:ext cx="101318" cy="2571335"/>
          </a:xfrm>
          <a:prstGeom prst="bentConnector4">
            <a:avLst>
              <a:gd name="adj1" fmla="val -466039"/>
              <a:gd name="adj2" fmla="val 108890"/>
            </a:avLst>
          </a:prstGeom>
          <a:ln w="12700">
            <a:solidFill>
              <a:srgbClr val="92D05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1">
            <a:extLst>
              <a:ext uri="{FF2B5EF4-FFF2-40B4-BE49-F238E27FC236}">
                <a16:creationId xmlns:a16="http://schemas.microsoft.com/office/drawing/2014/main" xmlns="" id="{E0966862-D5C5-41E2-98C1-DDCC74E5D453}"/>
              </a:ext>
            </a:extLst>
          </p:cNvPr>
          <p:cNvCxnSpPr>
            <a:cxnSpLocks/>
          </p:cNvCxnSpPr>
          <p:nvPr/>
        </p:nvCxnSpPr>
        <p:spPr>
          <a:xfrm>
            <a:off x="611844" y="2070534"/>
            <a:ext cx="8532000" cy="0"/>
          </a:xfrm>
          <a:prstGeom prst="line">
            <a:avLst/>
          </a:prstGeom>
          <a:ln w="28575" cap="rnd">
            <a:solidFill>
              <a:srgbClr val="0B3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8869323" y="2487911"/>
            <a:ext cx="1058621" cy="269959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</a:t>
            </a:r>
          </a:p>
        </p:txBody>
      </p:sp>
      <p:sp>
        <p:nvSpPr>
          <p:cNvPr id="169" name="Прямоугольник 2">
            <a:extLst>
              <a:ext uri="{FF2B5EF4-FFF2-40B4-BE49-F238E27FC236}">
                <a16:creationId xmlns:a16="http://schemas.microsoft.com/office/drawing/2014/main" xmlns="" id="{9655ADEB-CD5D-446B-BE63-2196A920CCE4}"/>
              </a:ext>
            </a:extLst>
          </p:cNvPr>
          <p:cNvSpPr/>
          <p:nvPr/>
        </p:nvSpPr>
        <p:spPr>
          <a:xfrm>
            <a:off x="6461183" y="2956820"/>
            <a:ext cx="1806523" cy="39999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заявление о зачислении</a:t>
            </a:r>
          </a:p>
        </p:txBody>
      </p:sp>
      <p:sp>
        <p:nvSpPr>
          <p:cNvPr id="68" name="Подзаголовок 2"/>
          <p:cNvSpPr txBox="1">
            <a:spLocks/>
          </p:cNvSpPr>
          <p:nvPr/>
        </p:nvSpPr>
        <p:spPr>
          <a:xfrm>
            <a:off x="871552" y="19916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Видение целевого процесса</a:t>
            </a:r>
            <a:r>
              <a:rPr lang="en-US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to be</a:t>
            </a:r>
            <a:r>
              <a:rPr lang="ru-RU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14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4210771" y="2362949"/>
            <a:ext cx="1537415" cy="44770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Онлайн-мониторинг конкурсной ситуации</a:t>
            </a:r>
          </a:p>
        </p:txBody>
      </p:sp>
      <p:sp>
        <p:nvSpPr>
          <p:cNvPr id="115" name="Прямоугольник 2">
            <a:extLst>
              <a:ext uri="{FF2B5EF4-FFF2-40B4-BE49-F238E27FC236}">
                <a16:creationId xmlns:a16="http://schemas.microsoft.com/office/drawing/2014/main" xmlns="" id="{9655ADEB-CD5D-446B-BE63-2196A920CCE4}"/>
              </a:ext>
            </a:extLst>
          </p:cNvPr>
          <p:cNvSpPr/>
          <p:nvPr/>
        </p:nvSpPr>
        <p:spPr>
          <a:xfrm>
            <a:off x="4224391" y="2749050"/>
            <a:ext cx="1344124" cy="24610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1710747" y="2362949"/>
            <a:ext cx="1398228" cy="80318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рынка труда России и возможностей трудоустройства</a:t>
            </a:r>
          </a:p>
        </p:txBody>
      </p:sp>
      <p:sp>
        <p:nvSpPr>
          <p:cNvPr id="119" name="Прямоугольник 2">
            <a:extLst>
              <a:ext uri="{FF2B5EF4-FFF2-40B4-BE49-F238E27FC236}">
                <a16:creationId xmlns:a16="http://schemas.microsoft.com/office/drawing/2014/main" xmlns="" id="{9655ADEB-CD5D-446B-BE63-2196A920CCE4}"/>
              </a:ext>
            </a:extLst>
          </p:cNvPr>
          <p:cNvSpPr/>
          <p:nvPr/>
        </p:nvSpPr>
        <p:spPr>
          <a:xfrm>
            <a:off x="1710747" y="3133785"/>
            <a:ext cx="763192" cy="24610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sp>
        <p:nvSpPr>
          <p:cNvPr id="122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481260" y="771921"/>
            <a:ext cx="1321540" cy="625441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ООВО и образовательных программ</a:t>
            </a:r>
          </a:p>
        </p:txBody>
      </p:sp>
      <p:sp>
        <p:nvSpPr>
          <p:cNvPr id="123" name="Прямоугольник 2">
            <a:extLst>
              <a:ext uri="{FF2B5EF4-FFF2-40B4-BE49-F238E27FC236}">
                <a16:creationId xmlns:a16="http://schemas.microsoft.com/office/drawing/2014/main" xmlns="" id="{9655ADEB-CD5D-446B-BE63-2196A920CCE4}"/>
              </a:ext>
            </a:extLst>
          </p:cNvPr>
          <p:cNvSpPr/>
          <p:nvPr/>
        </p:nvSpPr>
        <p:spPr>
          <a:xfrm>
            <a:off x="481260" y="1307772"/>
            <a:ext cx="673454" cy="24610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grpSp>
        <p:nvGrpSpPr>
          <p:cNvPr id="124" name="Group 4">
            <a:extLst>
              <a:ext uri="{FF2B5EF4-FFF2-40B4-BE49-F238E27FC236}">
                <a16:creationId xmlns:a16="http://schemas.microsoft.com/office/drawing/2014/main" xmlns="" id="{23924EF4-052E-4D55-957C-002A2B889829}"/>
              </a:ext>
            </a:extLst>
          </p:cNvPr>
          <p:cNvGrpSpPr/>
          <p:nvPr/>
        </p:nvGrpSpPr>
        <p:grpSpPr>
          <a:xfrm>
            <a:off x="556075" y="1878036"/>
            <a:ext cx="384998" cy="392467"/>
            <a:chOff x="793556" y="1668275"/>
            <a:chExt cx="384998" cy="392467"/>
          </a:xfrm>
        </p:grpSpPr>
        <p:sp>
          <p:nvSpPr>
            <p:cNvPr id="125" name="Овал 12">
              <a:extLst>
                <a:ext uri="{FF2B5EF4-FFF2-40B4-BE49-F238E27FC236}">
                  <a16:creationId xmlns:a16="http://schemas.microsoft.com/office/drawing/2014/main" xmlns="" id="{FE16F927-628D-459D-BB25-37E4C1307E9D}"/>
                </a:ext>
              </a:extLst>
            </p:cNvPr>
            <p:cNvSpPr/>
            <p:nvPr/>
          </p:nvSpPr>
          <p:spPr>
            <a:xfrm>
              <a:off x="793556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Прямоугольник 2">
              <a:extLst>
                <a:ext uri="{FF2B5EF4-FFF2-40B4-BE49-F238E27FC236}">
                  <a16:creationId xmlns:a16="http://schemas.microsoft.com/office/drawing/2014/main" xmlns="" id="{AED9B0E2-F514-4CE2-8BA3-5EC6BC64305C}"/>
                </a:ext>
              </a:extLst>
            </p:cNvPr>
            <p:cNvSpPr/>
            <p:nvPr/>
          </p:nvSpPr>
          <p:spPr>
            <a:xfrm>
              <a:off x="793556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7" name="Group 2">
            <a:extLst>
              <a:ext uri="{FF2B5EF4-FFF2-40B4-BE49-F238E27FC236}">
                <a16:creationId xmlns:a16="http://schemas.microsoft.com/office/drawing/2014/main" xmlns="" id="{AD4DA4DA-BC7B-4600-9848-50DEE464FF86}"/>
              </a:ext>
            </a:extLst>
          </p:cNvPr>
          <p:cNvGrpSpPr/>
          <p:nvPr/>
        </p:nvGrpSpPr>
        <p:grpSpPr>
          <a:xfrm>
            <a:off x="1814773" y="1878036"/>
            <a:ext cx="384998" cy="392467"/>
            <a:chOff x="2286785" y="1668275"/>
            <a:chExt cx="384998" cy="392467"/>
          </a:xfrm>
        </p:grpSpPr>
        <p:sp>
          <p:nvSpPr>
            <p:cNvPr id="128" name="Овал 12">
              <a:extLst>
                <a:ext uri="{FF2B5EF4-FFF2-40B4-BE49-F238E27FC236}">
                  <a16:creationId xmlns:a16="http://schemas.microsoft.com/office/drawing/2014/main" xmlns="" id="{E2F8FDB3-D447-4D12-B9DF-43EACC602558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Прямоугольник 2">
              <a:extLst>
                <a:ext uri="{FF2B5EF4-FFF2-40B4-BE49-F238E27FC236}">
                  <a16:creationId xmlns:a16="http://schemas.microsoft.com/office/drawing/2014/main" xmlns="" id="{4E06175E-EB19-4AE7-AB8B-2906D3DD5BAD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30" name="Group 67">
            <a:extLst>
              <a:ext uri="{FF2B5EF4-FFF2-40B4-BE49-F238E27FC236}">
                <a16:creationId xmlns:a16="http://schemas.microsoft.com/office/drawing/2014/main" xmlns="" id="{6633E373-91EB-4AFB-ADA5-669BC069723D}"/>
              </a:ext>
            </a:extLst>
          </p:cNvPr>
          <p:cNvGrpSpPr/>
          <p:nvPr/>
        </p:nvGrpSpPr>
        <p:grpSpPr>
          <a:xfrm>
            <a:off x="3108975" y="1878036"/>
            <a:ext cx="384998" cy="392467"/>
            <a:chOff x="793556" y="1668275"/>
            <a:chExt cx="384998" cy="392467"/>
          </a:xfrm>
        </p:grpSpPr>
        <p:sp>
          <p:nvSpPr>
            <p:cNvPr id="131" name="Овал 12">
              <a:extLst>
                <a:ext uri="{FF2B5EF4-FFF2-40B4-BE49-F238E27FC236}">
                  <a16:creationId xmlns:a16="http://schemas.microsoft.com/office/drawing/2014/main" xmlns="" id="{35DF8035-EE82-4D67-B4FC-4B1BAFF7078E}"/>
                </a:ext>
              </a:extLst>
            </p:cNvPr>
            <p:cNvSpPr/>
            <p:nvPr/>
          </p:nvSpPr>
          <p:spPr>
            <a:xfrm>
              <a:off x="793556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2" name="Прямоугольник 2">
              <a:extLst>
                <a:ext uri="{FF2B5EF4-FFF2-40B4-BE49-F238E27FC236}">
                  <a16:creationId xmlns:a16="http://schemas.microsoft.com/office/drawing/2014/main" xmlns="" id="{2D5759F4-0D4C-482F-8051-156A378138F0}"/>
                </a:ext>
              </a:extLst>
            </p:cNvPr>
            <p:cNvSpPr/>
            <p:nvPr/>
          </p:nvSpPr>
          <p:spPr>
            <a:xfrm>
              <a:off x="793556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3" name="Group 70">
            <a:extLst>
              <a:ext uri="{FF2B5EF4-FFF2-40B4-BE49-F238E27FC236}">
                <a16:creationId xmlns:a16="http://schemas.microsoft.com/office/drawing/2014/main" xmlns="" id="{B1A6272A-B4AD-43CE-BE8B-DFBD534ADDA5}"/>
              </a:ext>
            </a:extLst>
          </p:cNvPr>
          <p:cNvGrpSpPr/>
          <p:nvPr/>
        </p:nvGrpSpPr>
        <p:grpSpPr>
          <a:xfrm>
            <a:off x="4337279" y="1878036"/>
            <a:ext cx="384998" cy="392467"/>
            <a:chOff x="2286785" y="1668275"/>
            <a:chExt cx="384998" cy="392467"/>
          </a:xfrm>
        </p:grpSpPr>
        <p:sp>
          <p:nvSpPr>
            <p:cNvPr id="136" name="Овал 12">
              <a:extLst>
                <a:ext uri="{FF2B5EF4-FFF2-40B4-BE49-F238E27FC236}">
                  <a16:creationId xmlns:a16="http://schemas.microsoft.com/office/drawing/2014/main" xmlns="" id="{4CE4F73E-4BD1-4162-A04D-00D50F59B867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Прямоугольник 2">
              <a:extLst>
                <a:ext uri="{FF2B5EF4-FFF2-40B4-BE49-F238E27FC236}">
                  <a16:creationId xmlns:a16="http://schemas.microsoft.com/office/drawing/2014/main" xmlns="" id="{868FE975-866A-469E-81F8-8D68D9860A33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39" name="Овал 12">
            <a:extLst>
              <a:ext uri="{FF2B5EF4-FFF2-40B4-BE49-F238E27FC236}">
                <a16:creationId xmlns:a16="http://schemas.microsoft.com/office/drawing/2014/main" xmlns="" id="{BF9F6F28-641C-4C3C-AE86-B7ACF3ECA114}"/>
              </a:ext>
            </a:extLst>
          </p:cNvPr>
          <p:cNvSpPr/>
          <p:nvPr/>
        </p:nvSpPr>
        <p:spPr>
          <a:xfrm>
            <a:off x="5565548" y="1878037"/>
            <a:ext cx="384998" cy="38499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2">
            <a:extLst>
              <a:ext uri="{FF2B5EF4-FFF2-40B4-BE49-F238E27FC236}">
                <a16:creationId xmlns:a16="http://schemas.microsoft.com/office/drawing/2014/main" xmlns="" id="{6C82F840-2772-4676-A013-40FD297A5DAA}"/>
              </a:ext>
            </a:extLst>
          </p:cNvPr>
          <p:cNvSpPr/>
          <p:nvPr/>
        </p:nvSpPr>
        <p:spPr>
          <a:xfrm>
            <a:off x="5565547" y="1878102"/>
            <a:ext cx="380886" cy="39693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43" name="Group 76">
            <a:extLst>
              <a:ext uri="{FF2B5EF4-FFF2-40B4-BE49-F238E27FC236}">
                <a16:creationId xmlns:a16="http://schemas.microsoft.com/office/drawing/2014/main" xmlns="" id="{632E6FF1-B7A3-4AAA-920C-4879C98CD70D}"/>
              </a:ext>
            </a:extLst>
          </p:cNvPr>
          <p:cNvGrpSpPr/>
          <p:nvPr/>
        </p:nvGrpSpPr>
        <p:grpSpPr>
          <a:xfrm>
            <a:off x="6707581" y="1878036"/>
            <a:ext cx="384998" cy="392467"/>
            <a:chOff x="2286785" y="1668275"/>
            <a:chExt cx="384998" cy="392467"/>
          </a:xfrm>
        </p:grpSpPr>
        <p:sp>
          <p:nvSpPr>
            <p:cNvPr id="144" name="Овал 12">
              <a:extLst>
                <a:ext uri="{FF2B5EF4-FFF2-40B4-BE49-F238E27FC236}">
                  <a16:creationId xmlns:a16="http://schemas.microsoft.com/office/drawing/2014/main" xmlns="" id="{AF55B47E-A2BB-4369-8968-A6EA098DE72A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5" name="Прямоугольник 2">
              <a:extLst>
                <a:ext uri="{FF2B5EF4-FFF2-40B4-BE49-F238E27FC236}">
                  <a16:creationId xmlns:a16="http://schemas.microsoft.com/office/drawing/2014/main" xmlns="" id="{D3804D79-48BB-48E8-80A0-D68103178F29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47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2921098" y="402700"/>
            <a:ext cx="1707463" cy="80318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подача документов и заявлений о приёме на обучение в ООВО</a:t>
            </a:r>
          </a:p>
        </p:txBody>
      </p:sp>
      <p:sp>
        <p:nvSpPr>
          <p:cNvPr id="148" name="Прямоугольник 2">
            <a:extLst>
              <a:ext uri="{FF2B5EF4-FFF2-40B4-BE49-F238E27FC236}">
                <a16:creationId xmlns:a16="http://schemas.microsoft.com/office/drawing/2014/main" xmlns="" id="{9655ADEB-CD5D-446B-BE63-2196A920CCE4}"/>
              </a:ext>
            </a:extLst>
          </p:cNvPr>
          <p:cNvSpPr/>
          <p:nvPr/>
        </p:nvSpPr>
        <p:spPr>
          <a:xfrm>
            <a:off x="2921099" y="1103813"/>
            <a:ext cx="1707462" cy="707771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  <a:p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подачи с 2-3 дней до 1 часа</a:t>
            </a:r>
          </a:p>
        </p:txBody>
      </p:sp>
      <p:sp>
        <p:nvSpPr>
          <p:cNvPr id="149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5455048" y="420911"/>
            <a:ext cx="1609167" cy="980923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удалённое проведение вступительных испытаний</a:t>
            </a:r>
          </a:p>
        </p:txBody>
      </p:sp>
      <p:sp>
        <p:nvSpPr>
          <p:cNvPr id="150" name="Прямоугольник 2">
            <a:extLst>
              <a:ext uri="{FF2B5EF4-FFF2-40B4-BE49-F238E27FC236}">
                <a16:creationId xmlns:a16="http://schemas.microsoft.com/office/drawing/2014/main" xmlns="" id="{9655ADEB-CD5D-446B-BE63-2196A920CCE4}"/>
              </a:ext>
            </a:extLst>
          </p:cNvPr>
          <p:cNvSpPr/>
          <p:nvPr/>
        </p:nvSpPr>
        <p:spPr>
          <a:xfrm>
            <a:off x="5455046" y="1334206"/>
            <a:ext cx="1558442" cy="39999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Дистанционные технологии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09" y="1711148"/>
            <a:ext cx="140501" cy="234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26" y="1716366"/>
            <a:ext cx="355307" cy="223761"/>
          </a:xfrm>
          <a:prstGeom prst="rect">
            <a:avLst/>
          </a:prstGeom>
        </p:spPr>
      </p:pic>
      <p:sp>
        <p:nvSpPr>
          <p:cNvPr id="162" name="Овал 12">
            <a:extLst>
              <a:ext uri="{FF2B5EF4-FFF2-40B4-BE49-F238E27FC236}">
                <a16:creationId xmlns:a16="http://schemas.microsoft.com/office/drawing/2014/main" xmlns="" id="{AF55B47E-A2BB-4369-8968-A6EA098DE72A}"/>
              </a:ext>
            </a:extLst>
          </p:cNvPr>
          <p:cNvSpPr/>
          <p:nvPr/>
        </p:nvSpPr>
        <p:spPr>
          <a:xfrm>
            <a:off x="7877395" y="1878037"/>
            <a:ext cx="384998" cy="38499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3" name="Прямоугольник 2">
            <a:extLst>
              <a:ext uri="{FF2B5EF4-FFF2-40B4-BE49-F238E27FC236}">
                <a16:creationId xmlns:a16="http://schemas.microsoft.com/office/drawing/2014/main" xmlns="" id="{D3804D79-48BB-48E8-80A0-D68103178F29}"/>
              </a:ext>
            </a:extLst>
          </p:cNvPr>
          <p:cNvSpPr/>
          <p:nvPr/>
        </p:nvSpPr>
        <p:spPr>
          <a:xfrm>
            <a:off x="7886821" y="1878102"/>
            <a:ext cx="380886" cy="39693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1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6461184" y="2267947"/>
            <a:ext cx="1912183" cy="80318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и рассмотрение апелляций в случае несогласия с результатами их оценки</a:t>
            </a:r>
          </a:p>
        </p:txBody>
      </p:sp>
      <p:sp>
        <p:nvSpPr>
          <p:cNvPr id="203" name="Прямоугольник 2">
            <a:extLst>
              <a:ext uri="{FF2B5EF4-FFF2-40B4-BE49-F238E27FC236}">
                <a16:creationId xmlns:a16="http://schemas.microsoft.com/office/drawing/2014/main" xmlns="" id="{9655ADEB-CD5D-446B-BE63-2196A920CCE4}"/>
              </a:ext>
            </a:extLst>
          </p:cNvPr>
          <p:cNvSpPr/>
          <p:nvPr/>
        </p:nvSpPr>
        <p:spPr>
          <a:xfrm>
            <a:off x="8963816" y="2656273"/>
            <a:ext cx="763192" cy="24610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grpSp>
        <p:nvGrpSpPr>
          <p:cNvPr id="62" name="Group 76">
            <a:extLst>
              <a:ext uri="{FF2B5EF4-FFF2-40B4-BE49-F238E27FC236}">
                <a16:creationId xmlns:a16="http://schemas.microsoft.com/office/drawing/2014/main" xmlns="" id="{57F18557-E059-D347-A49A-4BBEE80ADA3E}"/>
              </a:ext>
            </a:extLst>
          </p:cNvPr>
          <p:cNvGrpSpPr/>
          <p:nvPr/>
        </p:nvGrpSpPr>
        <p:grpSpPr>
          <a:xfrm>
            <a:off x="8964526" y="1857707"/>
            <a:ext cx="384998" cy="401853"/>
            <a:chOff x="2286785" y="1651420"/>
            <a:chExt cx="384998" cy="401853"/>
          </a:xfrm>
        </p:grpSpPr>
        <p:sp>
          <p:nvSpPr>
            <p:cNvPr id="63" name="Овал 12">
              <a:extLst>
                <a:ext uri="{FF2B5EF4-FFF2-40B4-BE49-F238E27FC236}">
                  <a16:creationId xmlns:a16="http://schemas.microsoft.com/office/drawing/2014/main" xmlns="" id="{3EB6CB6A-0A18-DB45-B830-72F0A0DE2C1A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4" name="Прямоугольник 2">
              <a:extLst>
                <a:ext uri="{FF2B5EF4-FFF2-40B4-BE49-F238E27FC236}">
                  <a16:creationId xmlns:a16="http://schemas.microsoft.com/office/drawing/2014/main" xmlns="" id="{5135A811-700D-BD47-8C19-9DC39EA99BDA}"/>
                </a:ext>
              </a:extLst>
            </p:cNvPr>
            <p:cNvSpPr/>
            <p:nvPr/>
          </p:nvSpPr>
          <p:spPr>
            <a:xfrm>
              <a:off x="2286785" y="1651420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xmlns="" id="{89F61015-7CD3-8948-B678-D8936F5FD9FD}"/>
              </a:ext>
            </a:extLst>
          </p:cNvPr>
          <p:cNvSpPr/>
          <p:nvPr/>
        </p:nvSpPr>
        <p:spPr>
          <a:xfrm>
            <a:off x="7742364" y="431048"/>
            <a:ext cx="1501098" cy="133640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с банковской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 / материнский капитал,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договора на обучение </a:t>
            </a:r>
            <a:b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ЭЦП</a:t>
            </a:r>
          </a:p>
          <a:p>
            <a:pPr>
              <a:lnSpc>
                <a:spcPct val="110000"/>
              </a:lnSpc>
            </a:pP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2">
            <a:extLst>
              <a:ext uri="{FF2B5EF4-FFF2-40B4-BE49-F238E27FC236}">
                <a16:creationId xmlns:a16="http://schemas.microsoft.com/office/drawing/2014/main" xmlns="" id="{0553A784-07B6-B845-879A-6C342D03D350}"/>
              </a:ext>
            </a:extLst>
          </p:cNvPr>
          <p:cNvSpPr/>
          <p:nvPr/>
        </p:nvSpPr>
        <p:spPr>
          <a:xfrm>
            <a:off x="7848211" y="1501573"/>
            <a:ext cx="763192" cy="24610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B22571A5-EE8E-0B4C-93A8-5147ADDFB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6" y="1724489"/>
            <a:ext cx="238036" cy="20748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D78C0D47-4BAE-EE47-9480-F3DD1AD3C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29" y="1724489"/>
            <a:ext cx="238036" cy="207486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B84F14E8-10B1-0544-95C1-A25C868B3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67" y="1724489"/>
            <a:ext cx="238036" cy="207486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DC95A430-49FD-4B4C-B665-04628B713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87" y="1724489"/>
            <a:ext cx="238036" cy="20748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A2F7D3E8-F385-324A-82C0-AEA6505C2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53" y="1724489"/>
            <a:ext cx="238036" cy="20748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61623E19-E78B-C842-B8EF-BA80EB80C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7" y="1724489"/>
            <a:ext cx="238036" cy="2074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B2DD9BB2-A7F9-374F-B5C2-AA73955CE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250" y="1724489"/>
            <a:ext cx="238036" cy="20748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C6544346-E45C-EB47-B894-706FAFFDD8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98" y="5122401"/>
            <a:ext cx="450509" cy="283718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xmlns="" id="{232CF206-E3B8-AD47-B422-6B43DFBC4052}"/>
              </a:ext>
            </a:extLst>
          </p:cNvPr>
          <p:cNvSpPr/>
          <p:nvPr/>
        </p:nvSpPr>
        <p:spPr>
          <a:xfrm>
            <a:off x="642042" y="4885162"/>
            <a:ext cx="9285903" cy="739603"/>
          </a:xfrm>
          <a:prstGeom prst="roundRect">
            <a:avLst>
              <a:gd name="adj" fmla="val 7664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BCB6058D-DDB4-7049-8D8B-8FC1893A14A8}"/>
              </a:ext>
            </a:extLst>
          </p:cNvPr>
          <p:cNvSpPr/>
          <p:nvPr/>
        </p:nvSpPr>
        <p:spPr>
          <a:xfrm>
            <a:off x="642042" y="4885162"/>
            <a:ext cx="4371581" cy="701615"/>
          </a:xfrm>
          <a:prstGeom prst="rect">
            <a:avLst/>
          </a:prstGeom>
        </p:spPr>
        <p:txBody>
          <a:bodyPr wrap="square" lIns="91327" tIns="45663" rIns="91327" bIns="45663" numCol="1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Ноль личных явок (если нет творческих испытаний)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документы в цифровом профиле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проведения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5A72B23-545B-784C-A39D-6AF4CB8BC0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93261" y="4922724"/>
            <a:ext cx="5118100" cy="6830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Ускорение процессов документооборота и автоматизации для ООВО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Упрощенная выгрузка благодаря модернизации информационных систем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65810" y="4085646"/>
            <a:ext cx="2417824" cy="41708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Соединительная линия уступом 4"/>
          <p:cNvCxnSpPr>
            <a:stCxn id="3" idx="1"/>
            <a:endCxn id="132" idx="2"/>
          </p:cNvCxnSpPr>
          <p:nvPr/>
        </p:nvCxnSpPr>
        <p:spPr>
          <a:xfrm rot="10800000">
            <a:off x="3299418" y="2270503"/>
            <a:ext cx="666392" cy="2023684"/>
          </a:xfrm>
          <a:prstGeom prst="bentConnector2">
            <a:avLst/>
          </a:prstGeom>
          <a:ln w="12700">
            <a:solidFill>
              <a:srgbClr val="0070C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3" idx="3"/>
            <a:endCxn id="162" idx="4"/>
          </p:cNvCxnSpPr>
          <p:nvPr/>
        </p:nvCxnSpPr>
        <p:spPr>
          <a:xfrm flipV="1">
            <a:off x="6383634" y="2263035"/>
            <a:ext cx="1686260" cy="2031152"/>
          </a:xfrm>
          <a:prstGeom prst="bentConnector2">
            <a:avLst/>
          </a:prstGeom>
          <a:ln w="12700">
            <a:solidFill>
              <a:srgbClr val="0070C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Скругленный прямоугольник 92"/>
          <p:cNvSpPr/>
          <p:nvPr/>
        </p:nvSpPr>
        <p:spPr>
          <a:xfrm>
            <a:off x="556076" y="3380863"/>
            <a:ext cx="2244873" cy="5255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Соединительная линия уступом 18"/>
          <p:cNvCxnSpPr>
            <a:stCxn id="93" idx="0"/>
            <a:endCxn id="125" idx="2"/>
          </p:cNvCxnSpPr>
          <p:nvPr/>
        </p:nvCxnSpPr>
        <p:spPr>
          <a:xfrm rot="16200000" flipV="1">
            <a:off x="462130" y="2164480"/>
            <a:ext cx="1310328" cy="1122438"/>
          </a:xfrm>
          <a:prstGeom prst="bentConnector4">
            <a:avLst>
              <a:gd name="adj1" fmla="val 42655"/>
              <a:gd name="adj2" fmla="val 120366"/>
            </a:avLst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Скругленный прямоугольник 116"/>
          <p:cNvSpPr/>
          <p:nvPr/>
        </p:nvSpPr>
        <p:spPr>
          <a:xfrm>
            <a:off x="647256" y="4110558"/>
            <a:ext cx="2062516" cy="677625"/>
          </a:xfrm>
          <a:prstGeom prst="roundRect">
            <a:avLst>
              <a:gd name="adj" fmla="val 42968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4176903" y="3584476"/>
            <a:ext cx="1995636" cy="44770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Верификация личности </a:t>
            </a:r>
            <a:br>
              <a: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банковские операции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 rot="20389782">
            <a:off x="-60856" y="2399040"/>
            <a:ext cx="1995636" cy="44770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сервисы </a:t>
            </a:r>
            <a:r>
              <a:rPr lang="ru-RU" sz="105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открытых данных</a:t>
            </a:r>
            <a:endParaRPr lang="ru-RU" sz="105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5" y="5384753"/>
            <a:ext cx="144620" cy="24412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4545" y="4743778"/>
            <a:ext cx="144620" cy="244129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-124172" y="5040136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556075" y="3458714"/>
            <a:ext cx="2244873" cy="44770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 сервисы </a:t>
            </a:r>
            <a:b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647256" y="4215252"/>
            <a:ext cx="2062516" cy="44770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 сервисы </a:t>
            </a:r>
            <a:b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инновационных компаний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2">
            <a:extLst>
              <a:ext uri="{FF2B5EF4-FFF2-40B4-BE49-F238E27FC236}">
                <a16:creationId xmlns:a16="http://schemas.microsoft.com/office/drawing/2014/main" xmlns="" id="{88404DAF-ABAB-4D48-A78C-92D4C3D19A9D}"/>
              </a:ext>
            </a:extLst>
          </p:cNvPr>
          <p:cNvSpPr/>
          <p:nvPr/>
        </p:nvSpPr>
        <p:spPr>
          <a:xfrm>
            <a:off x="3696763" y="4165209"/>
            <a:ext cx="2955917" cy="25617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Банкинг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1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одзаголовок 2"/>
          <p:cNvSpPr txBox="1">
            <a:spLocks/>
          </p:cNvSpPr>
          <p:nvPr/>
        </p:nvSpPr>
        <p:spPr>
          <a:xfrm>
            <a:off x="871552" y="587096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4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Целевой показатель по охвату пользователей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-1" y="11522"/>
            <a:ext cx="3697078" cy="5747941"/>
            <a:chOff x="-1" y="11508"/>
            <a:chExt cx="3697078" cy="5747941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-1" y="11508"/>
              <a:ext cx="871540" cy="5747941"/>
              <a:chOff x="-1" y="11508"/>
              <a:chExt cx="871540" cy="5747941"/>
            </a:xfrm>
          </p:grpSpPr>
          <p:sp>
            <p:nvSpPr>
              <p:cNvPr id="102" name="Прямоугольник 101"/>
              <p:cNvSpPr/>
              <p:nvPr/>
            </p:nvSpPr>
            <p:spPr>
              <a:xfrm>
                <a:off x="1" y="11508"/>
                <a:ext cx="871538" cy="5747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05" name="Рисунок 10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16" y="5120034"/>
                <a:ext cx="144620" cy="244129"/>
              </a:xfrm>
              <a:prstGeom prst="rect">
                <a:avLst/>
              </a:prstGeom>
            </p:spPr>
          </p:pic>
          <p:pic>
            <p:nvPicPr>
              <p:cNvPr id="106" name="Рисунок 10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58716" y="4479059"/>
                <a:ext cx="144620" cy="244129"/>
              </a:xfrm>
              <a:prstGeom prst="rect">
                <a:avLst/>
              </a:prstGeom>
            </p:spPr>
          </p:pic>
          <p:sp>
            <p:nvSpPr>
              <p:cNvPr id="107" name="Прямоугольник 106"/>
              <p:cNvSpPr/>
              <p:nvPr/>
            </p:nvSpPr>
            <p:spPr>
              <a:xfrm>
                <a:off x="-1" y="4775417"/>
                <a:ext cx="87153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300" spc="50" dirty="0" smtClean="0">
                    <a:solidFill>
                      <a:srgbClr val="5A9EDA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8</a:t>
                </a:r>
                <a:endParaRPr lang="ru-RU" sz="1300" spc="50" dirty="0">
                  <a:solidFill>
                    <a:srgbClr val="5A9EDA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8" name="object 4"/>
          <p:cNvSpPr txBox="1"/>
          <p:nvPr/>
        </p:nvSpPr>
        <p:spPr>
          <a:xfrm>
            <a:off x="1259237" y="1366672"/>
            <a:ext cx="777785" cy="212879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3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</a:t>
            </a:r>
          </a:p>
        </p:txBody>
      </p:sp>
      <p:sp>
        <p:nvSpPr>
          <p:cNvPr id="109" name="object 6"/>
          <p:cNvSpPr txBox="1"/>
          <p:nvPr/>
        </p:nvSpPr>
        <p:spPr>
          <a:xfrm>
            <a:off x="4595742" y="3340713"/>
            <a:ext cx="1524387" cy="551433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algn="ctr">
              <a:spcBef>
                <a:spcPts val="100"/>
              </a:spcBef>
            </a:pPr>
            <a:r>
              <a:rPr lang="ru-RU" sz="35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5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8"/>
          <p:cNvSpPr txBox="1"/>
          <p:nvPr/>
        </p:nvSpPr>
        <p:spPr>
          <a:xfrm>
            <a:off x="6806478" y="4828086"/>
            <a:ext cx="2458901" cy="1667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документов </a:t>
            </a: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Почту</a:t>
            </a:r>
            <a:r>
              <a:rPr sz="1000" spc="-4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9"/>
          <p:cNvSpPr/>
          <p:nvPr/>
        </p:nvSpPr>
        <p:spPr>
          <a:xfrm>
            <a:off x="6816169" y="4453207"/>
            <a:ext cx="551794" cy="267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object 10"/>
          <p:cNvSpPr/>
          <p:nvPr/>
        </p:nvSpPr>
        <p:spPr>
          <a:xfrm>
            <a:off x="8245211" y="4551879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object 15"/>
          <p:cNvSpPr/>
          <p:nvPr/>
        </p:nvSpPr>
        <p:spPr>
          <a:xfrm flipV="1">
            <a:off x="6801163" y="4757653"/>
            <a:ext cx="3045577" cy="34898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5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object 21"/>
          <p:cNvSpPr txBox="1"/>
          <p:nvPr/>
        </p:nvSpPr>
        <p:spPr>
          <a:xfrm>
            <a:off x="6791455" y="3845662"/>
            <a:ext cx="861318" cy="1667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Очная</a:t>
            </a:r>
            <a:r>
              <a:rPr sz="1000" spc="-7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</a:t>
            </a:r>
            <a:endParaRPr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23"/>
          <p:cNvSpPr/>
          <p:nvPr/>
        </p:nvSpPr>
        <p:spPr>
          <a:xfrm>
            <a:off x="6786138" y="3810128"/>
            <a:ext cx="3045577" cy="34898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5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object 24"/>
          <p:cNvSpPr txBox="1"/>
          <p:nvPr/>
        </p:nvSpPr>
        <p:spPr>
          <a:xfrm>
            <a:off x="1265006" y="3444777"/>
            <a:ext cx="2458901" cy="1667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документов </a:t>
            </a: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Почту</a:t>
            </a:r>
            <a:r>
              <a:rPr sz="1000" spc="-4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25"/>
          <p:cNvSpPr/>
          <p:nvPr/>
        </p:nvSpPr>
        <p:spPr>
          <a:xfrm>
            <a:off x="1298993" y="3069902"/>
            <a:ext cx="551793" cy="26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object 26"/>
          <p:cNvSpPr/>
          <p:nvPr/>
        </p:nvSpPr>
        <p:spPr>
          <a:xfrm>
            <a:off x="1283972" y="3407528"/>
            <a:ext cx="2488953" cy="0"/>
          </a:xfrm>
          <a:custGeom>
            <a:avLst/>
            <a:gdLst/>
            <a:ahLst/>
            <a:cxnLst/>
            <a:rect l="l" t="t" r="r" b="b"/>
            <a:pathLst>
              <a:path w="3260725">
                <a:moveTo>
                  <a:pt x="0" y="0"/>
                </a:moveTo>
                <a:lnTo>
                  <a:pt x="32607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object 29"/>
          <p:cNvSpPr txBox="1"/>
          <p:nvPr/>
        </p:nvSpPr>
        <p:spPr>
          <a:xfrm>
            <a:off x="1258074" y="4501238"/>
            <a:ext cx="2076470" cy="366766"/>
          </a:xfrm>
          <a:prstGeom prst="rect">
            <a:avLst/>
          </a:prstGeom>
        </p:spPr>
        <p:txBody>
          <a:bodyPr vert="horz" wrap="square" lIns="0" tIns="32977" rIns="0" bIns="0" rtlCol="0">
            <a:spAutoFit/>
          </a:bodyPr>
          <a:lstStyle/>
          <a:p>
            <a:pPr marL="12685">
              <a:spcBef>
                <a:spcPts val="259"/>
              </a:spcBef>
            </a:pP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подача </a:t>
            </a: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000" spc="-1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портале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2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ООВО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85">
              <a:spcBef>
                <a:spcPts val="160"/>
              </a:spcBef>
            </a:pP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(есть не у </a:t>
            </a:r>
            <a:r>
              <a:rPr sz="10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10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sz="1000" spc="-4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унификации)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bject 30"/>
          <p:cNvSpPr/>
          <p:nvPr/>
        </p:nvSpPr>
        <p:spPr>
          <a:xfrm>
            <a:off x="1268945" y="4481175"/>
            <a:ext cx="2488953" cy="0"/>
          </a:xfrm>
          <a:custGeom>
            <a:avLst/>
            <a:gdLst/>
            <a:ahLst/>
            <a:cxnLst/>
            <a:rect l="l" t="t" r="r" b="b"/>
            <a:pathLst>
              <a:path w="3260725">
                <a:moveTo>
                  <a:pt x="0" y="0"/>
                </a:moveTo>
                <a:lnTo>
                  <a:pt x="32607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object 31"/>
          <p:cNvSpPr txBox="1"/>
          <p:nvPr/>
        </p:nvSpPr>
        <p:spPr>
          <a:xfrm>
            <a:off x="1274258" y="2462352"/>
            <a:ext cx="861318" cy="1667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Очная</a:t>
            </a:r>
            <a:r>
              <a:rPr sz="1000" spc="-7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</a:t>
            </a:r>
            <a:endParaRPr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bject 32"/>
          <p:cNvSpPr/>
          <p:nvPr/>
        </p:nvSpPr>
        <p:spPr>
          <a:xfrm>
            <a:off x="1268945" y="2426818"/>
            <a:ext cx="2488953" cy="0"/>
          </a:xfrm>
          <a:custGeom>
            <a:avLst/>
            <a:gdLst/>
            <a:ahLst/>
            <a:cxnLst/>
            <a:rect l="l" t="t" r="r" b="b"/>
            <a:pathLst>
              <a:path w="3260725">
                <a:moveTo>
                  <a:pt x="0" y="0"/>
                </a:moveTo>
                <a:lnTo>
                  <a:pt x="32607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object 33"/>
          <p:cNvSpPr txBox="1"/>
          <p:nvPr/>
        </p:nvSpPr>
        <p:spPr>
          <a:xfrm>
            <a:off x="6791259" y="2903637"/>
            <a:ext cx="815271" cy="1667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Суперсервис</a:t>
            </a:r>
            <a:endParaRPr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bject 34"/>
          <p:cNvSpPr txBox="1"/>
          <p:nvPr/>
        </p:nvSpPr>
        <p:spPr>
          <a:xfrm>
            <a:off x="6484495" y="1416027"/>
            <a:ext cx="2034524" cy="212879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300" spc="-1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  <a:r>
              <a:rPr sz="1300" spc="-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5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endParaRPr sz="13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23953" y="2268939"/>
            <a:ext cx="455935" cy="498769"/>
            <a:chOff x="6823953" y="2268939"/>
            <a:chExt cx="455935" cy="498769"/>
          </a:xfrm>
        </p:grpSpPr>
        <p:sp>
          <p:nvSpPr>
            <p:cNvPr id="128" name="object 36"/>
            <p:cNvSpPr/>
            <p:nvPr/>
          </p:nvSpPr>
          <p:spPr>
            <a:xfrm>
              <a:off x="6842938" y="2268939"/>
              <a:ext cx="436950" cy="4987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object 37"/>
            <p:cNvSpPr/>
            <p:nvPr/>
          </p:nvSpPr>
          <p:spPr>
            <a:xfrm>
              <a:off x="6823953" y="2530348"/>
              <a:ext cx="378692" cy="881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object 38"/>
            <p:cNvSpPr/>
            <p:nvPr/>
          </p:nvSpPr>
          <p:spPr>
            <a:xfrm>
              <a:off x="6829152" y="2437587"/>
              <a:ext cx="175067" cy="670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1" name="object 39"/>
          <p:cNvSpPr/>
          <p:nvPr/>
        </p:nvSpPr>
        <p:spPr>
          <a:xfrm>
            <a:off x="8230184" y="2421645"/>
            <a:ext cx="1339854" cy="1698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object 40"/>
          <p:cNvSpPr/>
          <p:nvPr/>
        </p:nvSpPr>
        <p:spPr>
          <a:xfrm>
            <a:off x="8227125" y="2648168"/>
            <a:ext cx="79743" cy="168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3" name="object 41"/>
          <p:cNvSpPr/>
          <p:nvPr/>
        </p:nvSpPr>
        <p:spPr>
          <a:xfrm>
            <a:off x="8353138" y="2648168"/>
            <a:ext cx="79743" cy="168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4" name="object 42"/>
          <p:cNvSpPr/>
          <p:nvPr/>
        </p:nvSpPr>
        <p:spPr>
          <a:xfrm>
            <a:off x="8479148" y="2648168"/>
            <a:ext cx="79743" cy="168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5" name="object 43"/>
          <p:cNvSpPr/>
          <p:nvPr/>
        </p:nvSpPr>
        <p:spPr>
          <a:xfrm>
            <a:off x="8605158" y="2648168"/>
            <a:ext cx="79743" cy="1686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6" name="object 44"/>
          <p:cNvSpPr/>
          <p:nvPr/>
        </p:nvSpPr>
        <p:spPr>
          <a:xfrm>
            <a:off x="8731170" y="2648168"/>
            <a:ext cx="79743" cy="1686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7" name="object 45"/>
          <p:cNvSpPr/>
          <p:nvPr/>
        </p:nvSpPr>
        <p:spPr>
          <a:xfrm>
            <a:off x="8861768" y="2645986"/>
            <a:ext cx="79743" cy="168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8" name="object 46"/>
          <p:cNvSpPr/>
          <p:nvPr/>
        </p:nvSpPr>
        <p:spPr>
          <a:xfrm>
            <a:off x="8987779" y="2645986"/>
            <a:ext cx="79743" cy="1686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9" name="object 47"/>
          <p:cNvSpPr/>
          <p:nvPr/>
        </p:nvSpPr>
        <p:spPr>
          <a:xfrm>
            <a:off x="9113791" y="2645986"/>
            <a:ext cx="79743" cy="168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40" name="object 48"/>
          <p:cNvSpPr/>
          <p:nvPr/>
        </p:nvSpPr>
        <p:spPr>
          <a:xfrm>
            <a:off x="9239801" y="2645986"/>
            <a:ext cx="79743" cy="1686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41" name="object 51"/>
          <p:cNvSpPr/>
          <p:nvPr/>
        </p:nvSpPr>
        <p:spPr>
          <a:xfrm>
            <a:off x="9629006" y="2424646"/>
            <a:ext cx="79743" cy="1686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2" name="object 52"/>
          <p:cNvSpPr/>
          <p:nvPr/>
        </p:nvSpPr>
        <p:spPr>
          <a:xfrm>
            <a:off x="9751958" y="2424646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3" name="object 53"/>
          <p:cNvSpPr/>
          <p:nvPr/>
        </p:nvSpPr>
        <p:spPr>
          <a:xfrm flipV="1">
            <a:off x="6786138" y="2836717"/>
            <a:ext cx="3045577" cy="34898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5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4" name="object 54"/>
          <p:cNvSpPr/>
          <p:nvPr/>
        </p:nvSpPr>
        <p:spPr>
          <a:xfrm>
            <a:off x="3951379" y="1863104"/>
            <a:ext cx="360135" cy="1486586"/>
          </a:xfrm>
          <a:custGeom>
            <a:avLst/>
            <a:gdLst/>
            <a:ahLst/>
            <a:cxnLst/>
            <a:rect l="l" t="t" r="r" b="b"/>
            <a:pathLst>
              <a:path w="471804" h="1947545">
                <a:moveTo>
                  <a:pt x="0" y="0"/>
                </a:moveTo>
                <a:lnTo>
                  <a:pt x="279374" y="0"/>
                </a:lnTo>
                <a:lnTo>
                  <a:pt x="307393" y="5659"/>
                </a:lnTo>
                <a:lnTo>
                  <a:pt x="330279" y="21091"/>
                </a:lnTo>
                <a:lnTo>
                  <a:pt x="345711" y="43976"/>
                </a:lnTo>
                <a:lnTo>
                  <a:pt x="351370" y="71996"/>
                </a:lnTo>
                <a:lnTo>
                  <a:pt x="351370" y="1875358"/>
                </a:lnTo>
                <a:lnTo>
                  <a:pt x="357028" y="1903382"/>
                </a:lnTo>
                <a:lnTo>
                  <a:pt x="372457" y="1926267"/>
                </a:lnTo>
                <a:lnTo>
                  <a:pt x="395342" y="1941696"/>
                </a:lnTo>
                <a:lnTo>
                  <a:pt x="423367" y="1947354"/>
                </a:lnTo>
                <a:lnTo>
                  <a:pt x="471627" y="1947354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5" name="object 55"/>
          <p:cNvSpPr/>
          <p:nvPr/>
        </p:nvSpPr>
        <p:spPr>
          <a:xfrm>
            <a:off x="4297374" y="3329851"/>
            <a:ext cx="48470" cy="39745"/>
          </a:xfrm>
          <a:custGeom>
            <a:avLst/>
            <a:gdLst/>
            <a:ahLst/>
            <a:cxnLst/>
            <a:rect l="l" t="t" r="r" b="b"/>
            <a:pathLst>
              <a:path w="63500" h="52070">
                <a:moveTo>
                  <a:pt x="0" y="0"/>
                </a:moveTo>
                <a:lnTo>
                  <a:pt x="14998" y="25806"/>
                </a:lnTo>
                <a:lnTo>
                  <a:pt x="0" y="51625"/>
                </a:lnTo>
                <a:lnTo>
                  <a:pt x="63182" y="25806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6" name="object 58"/>
          <p:cNvSpPr/>
          <p:nvPr/>
        </p:nvSpPr>
        <p:spPr>
          <a:xfrm>
            <a:off x="3951380" y="3472548"/>
            <a:ext cx="360135" cy="1417272"/>
          </a:xfrm>
          <a:custGeom>
            <a:avLst/>
            <a:gdLst/>
            <a:ahLst/>
            <a:cxnLst/>
            <a:rect l="l" t="t" r="r" b="b"/>
            <a:pathLst>
              <a:path w="471804" h="1856740">
                <a:moveTo>
                  <a:pt x="471627" y="0"/>
                </a:moveTo>
                <a:lnTo>
                  <a:pt x="423367" y="0"/>
                </a:lnTo>
                <a:lnTo>
                  <a:pt x="395340" y="5657"/>
                </a:lnTo>
                <a:lnTo>
                  <a:pt x="372451" y="21086"/>
                </a:lnTo>
                <a:lnTo>
                  <a:pt x="357017" y="43971"/>
                </a:lnTo>
                <a:lnTo>
                  <a:pt x="351358" y="71996"/>
                </a:lnTo>
                <a:lnTo>
                  <a:pt x="351358" y="1784261"/>
                </a:lnTo>
                <a:lnTo>
                  <a:pt x="345700" y="1812285"/>
                </a:lnTo>
                <a:lnTo>
                  <a:pt x="330271" y="1835170"/>
                </a:lnTo>
                <a:lnTo>
                  <a:pt x="307386" y="1850599"/>
                </a:lnTo>
                <a:lnTo>
                  <a:pt x="279361" y="1856257"/>
                </a:lnTo>
                <a:lnTo>
                  <a:pt x="0" y="1856257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7" name="object 59"/>
          <p:cNvSpPr/>
          <p:nvPr/>
        </p:nvSpPr>
        <p:spPr>
          <a:xfrm>
            <a:off x="4297374" y="3452842"/>
            <a:ext cx="48470" cy="39745"/>
          </a:xfrm>
          <a:custGeom>
            <a:avLst/>
            <a:gdLst/>
            <a:ahLst/>
            <a:cxnLst/>
            <a:rect l="l" t="t" r="r" b="b"/>
            <a:pathLst>
              <a:path w="63500" h="52070">
                <a:moveTo>
                  <a:pt x="0" y="0"/>
                </a:moveTo>
                <a:lnTo>
                  <a:pt x="14998" y="25819"/>
                </a:lnTo>
                <a:lnTo>
                  <a:pt x="0" y="51625"/>
                </a:lnTo>
                <a:lnTo>
                  <a:pt x="63182" y="25819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8" name="object 60"/>
          <p:cNvSpPr/>
          <p:nvPr/>
        </p:nvSpPr>
        <p:spPr>
          <a:xfrm>
            <a:off x="3961088" y="3407528"/>
            <a:ext cx="350441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45892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9" name="object 61"/>
          <p:cNvSpPr/>
          <p:nvPr/>
        </p:nvSpPr>
        <p:spPr>
          <a:xfrm>
            <a:off x="4297374" y="3387820"/>
            <a:ext cx="48470" cy="39745"/>
          </a:xfrm>
          <a:custGeom>
            <a:avLst/>
            <a:gdLst/>
            <a:ahLst/>
            <a:cxnLst/>
            <a:rect l="l" t="t" r="r" b="b"/>
            <a:pathLst>
              <a:path w="63500" h="52070">
                <a:moveTo>
                  <a:pt x="0" y="0"/>
                </a:moveTo>
                <a:lnTo>
                  <a:pt x="14998" y="25819"/>
                </a:lnTo>
                <a:lnTo>
                  <a:pt x="0" y="51625"/>
                </a:lnTo>
                <a:lnTo>
                  <a:pt x="63182" y="25819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0" name="object 62"/>
          <p:cNvSpPr/>
          <p:nvPr/>
        </p:nvSpPr>
        <p:spPr>
          <a:xfrm>
            <a:off x="2407210" y="1967741"/>
            <a:ext cx="1339851" cy="1686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object 63"/>
          <p:cNvSpPr/>
          <p:nvPr/>
        </p:nvSpPr>
        <p:spPr>
          <a:xfrm>
            <a:off x="2407210" y="2186449"/>
            <a:ext cx="1339851" cy="16982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object 34"/>
          <p:cNvSpPr txBox="1"/>
          <p:nvPr/>
        </p:nvSpPr>
        <p:spPr>
          <a:xfrm>
            <a:off x="4544312" y="2524196"/>
            <a:ext cx="1605186" cy="813043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algn="ctr">
              <a:spcBef>
                <a:spcPts val="100"/>
              </a:spcBef>
            </a:pPr>
            <a:r>
              <a:rPr lang="ru-RU" sz="1300" b="1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br>
              <a:rPr lang="ru-RU" sz="1300" b="1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Переадресация ц</a:t>
            </a:r>
            <a:r>
              <a:rPr sz="1300" b="1" spc="-1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елев</a:t>
            </a:r>
            <a:r>
              <a:rPr lang="ru-RU" sz="1300" b="1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sz="1300" b="1" spc="-6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1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аудитории не менее</a:t>
            </a:r>
            <a:endParaRPr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bject 34"/>
          <p:cNvSpPr txBox="1"/>
          <p:nvPr/>
        </p:nvSpPr>
        <p:spPr>
          <a:xfrm>
            <a:off x="4595728" y="3857208"/>
            <a:ext cx="1521840" cy="212879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algn="ctr">
              <a:spcBef>
                <a:spcPts val="100"/>
              </a:spcBef>
            </a:pPr>
            <a:r>
              <a:rPr lang="ru-RU" sz="1300" b="1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Суперсервис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bject 50">
            <a:extLst>
              <a:ext uri="{FF2B5EF4-FFF2-40B4-BE49-F238E27FC236}">
                <a16:creationId xmlns:a16="http://schemas.microsoft.com/office/drawing/2014/main" xmlns="" id="{36392D67-B99C-48B7-A77C-9DE31555C054}"/>
              </a:ext>
            </a:extLst>
          </p:cNvPr>
          <p:cNvSpPr/>
          <p:nvPr/>
        </p:nvSpPr>
        <p:spPr>
          <a:xfrm>
            <a:off x="8240282" y="3569409"/>
            <a:ext cx="79743" cy="168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object 50">
            <a:extLst>
              <a:ext uri="{FF2B5EF4-FFF2-40B4-BE49-F238E27FC236}">
                <a16:creationId xmlns:a16="http://schemas.microsoft.com/office/drawing/2014/main" xmlns="" id="{A71F200E-2668-4F3C-A252-6150C67665F5}"/>
              </a:ext>
            </a:extLst>
          </p:cNvPr>
          <p:cNvSpPr/>
          <p:nvPr/>
        </p:nvSpPr>
        <p:spPr>
          <a:xfrm>
            <a:off x="8359057" y="3562970"/>
            <a:ext cx="79743" cy="1751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6" name="object 50">
            <a:extLst>
              <a:ext uri="{FF2B5EF4-FFF2-40B4-BE49-F238E27FC236}">
                <a16:creationId xmlns:a16="http://schemas.microsoft.com/office/drawing/2014/main" xmlns="" id="{63082004-204E-4B18-9309-5CDB369E633A}"/>
              </a:ext>
            </a:extLst>
          </p:cNvPr>
          <p:cNvSpPr/>
          <p:nvPr/>
        </p:nvSpPr>
        <p:spPr>
          <a:xfrm>
            <a:off x="8481784" y="3569472"/>
            <a:ext cx="79743" cy="168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object 60">
            <a:extLst>
              <a:ext uri="{FF2B5EF4-FFF2-40B4-BE49-F238E27FC236}">
                <a16:creationId xmlns:a16="http://schemas.microsoft.com/office/drawing/2014/main" xmlns="" id="{37BD4DA8-AD57-4D1F-8D5E-A4A038B92364}"/>
              </a:ext>
            </a:extLst>
          </p:cNvPr>
          <p:cNvSpPr/>
          <p:nvPr/>
        </p:nvSpPr>
        <p:spPr>
          <a:xfrm flipH="1">
            <a:off x="6222340" y="3401102"/>
            <a:ext cx="350441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45892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  <a:headEnd type="none"/>
            <a:tailEnd type="triangle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8" name="object 58">
            <a:extLst>
              <a:ext uri="{FF2B5EF4-FFF2-40B4-BE49-F238E27FC236}">
                <a16:creationId xmlns:a16="http://schemas.microsoft.com/office/drawing/2014/main" xmlns="" id="{72C1DF31-EE19-4922-A921-76C9CC9924ED}"/>
              </a:ext>
            </a:extLst>
          </p:cNvPr>
          <p:cNvSpPr/>
          <p:nvPr/>
        </p:nvSpPr>
        <p:spPr>
          <a:xfrm>
            <a:off x="6225558" y="1916371"/>
            <a:ext cx="360135" cy="1417272"/>
          </a:xfrm>
          <a:custGeom>
            <a:avLst/>
            <a:gdLst/>
            <a:ahLst/>
            <a:cxnLst/>
            <a:rect l="l" t="t" r="r" b="b"/>
            <a:pathLst>
              <a:path w="471804" h="1856740">
                <a:moveTo>
                  <a:pt x="471627" y="0"/>
                </a:moveTo>
                <a:lnTo>
                  <a:pt x="423367" y="0"/>
                </a:lnTo>
                <a:lnTo>
                  <a:pt x="395340" y="5657"/>
                </a:lnTo>
                <a:lnTo>
                  <a:pt x="372451" y="21086"/>
                </a:lnTo>
                <a:lnTo>
                  <a:pt x="357017" y="43971"/>
                </a:lnTo>
                <a:lnTo>
                  <a:pt x="351358" y="71996"/>
                </a:lnTo>
                <a:lnTo>
                  <a:pt x="351358" y="1784261"/>
                </a:lnTo>
                <a:lnTo>
                  <a:pt x="345700" y="1812285"/>
                </a:lnTo>
                <a:lnTo>
                  <a:pt x="330271" y="1835170"/>
                </a:lnTo>
                <a:lnTo>
                  <a:pt x="307386" y="1850599"/>
                </a:lnTo>
                <a:lnTo>
                  <a:pt x="279361" y="1856257"/>
                </a:lnTo>
                <a:lnTo>
                  <a:pt x="0" y="1856257"/>
                </a:lnTo>
              </a:path>
            </a:pathLst>
          </a:custGeom>
          <a:ln w="6350">
            <a:solidFill>
              <a:srgbClr val="1D1D1B"/>
            </a:solidFill>
            <a:headEnd type="triangle"/>
            <a:tailEnd type="none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object 54">
            <a:extLst>
              <a:ext uri="{FF2B5EF4-FFF2-40B4-BE49-F238E27FC236}">
                <a16:creationId xmlns:a16="http://schemas.microsoft.com/office/drawing/2014/main" xmlns="" id="{DE3F75E9-91E7-4268-94D8-A69B5F14D37B}"/>
              </a:ext>
            </a:extLst>
          </p:cNvPr>
          <p:cNvSpPr/>
          <p:nvPr/>
        </p:nvSpPr>
        <p:spPr>
          <a:xfrm>
            <a:off x="6227272" y="3471001"/>
            <a:ext cx="360135" cy="1486586"/>
          </a:xfrm>
          <a:custGeom>
            <a:avLst/>
            <a:gdLst/>
            <a:ahLst/>
            <a:cxnLst/>
            <a:rect l="l" t="t" r="r" b="b"/>
            <a:pathLst>
              <a:path w="471804" h="1947545">
                <a:moveTo>
                  <a:pt x="0" y="0"/>
                </a:moveTo>
                <a:lnTo>
                  <a:pt x="279374" y="0"/>
                </a:lnTo>
                <a:lnTo>
                  <a:pt x="307393" y="5659"/>
                </a:lnTo>
                <a:lnTo>
                  <a:pt x="330279" y="21091"/>
                </a:lnTo>
                <a:lnTo>
                  <a:pt x="345711" y="43976"/>
                </a:lnTo>
                <a:lnTo>
                  <a:pt x="351370" y="71996"/>
                </a:lnTo>
                <a:lnTo>
                  <a:pt x="351370" y="1875358"/>
                </a:lnTo>
                <a:lnTo>
                  <a:pt x="357028" y="1903382"/>
                </a:lnTo>
                <a:lnTo>
                  <a:pt x="372457" y="1926267"/>
                </a:lnTo>
                <a:lnTo>
                  <a:pt x="395342" y="1941696"/>
                </a:lnTo>
                <a:lnTo>
                  <a:pt x="423367" y="1947354"/>
                </a:lnTo>
                <a:lnTo>
                  <a:pt x="471627" y="1947354"/>
                </a:lnTo>
              </a:path>
            </a:pathLst>
          </a:custGeom>
          <a:ln w="6350">
            <a:solidFill>
              <a:srgbClr val="1D1D1B"/>
            </a:solidFill>
            <a:headEnd type="none"/>
            <a:tailEnd type="triangle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object 39">
            <a:extLst>
              <a:ext uri="{FF2B5EF4-FFF2-40B4-BE49-F238E27FC236}">
                <a16:creationId xmlns:a16="http://schemas.microsoft.com/office/drawing/2014/main" xmlns="" id="{E1918A5F-E6F5-4FD2-8EF9-1BCFAE33E652}"/>
              </a:ext>
            </a:extLst>
          </p:cNvPr>
          <p:cNvSpPr/>
          <p:nvPr/>
        </p:nvSpPr>
        <p:spPr>
          <a:xfrm>
            <a:off x="8223754" y="2182756"/>
            <a:ext cx="1339854" cy="1698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object 51">
            <a:extLst>
              <a:ext uri="{FF2B5EF4-FFF2-40B4-BE49-F238E27FC236}">
                <a16:creationId xmlns:a16="http://schemas.microsoft.com/office/drawing/2014/main" xmlns="" id="{690E1BA9-D919-4734-800B-934F6E2F113D}"/>
              </a:ext>
            </a:extLst>
          </p:cNvPr>
          <p:cNvSpPr/>
          <p:nvPr/>
        </p:nvSpPr>
        <p:spPr>
          <a:xfrm>
            <a:off x="9622576" y="2185757"/>
            <a:ext cx="79743" cy="1686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object 52">
            <a:extLst>
              <a:ext uri="{FF2B5EF4-FFF2-40B4-BE49-F238E27FC236}">
                <a16:creationId xmlns:a16="http://schemas.microsoft.com/office/drawing/2014/main" xmlns="" id="{1EF4C87D-4182-4CED-8511-8FE1DC0050B6}"/>
              </a:ext>
            </a:extLst>
          </p:cNvPr>
          <p:cNvSpPr/>
          <p:nvPr/>
        </p:nvSpPr>
        <p:spPr>
          <a:xfrm>
            <a:off x="9745531" y="2185757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object 52">
            <a:extLst>
              <a:ext uri="{FF2B5EF4-FFF2-40B4-BE49-F238E27FC236}">
                <a16:creationId xmlns:a16="http://schemas.microsoft.com/office/drawing/2014/main" xmlns="" id="{FA13621C-B641-4423-B8E9-5D5F6FD84156}"/>
              </a:ext>
            </a:extLst>
          </p:cNvPr>
          <p:cNvSpPr/>
          <p:nvPr/>
        </p:nvSpPr>
        <p:spPr>
          <a:xfrm>
            <a:off x="2412662" y="4241112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object 52">
            <a:extLst>
              <a:ext uri="{FF2B5EF4-FFF2-40B4-BE49-F238E27FC236}">
                <a16:creationId xmlns:a16="http://schemas.microsoft.com/office/drawing/2014/main" xmlns="" id="{AB3C6ABF-F3A4-4F71-A0E8-981D1F9FC4DD}"/>
              </a:ext>
            </a:extLst>
          </p:cNvPr>
          <p:cNvSpPr/>
          <p:nvPr/>
        </p:nvSpPr>
        <p:spPr>
          <a:xfrm>
            <a:off x="2539460" y="4242953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object 52">
            <a:extLst>
              <a:ext uri="{FF2B5EF4-FFF2-40B4-BE49-F238E27FC236}">
                <a16:creationId xmlns:a16="http://schemas.microsoft.com/office/drawing/2014/main" xmlns="" id="{57FE0789-2240-4622-B792-CE5F5C7DC528}"/>
              </a:ext>
            </a:extLst>
          </p:cNvPr>
          <p:cNvSpPr/>
          <p:nvPr/>
        </p:nvSpPr>
        <p:spPr>
          <a:xfrm>
            <a:off x="2667412" y="4240849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object 52">
            <a:extLst>
              <a:ext uri="{FF2B5EF4-FFF2-40B4-BE49-F238E27FC236}">
                <a16:creationId xmlns:a16="http://schemas.microsoft.com/office/drawing/2014/main" xmlns="" id="{69D7F327-C8F7-4275-A1E7-96B590368D82}"/>
              </a:ext>
            </a:extLst>
          </p:cNvPr>
          <p:cNvSpPr/>
          <p:nvPr/>
        </p:nvSpPr>
        <p:spPr>
          <a:xfrm>
            <a:off x="2798386" y="4244795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object 52">
            <a:extLst>
              <a:ext uri="{FF2B5EF4-FFF2-40B4-BE49-F238E27FC236}">
                <a16:creationId xmlns:a16="http://schemas.microsoft.com/office/drawing/2014/main" xmlns="" id="{57A55F5B-3A4A-4E35-B61A-E60461BA0C43}"/>
              </a:ext>
            </a:extLst>
          </p:cNvPr>
          <p:cNvSpPr/>
          <p:nvPr/>
        </p:nvSpPr>
        <p:spPr>
          <a:xfrm>
            <a:off x="2925617" y="4241770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object 10">
            <a:extLst>
              <a:ext uri="{FF2B5EF4-FFF2-40B4-BE49-F238E27FC236}">
                <a16:creationId xmlns:a16="http://schemas.microsoft.com/office/drawing/2014/main" xmlns="" id="{B2339CA0-E49D-4D56-8BE3-3DD0B3FE03CD}"/>
              </a:ext>
            </a:extLst>
          </p:cNvPr>
          <p:cNvSpPr/>
          <p:nvPr/>
        </p:nvSpPr>
        <p:spPr>
          <a:xfrm>
            <a:off x="2407193" y="3154528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object 10">
            <a:extLst>
              <a:ext uri="{FF2B5EF4-FFF2-40B4-BE49-F238E27FC236}">
                <a16:creationId xmlns:a16="http://schemas.microsoft.com/office/drawing/2014/main" xmlns="" id="{36AC57C6-ECC4-4690-855B-52C52B2C71A4}"/>
              </a:ext>
            </a:extLst>
          </p:cNvPr>
          <p:cNvSpPr/>
          <p:nvPr/>
        </p:nvSpPr>
        <p:spPr>
          <a:xfrm>
            <a:off x="2534386" y="3151504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object 10">
            <a:extLst>
              <a:ext uri="{FF2B5EF4-FFF2-40B4-BE49-F238E27FC236}">
                <a16:creationId xmlns:a16="http://schemas.microsoft.com/office/drawing/2014/main" xmlns="" id="{57AC99EE-F2A2-4C4E-B174-56D8F6648623}"/>
              </a:ext>
            </a:extLst>
          </p:cNvPr>
          <p:cNvSpPr/>
          <p:nvPr/>
        </p:nvSpPr>
        <p:spPr>
          <a:xfrm>
            <a:off x="2661592" y="3154528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object 10">
            <a:extLst>
              <a:ext uri="{FF2B5EF4-FFF2-40B4-BE49-F238E27FC236}">
                <a16:creationId xmlns:a16="http://schemas.microsoft.com/office/drawing/2014/main" xmlns="" id="{9BB73831-F194-4870-920D-09A45F86F08A}"/>
              </a:ext>
            </a:extLst>
          </p:cNvPr>
          <p:cNvSpPr/>
          <p:nvPr/>
        </p:nvSpPr>
        <p:spPr>
          <a:xfrm>
            <a:off x="2788621" y="3151504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object 10">
            <a:extLst>
              <a:ext uri="{FF2B5EF4-FFF2-40B4-BE49-F238E27FC236}">
                <a16:creationId xmlns:a16="http://schemas.microsoft.com/office/drawing/2014/main" xmlns="" id="{034769F6-8EEA-4C9A-BA34-231236B20F5C}"/>
              </a:ext>
            </a:extLst>
          </p:cNvPr>
          <p:cNvSpPr/>
          <p:nvPr/>
        </p:nvSpPr>
        <p:spPr>
          <a:xfrm>
            <a:off x="2915653" y="3151503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5" y="4035210"/>
            <a:ext cx="596194" cy="375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64" y="1801421"/>
            <a:ext cx="548659" cy="548659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78" y="3185050"/>
            <a:ext cx="548659" cy="5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8AD84BF-FB43-4B49-93E3-E9D6F6C58E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66825" y="1187450"/>
          <a:ext cx="8639176" cy="4176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970">
                  <a:extLst>
                    <a:ext uri="{9D8B030D-6E8A-4147-A177-3AD203B41FA5}">
                      <a16:colId xmlns:a16="http://schemas.microsoft.com/office/drawing/2014/main" xmlns="" val="4269597599"/>
                    </a:ext>
                  </a:extLst>
                </a:gridCol>
                <a:gridCol w="1358789">
                  <a:extLst>
                    <a:ext uri="{9D8B030D-6E8A-4147-A177-3AD203B41FA5}">
                      <a16:colId xmlns:a16="http://schemas.microsoft.com/office/drawing/2014/main" xmlns="" val="2615983378"/>
                    </a:ext>
                  </a:extLst>
                </a:gridCol>
                <a:gridCol w="1369488">
                  <a:extLst>
                    <a:ext uri="{9D8B030D-6E8A-4147-A177-3AD203B41FA5}">
                      <a16:colId xmlns:a16="http://schemas.microsoft.com/office/drawing/2014/main" xmlns="" val="3074360287"/>
                    </a:ext>
                  </a:extLst>
                </a:gridCol>
                <a:gridCol w="1823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78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27336">
                <a:tc>
                  <a:txBody>
                    <a:bodyPr/>
                    <a:lstStyle/>
                    <a:p>
                      <a:pPr marL="9017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Сервисы/Этапы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F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1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(2020 год)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Тестирование в выборочных ООВО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FAF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2</a:t>
                      </a: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(2021 год) Тестирование в выборочных ООВО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FAF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Этап 3</a:t>
                      </a: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(2022 год)</a:t>
                      </a: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Пилотное внедрение в выборочных ООВО / </a:t>
                      </a: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2-3 регионах / 1 ФО РФ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FAF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(2023 год</a:t>
                      </a:r>
                      <a:r>
                        <a:rPr lang="ru-RU" sz="9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Масштабирование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4298173"/>
                  </a:ext>
                </a:extLst>
              </a:tr>
              <a:tr h="924138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ООВО, осуществляющие прием абитуриентов посредством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Суперсервиса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50%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ООВО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2129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&gt; 80% ООВО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1682389"/>
                  </a:ext>
                </a:extLst>
              </a:tr>
              <a:tr h="815993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Онлайн-мониторинг позиционирования заявлений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  ООВО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7560256"/>
                  </a:ext>
                </a:extLst>
              </a:tr>
              <a:tr h="120924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Доля абитуриентов, зачисленных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обучение в ООВО посредством Суперсервиса от общего числа зачисленных в подключенные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Суперсервису ООВО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Не менее 5% </a:t>
                      </a:r>
                      <a:b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 территории тестирования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Не менее 10%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территории внедрения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Не менее 25%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территории внедрения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" name="Подзаголовок 2"/>
          <p:cNvSpPr txBox="1">
            <a:spLocks/>
          </p:cNvSpPr>
          <p:nvPr/>
        </p:nvSpPr>
        <p:spPr>
          <a:xfrm>
            <a:off x="871552" y="584369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20" dirty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Показатели по этапам внедрения </a:t>
            </a:r>
            <a:r>
              <a:rPr lang="ru-RU" sz="1700" b="1" spc="20" dirty="0" err="1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Суперсервиса</a:t>
            </a:r>
            <a:endParaRPr lang="ru-RU" sz="1700" b="1" spc="2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11522"/>
            <a:ext cx="3697078" cy="5747941"/>
            <a:chOff x="-1" y="11508"/>
            <a:chExt cx="3697078" cy="574794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-1" y="11508"/>
              <a:ext cx="871540" cy="5747941"/>
              <a:chOff x="-1" y="11508"/>
              <a:chExt cx="871540" cy="5747941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1" y="11508"/>
                <a:ext cx="871538" cy="5747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16" y="5120034"/>
                <a:ext cx="144620" cy="244129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58716" y="4479059"/>
                <a:ext cx="144620" cy="244129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-1" y="4775417"/>
                <a:ext cx="87153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300" spc="50" dirty="0" smtClean="0">
                    <a:solidFill>
                      <a:srgbClr val="5A9EDA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9</a:t>
                </a:r>
                <a:endParaRPr lang="ru-RU" sz="1300" spc="50" dirty="0">
                  <a:solidFill>
                    <a:srgbClr val="5A9EDA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7398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62497</TotalTime>
  <Words>847</Words>
  <Application>Microsoft Office PowerPoint</Application>
  <PresentationFormat>Произвольный</PresentationFormat>
  <Paragraphs>207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</vt:lpstr>
      <vt:lpstr>Gotham Pro</vt:lpstr>
      <vt:lpstr>Gotham Pro Black</vt:lpstr>
      <vt:lpstr>Tahoma</vt:lpstr>
      <vt:lpstr>맑은 고딕</vt:lpstr>
      <vt:lpstr>Montserrat</vt:lpstr>
      <vt:lpstr>Times New Roman</vt:lpstr>
      <vt:lpstr>Times</vt:lpstr>
      <vt:lpstr>Тема Office</vt:lpstr>
      <vt:lpstr>1_Тема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Шаги</vt:lpstr>
      <vt:lpstr>Цифровой профиль заявителя</vt:lpstr>
      <vt:lpstr>Позиционирование конкурсной ситуации</vt:lpstr>
      <vt:lpstr>Позиционирование конкурсной ситуации</vt:lpstr>
      <vt:lpstr>Зачисление в ООВО</vt:lpstr>
      <vt:lpstr>Материалы о Портале «Поступай правильно» и  Суперсервисе «Поступление в вуз онлайн»  для изучения и скачивания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VK</dc:creator>
  <cp:lastModifiedBy>Казьмин Виктор Александрович</cp:lastModifiedBy>
  <cp:revision>1008</cp:revision>
  <cp:lastPrinted>2017-04-10T16:37:22Z</cp:lastPrinted>
  <dcterms:created xsi:type="dcterms:W3CDTF">2016-03-21T08:20:32Z</dcterms:created>
  <dcterms:modified xsi:type="dcterms:W3CDTF">2019-08-29T07:37:55Z</dcterms:modified>
</cp:coreProperties>
</file>