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512" r:id="rId2"/>
    <p:sldId id="513" r:id="rId3"/>
    <p:sldId id="1121" r:id="rId4"/>
    <p:sldId id="1122" r:id="rId5"/>
    <p:sldId id="1123" r:id="rId6"/>
    <p:sldId id="1124" r:id="rId7"/>
    <p:sldId id="318" r:id="rId8"/>
    <p:sldId id="319" r:id="rId9"/>
    <p:sldId id="373" r:id="rId10"/>
    <p:sldId id="550" r:id="rId11"/>
    <p:sldId id="1119" r:id="rId12"/>
  </p:sldIdLst>
  <p:sldSz cx="9145588" cy="51435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67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pos="55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3C79"/>
    <a:srgbClr val="4191CC"/>
    <a:srgbClr val="4493A9"/>
    <a:srgbClr val="573C78"/>
    <a:srgbClr val="D795AA"/>
    <a:srgbClr val="38AFB0"/>
    <a:srgbClr val="F8B359"/>
    <a:srgbClr val="96486E"/>
    <a:srgbClr val="68D9D7"/>
    <a:srgbClr val="3BB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5A0B8C-9977-034E-879A-906790194E2E}" v="1" dt="2018-08-23T04:26:25.371"/>
  </p1510:revLst>
</p1510:revInfo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4" autoAdjust="0"/>
    <p:restoredTop sz="94664"/>
  </p:normalViewPr>
  <p:slideViewPr>
    <p:cSldViewPr snapToGrid="0">
      <p:cViewPr>
        <p:scale>
          <a:sx n="165" d="100"/>
          <a:sy n="165" d="100"/>
        </p:scale>
        <p:origin x="-114" y="-60"/>
      </p:cViewPr>
      <p:guideLst>
        <p:guide orient="horz" pos="667"/>
        <p:guide pos="340"/>
        <p:guide pos="55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дрей Омельчук" userId="c023cd8f1d1150d9" providerId="LiveId" clId="{215A0B8C-9977-034E-879A-906790194E2E}"/>
    <pc:docChg chg="addSld modSld">
      <pc:chgData name="Андрей Омельчук" userId="c023cd8f1d1150d9" providerId="LiveId" clId="{215A0B8C-9977-034E-879A-906790194E2E}" dt="2018-08-23T04:26:25.369" v="0"/>
      <pc:docMkLst>
        <pc:docMk/>
      </pc:docMkLst>
      <pc:sldChg chg="add">
        <pc:chgData name="Андрей Омельчук" userId="c023cd8f1d1150d9" providerId="LiveId" clId="{215A0B8C-9977-034E-879A-906790194E2E}" dt="2018-08-23T04:26:25.369" v="0"/>
        <pc:sldMkLst>
          <pc:docMk/>
          <pc:sldMk cId="3487419001" sldId="3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4B554-676E-426A-986F-5B9477A90ECB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8E98E-D166-4EC7-8BEF-CBE202C4E7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516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8E98E-D166-4EC7-8BEF-CBE202C4E79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032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8E98E-D166-4EC7-8BEF-CBE202C4E79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74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919" y="1597821"/>
            <a:ext cx="777375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838" y="2914650"/>
            <a:ext cx="6401912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AD09-9782-4F2D-AFF9-D16BB5501D24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AD09-9782-4F2D-AFF9-D16BB5501D24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0551" y="171450"/>
            <a:ext cx="2057757" cy="3657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80" y="171450"/>
            <a:ext cx="6020845" cy="3657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AD09-9782-4F2D-AFF9-D16BB5501D24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AD09-9782-4F2D-AFF9-D16BB5501D24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8" y="3305177"/>
            <a:ext cx="777375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8" y="2180035"/>
            <a:ext cx="777375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AD09-9782-4F2D-AFF9-D16BB5501D24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80" y="1000126"/>
            <a:ext cx="4039301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9007" y="1000126"/>
            <a:ext cx="4039301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AD09-9782-4F2D-AFF9-D16BB5501D24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80" y="205978"/>
            <a:ext cx="8231029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79" y="1151335"/>
            <a:ext cx="4040890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79" y="1631156"/>
            <a:ext cx="404089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834" y="1151335"/>
            <a:ext cx="4042477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834" y="1631156"/>
            <a:ext cx="4042477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AD09-9782-4F2D-AFF9-D16BB5501D24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AD09-9782-4F2D-AFF9-D16BB5501D24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AD09-9782-4F2D-AFF9-D16BB5501D24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82" y="204788"/>
            <a:ext cx="3008835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671" y="204789"/>
            <a:ext cx="5112638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82" y="1076327"/>
            <a:ext cx="3008835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AD09-9782-4F2D-AFF9-D16BB5501D24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599" y="3600450"/>
            <a:ext cx="5487353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599" y="459581"/>
            <a:ext cx="5487353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599" y="4025504"/>
            <a:ext cx="5487353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AD09-9782-4F2D-AFF9-D16BB5501D24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80" y="205978"/>
            <a:ext cx="823102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80" y="1200150"/>
            <a:ext cx="823102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79" y="4767264"/>
            <a:ext cx="213397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6AD09-9782-4F2D-AFF9-D16BB5501D24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743" y="4767264"/>
            <a:ext cx="2896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4338" y="4767264"/>
            <a:ext cx="213397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31F9C-A588-42D0-82A8-7F1571284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1.png"/><Relationship Id="rId4" Type="http://schemas.microsoft.com/office/2007/relationships/hdphoto" Target="../media/hdphoto3.wdp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6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29.png"/><Relationship Id="rId10" Type="http://schemas.microsoft.com/office/2007/relationships/hdphoto" Target="../media/hdphoto2.wdp"/><Relationship Id="rId4" Type="http://schemas.openxmlformats.org/officeDocument/2006/relationships/image" Target="../media/image2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5588" cy="51458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5588" cy="51458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9588" y="834610"/>
            <a:ext cx="662588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orbel" panose="020B0503020204020204" pitchFamily="34" charset="0"/>
                <a:cs typeface="Arial" panose="020B0604020202020204" pitchFamily="34" charset="0"/>
              </a:rPr>
              <a:t>О развитии </a:t>
            </a:r>
            <a:r>
              <a:rPr lang="ru-RU" sz="2800" b="1" dirty="0" smtClean="0">
                <a:latin typeface="Corbel" panose="020B0503020204020204" pitchFamily="34" charset="0"/>
                <a:cs typeface="Arial" panose="020B0604020202020204" pitchFamily="34" charset="0"/>
              </a:rPr>
              <a:t>организационно-финансовых </a:t>
            </a:r>
            <a:r>
              <a:rPr lang="ru-RU" sz="2800" b="1" dirty="0">
                <a:latin typeface="Corbel" panose="020B0503020204020204" pitchFamily="34" charset="0"/>
                <a:cs typeface="Arial" panose="020B0604020202020204" pitchFamily="34" charset="0"/>
              </a:rPr>
              <a:t>механизмов </a:t>
            </a:r>
            <a:r>
              <a:rPr lang="ru-RU" sz="2800" b="1" dirty="0" smtClean="0">
                <a:latin typeface="Corbel" panose="020B0503020204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latin typeface="Corbel" panose="020B0503020204020204" pitchFamily="34" charset="0"/>
                <a:cs typeface="Arial" panose="020B0604020202020204" pitchFamily="34" charset="0"/>
              </a:rPr>
              <a:t>в </a:t>
            </a:r>
            <a:r>
              <a:rPr lang="ru-RU" sz="2800" b="1" dirty="0">
                <a:latin typeface="Corbel" panose="020B0503020204020204" pitchFamily="34" charset="0"/>
                <a:cs typeface="Arial" panose="020B0604020202020204" pitchFamily="34" charset="0"/>
              </a:rPr>
              <a:t>сфере высшего образования</a:t>
            </a:r>
          </a:p>
          <a:p>
            <a:endParaRPr lang="ru-RU" sz="2000" dirty="0">
              <a:latin typeface="Corbel" panose="020B0503020204020204" pitchFamily="34" charset="0"/>
            </a:endParaRPr>
          </a:p>
          <a:p>
            <a:endParaRPr lang="ru-RU" dirty="0">
              <a:solidFill>
                <a:schemeClr val="bg2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12" name="Рисунок 11" descr="герб мал.png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52624" y="555526"/>
            <a:ext cx="808602" cy="8746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43682" y="3235267"/>
            <a:ext cx="40754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Corbel" panose="020B0503020204020204" pitchFamily="34" charset="0"/>
              </a:rPr>
              <a:t>Директор департамента экономической политики</a:t>
            </a:r>
            <a:br>
              <a:rPr lang="ru-RU" sz="1100" dirty="0">
                <a:solidFill>
                  <a:schemeClr val="tx2">
                    <a:lumMod val="50000"/>
                  </a:schemeClr>
                </a:solidFill>
                <a:latin typeface="Corbel" panose="020B0503020204020204" pitchFamily="34" charset="0"/>
              </a:rPr>
            </a:b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Corbel" panose="020B0503020204020204" pitchFamily="34" charset="0"/>
              </a:rPr>
              <a:t>Министерства науки и высшего образования</a:t>
            </a:r>
            <a:br>
              <a:rPr lang="ru-RU" sz="1100" dirty="0">
                <a:solidFill>
                  <a:schemeClr val="tx2">
                    <a:lumMod val="50000"/>
                  </a:schemeClr>
                </a:solidFill>
                <a:latin typeface="Corbel" panose="020B0503020204020204" pitchFamily="34" charset="0"/>
              </a:rPr>
            </a:b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Corbel" panose="020B0503020204020204" pitchFamily="34" charset="0"/>
              </a:rPr>
              <a:t>Российской Федерации</a:t>
            </a:r>
          </a:p>
          <a:p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Corbel" panose="020B0503020204020204" pitchFamily="34" charset="0"/>
              </a:rPr>
              <a:t>Андрей Владимирович Зарубин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77320" y="4341366"/>
            <a:ext cx="1641813" cy="64807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Corbel" panose="020B0503020204020204" pitchFamily="34" charset="0"/>
              </a:rPr>
              <a:t>г. Москва</a:t>
            </a:r>
          </a:p>
          <a:p>
            <a:pPr algn="l"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Corbel" panose="020B0503020204020204" pitchFamily="34" charset="0"/>
              </a:rPr>
              <a:t>23 августа </a:t>
            </a:r>
            <a:r>
              <a:rPr lang="ru-RU" sz="1200" dirty="0" err="1">
                <a:solidFill>
                  <a:schemeClr val="tx1"/>
                </a:solidFill>
                <a:latin typeface="Corbel" panose="020B0503020204020204" pitchFamily="34" charset="0"/>
              </a:rPr>
              <a:t>2018г</a:t>
            </a:r>
            <a:r>
              <a:rPr lang="ru-RU" sz="1200" dirty="0">
                <a:solidFill>
                  <a:schemeClr val="tx1"/>
                </a:solidFill>
                <a:latin typeface="Corbel" panose="020B05030202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1712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Прямоугольник 78"/>
          <p:cNvSpPr/>
          <p:nvPr/>
        </p:nvSpPr>
        <p:spPr>
          <a:xfrm>
            <a:off x="0" y="0"/>
            <a:ext cx="9145588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6253">
            <a:off x="8443058" y="3059129"/>
            <a:ext cx="3473270" cy="3128269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0" y="5020023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/>
          </a:p>
        </p:txBody>
      </p:sp>
      <p:sp>
        <p:nvSpPr>
          <p:cNvPr id="70" name="等腰三角形 51"/>
          <p:cNvSpPr/>
          <p:nvPr/>
        </p:nvSpPr>
        <p:spPr>
          <a:xfrm flipV="1">
            <a:off x="2045894" y="1680906"/>
            <a:ext cx="900903" cy="704947"/>
          </a:xfrm>
          <a:prstGeom prst="triangle">
            <a:avLst/>
          </a:prstGeom>
          <a:gradFill>
            <a:gsLst>
              <a:gs pos="0">
                <a:srgbClr val="317CB5"/>
              </a:gs>
              <a:gs pos="100000">
                <a:srgbClr val="EEECE1">
                  <a:lumMod val="90000"/>
                  <a:alpha val="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>
              <a:defRPr/>
            </a:pPr>
            <a:endParaRPr lang="zh-CN" altLang="en-US" sz="600" kern="0">
              <a:solidFill>
                <a:sysClr val="window" lastClr="FFFFFF"/>
              </a:solidFill>
              <a:ea typeface="宋体"/>
            </a:endParaRPr>
          </a:p>
        </p:txBody>
      </p:sp>
      <p:sp>
        <p:nvSpPr>
          <p:cNvPr id="73" name="等腰三角形 51"/>
          <p:cNvSpPr/>
          <p:nvPr/>
        </p:nvSpPr>
        <p:spPr>
          <a:xfrm flipV="1">
            <a:off x="3454418" y="1715284"/>
            <a:ext cx="900903" cy="704947"/>
          </a:xfrm>
          <a:prstGeom prst="triangle">
            <a:avLst/>
          </a:prstGeom>
          <a:gradFill>
            <a:gsLst>
              <a:gs pos="0">
                <a:schemeClr val="accent5"/>
              </a:gs>
              <a:gs pos="100000">
                <a:srgbClr val="EEECE1">
                  <a:lumMod val="90000"/>
                  <a:alpha val="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>
              <a:defRPr/>
            </a:pPr>
            <a:endParaRPr lang="zh-CN" altLang="en-US" sz="600" kern="0">
              <a:solidFill>
                <a:sysClr val="window" lastClr="FFFFFF"/>
              </a:solidFill>
              <a:ea typeface="宋体"/>
            </a:endParaRPr>
          </a:p>
        </p:txBody>
      </p:sp>
      <p:sp>
        <p:nvSpPr>
          <p:cNvPr id="76" name="等腰三角形 51"/>
          <p:cNvSpPr/>
          <p:nvPr/>
        </p:nvSpPr>
        <p:spPr>
          <a:xfrm flipV="1">
            <a:off x="4809247" y="1691505"/>
            <a:ext cx="935572" cy="704947"/>
          </a:xfrm>
          <a:prstGeom prst="triangle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rgbClr val="EEECE1">
                  <a:lumMod val="90000"/>
                  <a:alpha val="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>
              <a:defRPr/>
            </a:pPr>
            <a:endParaRPr lang="zh-CN" altLang="en-US" sz="600" kern="0">
              <a:solidFill>
                <a:sysClr val="window" lastClr="FFFFFF"/>
              </a:solidFill>
              <a:ea typeface="宋体"/>
            </a:endParaRPr>
          </a:p>
        </p:txBody>
      </p:sp>
      <p:sp>
        <p:nvSpPr>
          <p:cNvPr id="82" name="等腰三角形 51"/>
          <p:cNvSpPr/>
          <p:nvPr/>
        </p:nvSpPr>
        <p:spPr>
          <a:xfrm flipV="1">
            <a:off x="6190052" y="1680905"/>
            <a:ext cx="943025" cy="704947"/>
          </a:xfrm>
          <a:prstGeom prst="triangle">
            <a:avLst/>
          </a:prstGeom>
          <a:gradFill>
            <a:gsLst>
              <a:gs pos="0">
                <a:srgbClr val="5A2781"/>
              </a:gs>
              <a:gs pos="100000">
                <a:srgbClr val="EEECE1">
                  <a:lumMod val="90000"/>
                  <a:alpha val="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>
              <a:defRPr/>
            </a:pPr>
            <a:endParaRPr lang="zh-CN" altLang="en-US" sz="600" kern="0">
              <a:solidFill>
                <a:sysClr val="window" lastClr="FFFFFF"/>
              </a:solidFill>
              <a:ea typeface="宋体"/>
            </a:endParaRPr>
          </a:p>
        </p:txBody>
      </p:sp>
      <p:sp>
        <p:nvSpPr>
          <p:cNvPr id="85" name="Rectangle 20"/>
          <p:cNvSpPr/>
          <p:nvPr/>
        </p:nvSpPr>
        <p:spPr>
          <a:xfrm>
            <a:off x="2631367" y="2560664"/>
            <a:ext cx="1141241" cy="37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>
              <a:ea typeface="Roboto" panose="02000000000000000000" pitchFamily="2" charset="0"/>
              <a:cs typeface="Helvetica Neue"/>
            </a:endParaRPr>
          </a:p>
        </p:txBody>
      </p:sp>
      <p:sp>
        <p:nvSpPr>
          <p:cNvPr id="86" name="Rectangle 21"/>
          <p:cNvSpPr/>
          <p:nvPr/>
        </p:nvSpPr>
        <p:spPr>
          <a:xfrm>
            <a:off x="3596520" y="2560664"/>
            <a:ext cx="1141241" cy="37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>
              <a:ea typeface="Roboto" panose="02000000000000000000" pitchFamily="2" charset="0"/>
              <a:cs typeface="Helvetica Neue"/>
            </a:endParaRPr>
          </a:p>
        </p:txBody>
      </p:sp>
      <p:sp>
        <p:nvSpPr>
          <p:cNvPr id="87" name="Rectangle 22"/>
          <p:cNvSpPr/>
          <p:nvPr/>
        </p:nvSpPr>
        <p:spPr>
          <a:xfrm>
            <a:off x="4719599" y="2560664"/>
            <a:ext cx="1141241" cy="37800"/>
          </a:xfrm>
          <a:prstGeom prst="rect">
            <a:avLst/>
          </a:prstGeom>
          <a:solidFill>
            <a:srgbClr val="38AF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>
              <a:ea typeface="Roboto" panose="02000000000000000000" pitchFamily="2" charset="0"/>
              <a:cs typeface="Helvetica Neue"/>
            </a:endParaRPr>
          </a:p>
        </p:txBody>
      </p:sp>
      <p:sp>
        <p:nvSpPr>
          <p:cNvPr id="88" name="Rectangle 23"/>
          <p:cNvSpPr/>
          <p:nvPr/>
        </p:nvSpPr>
        <p:spPr>
          <a:xfrm>
            <a:off x="5727711" y="2560664"/>
            <a:ext cx="1141241" cy="378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>
              <a:ea typeface="Roboto" panose="02000000000000000000" pitchFamily="2" charset="0"/>
              <a:cs typeface="Helvetica Neue"/>
            </a:endParaRPr>
          </a:p>
        </p:txBody>
      </p:sp>
      <p:sp>
        <p:nvSpPr>
          <p:cNvPr id="90" name="Rectangle 25"/>
          <p:cNvSpPr/>
          <p:nvPr/>
        </p:nvSpPr>
        <p:spPr>
          <a:xfrm>
            <a:off x="6807831" y="2561086"/>
            <a:ext cx="539869" cy="4571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>
              <a:ea typeface="Roboto" panose="02000000000000000000" pitchFamily="2" charset="0"/>
              <a:cs typeface="Helvetica Neue"/>
            </a:endParaRPr>
          </a:p>
        </p:txBody>
      </p:sp>
      <p:sp>
        <p:nvSpPr>
          <p:cNvPr id="89" name="Rectangle 24"/>
          <p:cNvSpPr/>
          <p:nvPr/>
        </p:nvSpPr>
        <p:spPr>
          <a:xfrm>
            <a:off x="1862598" y="2560664"/>
            <a:ext cx="1141241" cy="37800"/>
          </a:xfrm>
          <a:prstGeom prst="rect">
            <a:avLst/>
          </a:prstGeom>
          <a:solidFill>
            <a:srgbClr val="317C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>
              <a:ea typeface="Roboto" panose="02000000000000000000" pitchFamily="2" charset="0"/>
              <a:cs typeface="Helvetica Neue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261918" y="2310854"/>
            <a:ext cx="453651" cy="504056"/>
            <a:chOff x="252314" y="3435846"/>
            <a:chExt cx="453651" cy="504056"/>
          </a:xfrm>
        </p:grpSpPr>
        <p:sp>
          <p:nvSpPr>
            <p:cNvPr id="3" name="Шестиугольник 2"/>
            <p:cNvSpPr/>
            <p:nvPr/>
          </p:nvSpPr>
          <p:spPr>
            <a:xfrm rot="5596960">
              <a:off x="265382" y="3493528"/>
              <a:ext cx="445469" cy="384025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314" y="3435846"/>
              <a:ext cx="453651" cy="504056"/>
            </a:xfrm>
            <a:prstGeom prst="rect">
              <a:avLst/>
            </a:prstGeom>
          </p:spPr>
        </p:pic>
      </p:grpSp>
      <p:sp>
        <p:nvSpPr>
          <p:cNvPr id="115" name="Шестиугольник 114"/>
          <p:cNvSpPr/>
          <p:nvPr/>
        </p:nvSpPr>
        <p:spPr>
          <a:xfrm rot="5596960">
            <a:off x="3697187" y="2368536"/>
            <a:ext cx="445469" cy="384025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/>
          </a:p>
        </p:txBody>
      </p:sp>
      <p:pic>
        <p:nvPicPr>
          <p:cNvPr id="116" name="Рисунок 1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119" y="2310854"/>
            <a:ext cx="453651" cy="504056"/>
          </a:xfrm>
          <a:prstGeom prst="rect">
            <a:avLst/>
          </a:prstGeom>
        </p:spPr>
      </p:pic>
      <p:sp>
        <p:nvSpPr>
          <p:cNvPr id="118" name="Шестиугольник 117"/>
          <p:cNvSpPr/>
          <p:nvPr/>
        </p:nvSpPr>
        <p:spPr>
          <a:xfrm rot="5596960">
            <a:off x="5073007" y="2379137"/>
            <a:ext cx="445469" cy="384025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/>
          </a:p>
        </p:txBody>
      </p:sp>
      <p:pic>
        <p:nvPicPr>
          <p:cNvPr id="119" name="Рисунок 1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939" y="2321455"/>
            <a:ext cx="453651" cy="504056"/>
          </a:xfrm>
          <a:prstGeom prst="rect">
            <a:avLst/>
          </a:prstGeom>
        </p:spPr>
      </p:pic>
      <p:grpSp>
        <p:nvGrpSpPr>
          <p:cNvPr id="123" name="Группа 122"/>
          <p:cNvGrpSpPr/>
          <p:nvPr/>
        </p:nvGrpSpPr>
        <p:grpSpPr>
          <a:xfrm>
            <a:off x="6435924" y="2310854"/>
            <a:ext cx="453651" cy="504056"/>
            <a:chOff x="252314" y="3435846"/>
            <a:chExt cx="453651" cy="504056"/>
          </a:xfrm>
        </p:grpSpPr>
        <p:sp>
          <p:nvSpPr>
            <p:cNvPr id="124" name="Шестиугольник 123"/>
            <p:cNvSpPr/>
            <p:nvPr/>
          </p:nvSpPr>
          <p:spPr>
            <a:xfrm rot="5596960">
              <a:off x="265382" y="3493528"/>
              <a:ext cx="445469" cy="384025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/>
            </a:p>
          </p:txBody>
        </p: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314" y="3435846"/>
              <a:ext cx="453651" cy="504056"/>
            </a:xfrm>
            <a:prstGeom prst="rect">
              <a:avLst/>
            </a:prstGeom>
          </p:spPr>
        </p:pic>
      </p:grpSp>
      <p:sp>
        <p:nvSpPr>
          <p:cNvPr id="102" name="Freeform 31"/>
          <p:cNvSpPr>
            <a:spLocks noChangeAspect="1" noEditPoints="1"/>
          </p:cNvSpPr>
          <p:nvPr/>
        </p:nvSpPr>
        <p:spPr bwMode="auto">
          <a:xfrm>
            <a:off x="6567353" y="2442094"/>
            <a:ext cx="199568" cy="280254"/>
          </a:xfrm>
          <a:custGeom>
            <a:avLst/>
            <a:gdLst>
              <a:gd name="T0" fmla="*/ 90 w 293"/>
              <a:gd name="T1" fmla="*/ 383 h 400"/>
              <a:gd name="T2" fmla="*/ 147 w 293"/>
              <a:gd name="T3" fmla="*/ 400 h 400"/>
              <a:gd name="T4" fmla="*/ 203 w 293"/>
              <a:gd name="T5" fmla="*/ 383 h 400"/>
              <a:gd name="T6" fmla="*/ 203 w 293"/>
              <a:gd name="T7" fmla="*/ 342 h 400"/>
              <a:gd name="T8" fmla="*/ 90 w 293"/>
              <a:gd name="T9" fmla="*/ 342 h 400"/>
              <a:gd name="T10" fmla="*/ 90 w 293"/>
              <a:gd name="T11" fmla="*/ 383 h 400"/>
              <a:gd name="T12" fmla="*/ 201 w 293"/>
              <a:gd name="T13" fmla="*/ 318 h 400"/>
              <a:gd name="T14" fmla="*/ 286 w 293"/>
              <a:gd name="T15" fmla="*/ 116 h 400"/>
              <a:gd name="T16" fmla="*/ 147 w 293"/>
              <a:gd name="T17" fmla="*/ 0 h 400"/>
              <a:gd name="T18" fmla="*/ 7 w 293"/>
              <a:gd name="T19" fmla="*/ 116 h 400"/>
              <a:gd name="T20" fmla="*/ 93 w 293"/>
              <a:gd name="T21" fmla="*/ 318 h 400"/>
              <a:gd name="T22" fmla="*/ 201 w 293"/>
              <a:gd name="T23" fmla="*/ 318 h 400"/>
              <a:gd name="T24" fmla="*/ 50 w 293"/>
              <a:gd name="T25" fmla="*/ 119 h 400"/>
              <a:gd name="T26" fmla="*/ 147 w 293"/>
              <a:gd name="T27" fmla="*/ 41 h 400"/>
              <a:gd name="T28" fmla="*/ 244 w 293"/>
              <a:gd name="T29" fmla="*/ 119 h 400"/>
              <a:gd name="T30" fmla="*/ 208 w 293"/>
              <a:gd name="T31" fmla="*/ 198 h 400"/>
              <a:gd name="T32" fmla="*/ 163 w 293"/>
              <a:gd name="T33" fmla="*/ 283 h 400"/>
              <a:gd name="T34" fmla="*/ 130 w 293"/>
              <a:gd name="T35" fmla="*/ 283 h 400"/>
              <a:gd name="T36" fmla="*/ 86 w 293"/>
              <a:gd name="T37" fmla="*/ 198 h 400"/>
              <a:gd name="T38" fmla="*/ 50 w 293"/>
              <a:gd name="T39" fmla="*/ 119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93" h="400">
                <a:moveTo>
                  <a:pt x="90" y="383"/>
                </a:moveTo>
                <a:cubicBezTo>
                  <a:pt x="106" y="393"/>
                  <a:pt x="125" y="400"/>
                  <a:pt x="147" y="400"/>
                </a:cubicBezTo>
                <a:cubicBezTo>
                  <a:pt x="169" y="400"/>
                  <a:pt x="187" y="393"/>
                  <a:pt x="203" y="383"/>
                </a:cubicBezTo>
                <a:cubicBezTo>
                  <a:pt x="203" y="342"/>
                  <a:pt x="203" y="342"/>
                  <a:pt x="203" y="342"/>
                </a:cubicBezTo>
                <a:cubicBezTo>
                  <a:pt x="90" y="342"/>
                  <a:pt x="90" y="342"/>
                  <a:pt x="90" y="342"/>
                </a:cubicBezTo>
                <a:lnTo>
                  <a:pt x="90" y="383"/>
                </a:lnTo>
                <a:close/>
                <a:moveTo>
                  <a:pt x="201" y="318"/>
                </a:moveTo>
                <a:cubicBezTo>
                  <a:pt x="201" y="231"/>
                  <a:pt x="293" y="203"/>
                  <a:pt x="286" y="116"/>
                </a:cubicBezTo>
                <a:cubicBezTo>
                  <a:pt x="282" y="61"/>
                  <a:pt x="245" y="0"/>
                  <a:pt x="147" y="0"/>
                </a:cubicBezTo>
                <a:cubicBezTo>
                  <a:pt x="49" y="0"/>
                  <a:pt x="12" y="61"/>
                  <a:pt x="7" y="116"/>
                </a:cubicBezTo>
                <a:cubicBezTo>
                  <a:pt x="0" y="203"/>
                  <a:pt x="93" y="231"/>
                  <a:pt x="93" y="318"/>
                </a:cubicBezTo>
                <a:lnTo>
                  <a:pt x="201" y="318"/>
                </a:lnTo>
                <a:close/>
                <a:moveTo>
                  <a:pt x="50" y="119"/>
                </a:moveTo>
                <a:cubicBezTo>
                  <a:pt x="54" y="67"/>
                  <a:pt x="89" y="41"/>
                  <a:pt x="147" y="41"/>
                </a:cubicBezTo>
                <a:cubicBezTo>
                  <a:pt x="204" y="41"/>
                  <a:pt x="240" y="67"/>
                  <a:pt x="244" y="119"/>
                </a:cubicBezTo>
                <a:cubicBezTo>
                  <a:pt x="246" y="148"/>
                  <a:pt x="230" y="167"/>
                  <a:pt x="208" y="198"/>
                </a:cubicBezTo>
                <a:cubicBezTo>
                  <a:pt x="192" y="221"/>
                  <a:pt x="172" y="248"/>
                  <a:pt x="163" y="283"/>
                </a:cubicBezTo>
                <a:cubicBezTo>
                  <a:pt x="130" y="283"/>
                  <a:pt x="130" y="283"/>
                  <a:pt x="130" y="283"/>
                </a:cubicBezTo>
                <a:cubicBezTo>
                  <a:pt x="121" y="248"/>
                  <a:pt x="102" y="221"/>
                  <a:pt x="86" y="198"/>
                </a:cubicBezTo>
                <a:cubicBezTo>
                  <a:pt x="64" y="167"/>
                  <a:pt x="47" y="148"/>
                  <a:pt x="50" y="119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600" dirty="0"/>
          </a:p>
        </p:txBody>
      </p:sp>
      <p:sp>
        <p:nvSpPr>
          <p:cNvPr id="103" name="Freeform 49"/>
          <p:cNvSpPr>
            <a:spLocks noChangeAspect="1" noEditPoints="1"/>
          </p:cNvSpPr>
          <p:nvPr/>
        </p:nvSpPr>
        <p:spPr bwMode="auto">
          <a:xfrm>
            <a:off x="2377105" y="2463899"/>
            <a:ext cx="233966" cy="205213"/>
          </a:xfrm>
          <a:custGeom>
            <a:avLst/>
            <a:gdLst>
              <a:gd name="T0" fmla="*/ 182 w 400"/>
              <a:gd name="T1" fmla="*/ 180 h 340"/>
              <a:gd name="T2" fmla="*/ 218 w 400"/>
              <a:gd name="T3" fmla="*/ 180 h 340"/>
              <a:gd name="T4" fmla="*/ 218 w 400"/>
              <a:gd name="T5" fmla="*/ 220 h 340"/>
              <a:gd name="T6" fmla="*/ 400 w 400"/>
              <a:gd name="T7" fmla="*/ 220 h 340"/>
              <a:gd name="T8" fmla="*/ 396 w 400"/>
              <a:gd name="T9" fmla="*/ 103 h 340"/>
              <a:gd name="T10" fmla="*/ 356 w 400"/>
              <a:gd name="T11" fmla="*/ 60 h 340"/>
              <a:gd name="T12" fmla="*/ 292 w 400"/>
              <a:gd name="T13" fmla="*/ 60 h 340"/>
              <a:gd name="T14" fmla="*/ 268 w 400"/>
              <a:gd name="T15" fmla="*/ 15 h 340"/>
              <a:gd name="T16" fmla="*/ 244 w 400"/>
              <a:gd name="T17" fmla="*/ 0 h 340"/>
              <a:gd name="T18" fmla="*/ 155 w 400"/>
              <a:gd name="T19" fmla="*/ 0 h 340"/>
              <a:gd name="T20" fmla="*/ 132 w 400"/>
              <a:gd name="T21" fmla="*/ 15 h 340"/>
              <a:gd name="T22" fmla="*/ 108 w 400"/>
              <a:gd name="T23" fmla="*/ 60 h 340"/>
              <a:gd name="T24" fmla="*/ 44 w 400"/>
              <a:gd name="T25" fmla="*/ 60 h 340"/>
              <a:gd name="T26" fmla="*/ 4 w 400"/>
              <a:gd name="T27" fmla="*/ 103 h 340"/>
              <a:gd name="T28" fmla="*/ 0 w 400"/>
              <a:gd name="T29" fmla="*/ 220 h 340"/>
              <a:gd name="T30" fmla="*/ 182 w 400"/>
              <a:gd name="T31" fmla="*/ 220 h 340"/>
              <a:gd name="T32" fmla="*/ 182 w 400"/>
              <a:gd name="T33" fmla="*/ 180 h 340"/>
              <a:gd name="T34" fmla="*/ 153 w 400"/>
              <a:gd name="T35" fmla="*/ 38 h 340"/>
              <a:gd name="T36" fmla="*/ 169 w 400"/>
              <a:gd name="T37" fmla="*/ 28 h 340"/>
              <a:gd name="T38" fmla="*/ 230 w 400"/>
              <a:gd name="T39" fmla="*/ 28 h 340"/>
              <a:gd name="T40" fmla="*/ 247 w 400"/>
              <a:gd name="T41" fmla="*/ 38 h 340"/>
              <a:gd name="T42" fmla="*/ 258 w 400"/>
              <a:gd name="T43" fmla="*/ 60 h 340"/>
              <a:gd name="T44" fmla="*/ 141 w 400"/>
              <a:gd name="T45" fmla="*/ 60 h 340"/>
              <a:gd name="T46" fmla="*/ 153 w 400"/>
              <a:gd name="T47" fmla="*/ 38 h 340"/>
              <a:gd name="T48" fmla="*/ 218 w 400"/>
              <a:gd name="T49" fmla="*/ 280 h 340"/>
              <a:gd name="T50" fmla="*/ 182 w 400"/>
              <a:gd name="T51" fmla="*/ 280 h 340"/>
              <a:gd name="T52" fmla="*/ 182 w 400"/>
              <a:gd name="T53" fmla="*/ 240 h 340"/>
              <a:gd name="T54" fmla="*/ 10 w 400"/>
              <a:gd name="T55" fmla="*/ 240 h 340"/>
              <a:gd name="T56" fmla="*/ 14 w 400"/>
              <a:gd name="T57" fmla="*/ 306 h 340"/>
              <a:gd name="T58" fmla="*/ 50 w 400"/>
              <a:gd name="T59" fmla="*/ 340 h 340"/>
              <a:gd name="T60" fmla="*/ 350 w 400"/>
              <a:gd name="T61" fmla="*/ 340 h 340"/>
              <a:gd name="T62" fmla="*/ 386 w 400"/>
              <a:gd name="T63" fmla="*/ 306 h 340"/>
              <a:gd name="T64" fmla="*/ 390 w 400"/>
              <a:gd name="T65" fmla="*/ 240 h 340"/>
              <a:gd name="T66" fmla="*/ 218 w 400"/>
              <a:gd name="T67" fmla="*/ 240 h 340"/>
              <a:gd name="T68" fmla="*/ 218 w 400"/>
              <a:gd name="T69" fmla="*/ 28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00" h="340">
                <a:moveTo>
                  <a:pt x="182" y="180"/>
                </a:moveTo>
                <a:cubicBezTo>
                  <a:pt x="218" y="180"/>
                  <a:pt x="218" y="180"/>
                  <a:pt x="218" y="180"/>
                </a:cubicBezTo>
                <a:cubicBezTo>
                  <a:pt x="218" y="220"/>
                  <a:pt x="218" y="220"/>
                  <a:pt x="218" y="220"/>
                </a:cubicBezTo>
                <a:cubicBezTo>
                  <a:pt x="400" y="220"/>
                  <a:pt x="400" y="220"/>
                  <a:pt x="400" y="220"/>
                </a:cubicBezTo>
                <a:cubicBezTo>
                  <a:pt x="400" y="220"/>
                  <a:pt x="397" y="131"/>
                  <a:pt x="396" y="103"/>
                </a:cubicBezTo>
                <a:cubicBezTo>
                  <a:pt x="395" y="76"/>
                  <a:pt x="385" y="60"/>
                  <a:pt x="356" y="60"/>
                </a:cubicBezTo>
                <a:cubicBezTo>
                  <a:pt x="292" y="60"/>
                  <a:pt x="292" y="60"/>
                  <a:pt x="292" y="60"/>
                </a:cubicBezTo>
                <a:cubicBezTo>
                  <a:pt x="282" y="41"/>
                  <a:pt x="271" y="21"/>
                  <a:pt x="268" y="15"/>
                </a:cubicBezTo>
                <a:cubicBezTo>
                  <a:pt x="261" y="2"/>
                  <a:pt x="259" y="0"/>
                  <a:pt x="244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41" y="0"/>
                  <a:pt x="138" y="2"/>
                  <a:pt x="132" y="15"/>
                </a:cubicBezTo>
                <a:cubicBezTo>
                  <a:pt x="129" y="21"/>
                  <a:pt x="118" y="41"/>
                  <a:pt x="108" y="60"/>
                </a:cubicBezTo>
                <a:cubicBezTo>
                  <a:pt x="44" y="60"/>
                  <a:pt x="44" y="60"/>
                  <a:pt x="44" y="60"/>
                </a:cubicBezTo>
                <a:cubicBezTo>
                  <a:pt x="14" y="60"/>
                  <a:pt x="5" y="76"/>
                  <a:pt x="4" y="103"/>
                </a:cubicBezTo>
                <a:cubicBezTo>
                  <a:pt x="3" y="129"/>
                  <a:pt x="0" y="220"/>
                  <a:pt x="0" y="220"/>
                </a:cubicBezTo>
                <a:cubicBezTo>
                  <a:pt x="182" y="220"/>
                  <a:pt x="182" y="220"/>
                  <a:pt x="182" y="220"/>
                </a:cubicBezTo>
                <a:lnTo>
                  <a:pt x="182" y="180"/>
                </a:lnTo>
                <a:close/>
                <a:moveTo>
                  <a:pt x="153" y="38"/>
                </a:moveTo>
                <a:cubicBezTo>
                  <a:pt x="157" y="30"/>
                  <a:pt x="159" y="28"/>
                  <a:pt x="169" y="28"/>
                </a:cubicBezTo>
                <a:cubicBezTo>
                  <a:pt x="230" y="28"/>
                  <a:pt x="230" y="28"/>
                  <a:pt x="230" y="28"/>
                </a:cubicBezTo>
                <a:cubicBezTo>
                  <a:pt x="241" y="28"/>
                  <a:pt x="242" y="30"/>
                  <a:pt x="247" y="38"/>
                </a:cubicBezTo>
                <a:cubicBezTo>
                  <a:pt x="248" y="41"/>
                  <a:pt x="253" y="50"/>
                  <a:pt x="258" y="60"/>
                </a:cubicBezTo>
                <a:cubicBezTo>
                  <a:pt x="141" y="60"/>
                  <a:pt x="141" y="60"/>
                  <a:pt x="141" y="60"/>
                </a:cubicBezTo>
                <a:cubicBezTo>
                  <a:pt x="146" y="50"/>
                  <a:pt x="151" y="41"/>
                  <a:pt x="153" y="38"/>
                </a:cubicBezTo>
                <a:close/>
                <a:moveTo>
                  <a:pt x="218" y="280"/>
                </a:moveTo>
                <a:cubicBezTo>
                  <a:pt x="182" y="280"/>
                  <a:pt x="182" y="280"/>
                  <a:pt x="182" y="280"/>
                </a:cubicBezTo>
                <a:cubicBezTo>
                  <a:pt x="182" y="240"/>
                  <a:pt x="182" y="240"/>
                  <a:pt x="182" y="240"/>
                </a:cubicBezTo>
                <a:cubicBezTo>
                  <a:pt x="10" y="240"/>
                  <a:pt x="10" y="240"/>
                  <a:pt x="10" y="240"/>
                </a:cubicBezTo>
                <a:cubicBezTo>
                  <a:pt x="10" y="240"/>
                  <a:pt x="12" y="276"/>
                  <a:pt x="14" y="306"/>
                </a:cubicBezTo>
                <a:cubicBezTo>
                  <a:pt x="14" y="319"/>
                  <a:pt x="18" y="340"/>
                  <a:pt x="50" y="340"/>
                </a:cubicBezTo>
                <a:cubicBezTo>
                  <a:pt x="350" y="340"/>
                  <a:pt x="350" y="340"/>
                  <a:pt x="350" y="340"/>
                </a:cubicBezTo>
                <a:cubicBezTo>
                  <a:pt x="381" y="340"/>
                  <a:pt x="385" y="319"/>
                  <a:pt x="386" y="306"/>
                </a:cubicBezTo>
                <a:cubicBezTo>
                  <a:pt x="388" y="275"/>
                  <a:pt x="390" y="240"/>
                  <a:pt x="390" y="240"/>
                </a:cubicBezTo>
                <a:cubicBezTo>
                  <a:pt x="218" y="240"/>
                  <a:pt x="218" y="240"/>
                  <a:pt x="218" y="240"/>
                </a:cubicBezTo>
                <a:lnTo>
                  <a:pt x="218" y="280"/>
                </a:lnTo>
                <a:close/>
              </a:path>
            </a:pathLst>
          </a:custGeom>
          <a:solidFill>
            <a:srgbClr val="3E8AC8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600" dirty="0"/>
          </a:p>
        </p:txBody>
      </p:sp>
      <p:grpSp>
        <p:nvGrpSpPr>
          <p:cNvPr id="65" name="Группа 64"/>
          <p:cNvGrpSpPr/>
          <p:nvPr/>
        </p:nvGrpSpPr>
        <p:grpSpPr>
          <a:xfrm>
            <a:off x="5181621" y="2466161"/>
            <a:ext cx="210285" cy="208304"/>
            <a:chOff x="3532598" y="4059901"/>
            <a:chExt cx="1906463" cy="1888505"/>
          </a:xfrm>
          <a:solidFill>
            <a:schemeClr val="accent4"/>
          </a:solidFill>
        </p:grpSpPr>
        <p:sp>
          <p:nvSpPr>
            <p:cNvPr id="66" name="Freeform 11"/>
            <p:cNvSpPr>
              <a:spLocks noChangeArrowheads="1"/>
            </p:cNvSpPr>
            <p:nvPr/>
          </p:nvSpPr>
          <p:spPr bwMode="auto">
            <a:xfrm>
              <a:off x="3635285" y="5273842"/>
              <a:ext cx="243958" cy="442762"/>
            </a:xfrm>
            <a:custGeom>
              <a:avLst/>
              <a:gdLst>
                <a:gd name="T0" fmla="*/ 0 w 118"/>
                <a:gd name="T1" fmla="*/ 183 h 218"/>
                <a:gd name="T2" fmla="*/ 25 w 118"/>
                <a:gd name="T3" fmla="*/ 217 h 218"/>
                <a:gd name="T4" fmla="*/ 84 w 118"/>
                <a:gd name="T5" fmla="*/ 217 h 218"/>
                <a:gd name="T6" fmla="*/ 117 w 118"/>
                <a:gd name="T7" fmla="*/ 183 h 218"/>
                <a:gd name="T8" fmla="*/ 117 w 118"/>
                <a:gd name="T9" fmla="*/ 0 h 218"/>
                <a:gd name="T10" fmla="*/ 17 w 118"/>
                <a:gd name="T11" fmla="*/ 91 h 218"/>
                <a:gd name="T12" fmla="*/ 0 w 118"/>
                <a:gd name="T13" fmla="*/ 75 h 218"/>
                <a:gd name="T14" fmla="*/ 0 w 118"/>
                <a:gd name="T15" fmla="*/ 183 h 218"/>
                <a:gd name="T16" fmla="*/ 0 w 118"/>
                <a:gd name="T17" fmla="*/ 183 h 218"/>
                <a:gd name="T18" fmla="*/ 0 w 118"/>
                <a:gd name="T19" fmla="*/ 18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218">
                  <a:moveTo>
                    <a:pt x="0" y="183"/>
                  </a:moveTo>
                  <a:cubicBezTo>
                    <a:pt x="0" y="200"/>
                    <a:pt x="8" y="217"/>
                    <a:pt x="25" y="217"/>
                  </a:cubicBezTo>
                  <a:cubicBezTo>
                    <a:pt x="84" y="217"/>
                    <a:pt x="84" y="217"/>
                    <a:pt x="84" y="217"/>
                  </a:cubicBezTo>
                  <a:cubicBezTo>
                    <a:pt x="100" y="217"/>
                    <a:pt x="117" y="200"/>
                    <a:pt x="117" y="183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0" y="75"/>
                    <a:pt x="0" y="75"/>
                    <a:pt x="0" y="75"/>
                  </a:cubicBezTo>
                  <a:lnTo>
                    <a:pt x="0" y="183"/>
                  </a:lnTo>
                  <a:close/>
                  <a:moveTo>
                    <a:pt x="0" y="183"/>
                  </a:moveTo>
                  <a:lnTo>
                    <a:pt x="0" y="18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26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00">
                <a:latin typeface="+mn-lt"/>
                <a:ea typeface="+mn-ea"/>
              </a:endParaRPr>
            </a:p>
          </p:txBody>
        </p:sp>
        <p:sp>
          <p:nvSpPr>
            <p:cNvPr id="67" name="Freeform 12"/>
            <p:cNvSpPr>
              <a:spLocks noChangeArrowheads="1"/>
            </p:cNvSpPr>
            <p:nvPr/>
          </p:nvSpPr>
          <p:spPr bwMode="auto">
            <a:xfrm>
              <a:off x="4032842" y="5029875"/>
              <a:ext cx="243958" cy="686728"/>
            </a:xfrm>
            <a:custGeom>
              <a:avLst/>
              <a:gdLst>
                <a:gd name="T0" fmla="*/ 0 w 118"/>
                <a:gd name="T1" fmla="*/ 301 h 336"/>
                <a:gd name="T2" fmla="*/ 34 w 118"/>
                <a:gd name="T3" fmla="*/ 335 h 336"/>
                <a:gd name="T4" fmla="*/ 84 w 118"/>
                <a:gd name="T5" fmla="*/ 335 h 336"/>
                <a:gd name="T6" fmla="*/ 117 w 118"/>
                <a:gd name="T7" fmla="*/ 301 h 336"/>
                <a:gd name="T8" fmla="*/ 117 w 118"/>
                <a:gd name="T9" fmla="*/ 76 h 336"/>
                <a:gd name="T10" fmla="*/ 42 w 118"/>
                <a:gd name="T11" fmla="*/ 0 h 336"/>
                <a:gd name="T12" fmla="*/ 0 w 118"/>
                <a:gd name="T13" fmla="*/ 42 h 336"/>
                <a:gd name="T14" fmla="*/ 0 w 118"/>
                <a:gd name="T15" fmla="*/ 301 h 336"/>
                <a:gd name="T16" fmla="*/ 0 w 118"/>
                <a:gd name="T17" fmla="*/ 301 h 336"/>
                <a:gd name="T18" fmla="*/ 0 w 118"/>
                <a:gd name="T19" fmla="*/ 301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336">
                  <a:moveTo>
                    <a:pt x="0" y="301"/>
                  </a:moveTo>
                  <a:cubicBezTo>
                    <a:pt x="0" y="318"/>
                    <a:pt x="17" y="335"/>
                    <a:pt x="34" y="335"/>
                  </a:cubicBezTo>
                  <a:cubicBezTo>
                    <a:pt x="84" y="335"/>
                    <a:pt x="84" y="335"/>
                    <a:pt x="84" y="335"/>
                  </a:cubicBezTo>
                  <a:cubicBezTo>
                    <a:pt x="101" y="335"/>
                    <a:pt x="117" y="318"/>
                    <a:pt x="117" y="301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0" y="301"/>
                  </a:lnTo>
                  <a:close/>
                  <a:moveTo>
                    <a:pt x="0" y="301"/>
                  </a:moveTo>
                  <a:lnTo>
                    <a:pt x="0" y="30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26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00">
                <a:latin typeface="+mn-lt"/>
                <a:ea typeface="+mn-ea"/>
              </a:endParaRPr>
            </a:p>
          </p:txBody>
        </p:sp>
        <p:sp>
          <p:nvSpPr>
            <p:cNvPr id="68" name="Freeform 13"/>
            <p:cNvSpPr>
              <a:spLocks noChangeArrowheads="1"/>
            </p:cNvSpPr>
            <p:nvPr/>
          </p:nvSpPr>
          <p:spPr bwMode="auto">
            <a:xfrm>
              <a:off x="4430399" y="5029875"/>
              <a:ext cx="243958" cy="686728"/>
            </a:xfrm>
            <a:custGeom>
              <a:avLst/>
              <a:gdLst>
                <a:gd name="T0" fmla="*/ 92 w 118"/>
                <a:gd name="T1" fmla="*/ 335 h 336"/>
                <a:gd name="T2" fmla="*/ 117 w 118"/>
                <a:gd name="T3" fmla="*/ 301 h 336"/>
                <a:gd name="T4" fmla="*/ 117 w 118"/>
                <a:gd name="T5" fmla="*/ 0 h 336"/>
                <a:gd name="T6" fmla="*/ 0 w 118"/>
                <a:gd name="T7" fmla="*/ 118 h 336"/>
                <a:gd name="T8" fmla="*/ 0 w 118"/>
                <a:gd name="T9" fmla="*/ 301 h 336"/>
                <a:gd name="T10" fmla="*/ 33 w 118"/>
                <a:gd name="T11" fmla="*/ 335 h 336"/>
                <a:gd name="T12" fmla="*/ 92 w 118"/>
                <a:gd name="T13" fmla="*/ 335 h 336"/>
                <a:gd name="T14" fmla="*/ 92 w 118"/>
                <a:gd name="T15" fmla="*/ 335 h 336"/>
                <a:gd name="T16" fmla="*/ 92 w 118"/>
                <a:gd name="T17" fmla="*/ 335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336">
                  <a:moveTo>
                    <a:pt x="92" y="335"/>
                  </a:moveTo>
                  <a:cubicBezTo>
                    <a:pt x="108" y="335"/>
                    <a:pt x="117" y="318"/>
                    <a:pt x="117" y="301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318"/>
                    <a:pt x="16" y="335"/>
                    <a:pt x="33" y="335"/>
                  </a:cubicBezTo>
                  <a:lnTo>
                    <a:pt x="92" y="335"/>
                  </a:lnTo>
                  <a:close/>
                  <a:moveTo>
                    <a:pt x="92" y="335"/>
                  </a:moveTo>
                  <a:lnTo>
                    <a:pt x="92" y="33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26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00">
                <a:latin typeface="+mn-lt"/>
                <a:ea typeface="+mn-ea"/>
              </a:endParaRPr>
            </a:p>
          </p:txBody>
        </p:sp>
        <p:sp>
          <p:nvSpPr>
            <p:cNvPr id="69" name="Freeform 14"/>
            <p:cNvSpPr>
              <a:spLocks noChangeArrowheads="1"/>
            </p:cNvSpPr>
            <p:nvPr/>
          </p:nvSpPr>
          <p:spPr bwMode="auto">
            <a:xfrm>
              <a:off x="4818924" y="4794942"/>
              <a:ext cx="262023" cy="930694"/>
            </a:xfrm>
            <a:custGeom>
              <a:avLst/>
              <a:gdLst>
                <a:gd name="T0" fmla="*/ 0 w 126"/>
                <a:gd name="T1" fmla="*/ 41 h 452"/>
                <a:gd name="T2" fmla="*/ 0 w 126"/>
                <a:gd name="T3" fmla="*/ 417 h 452"/>
                <a:gd name="T4" fmla="*/ 33 w 126"/>
                <a:gd name="T5" fmla="*/ 451 h 452"/>
                <a:gd name="T6" fmla="*/ 92 w 126"/>
                <a:gd name="T7" fmla="*/ 451 h 452"/>
                <a:gd name="T8" fmla="*/ 125 w 126"/>
                <a:gd name="T9" fmla="*/ 417 h 452"/>
                <a:gd name="T10" fmla="*/ 125 w 126"/>
                <a:gd name="T11" fmla="*/ 66 h 452"/>
                <a:gd name="T12" fmla="*/ 50 w 126"/>
                <a:gd name="T13" fmla="*/ 0 h 452"/>
                <a:gd name="T14" fmla="*/ 0 w 126"/>
                <a:gd name="T15" fmla="*/ 41 h 452"/>
                <a:gd name="T16" fmla="*/ 0 w 126"/>
                <a:gd name="T17" fmla="*/ 41 h 452"/>
                <a:gd name="T18" fmla="*/ 0 w 126"/>
                <a:gd name="T19" fmla="*/ 4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452">
                  <a:moveTo>
                    <a:pt x="0" y="41"/>
                  </a:moveTo>
                  <a:cubicBezTo>
                    <a:pt x="0" y="417"/>
                    <a:pt x="0" y="417"/>
                    <a:pt x="0" y="417"/>
                  </a:cubicBezTo>
                  <a:cubicBezTo>
                    <a:pt x="0" y="434"/>
                    <a:pt x="17" y="451"/>
                    <a:pt x="33" y="451"/>
                  </a:cubicBezTo>
                  <a:cubicBezTo>
                    <a:pt x="92" y="451"/>
                    <a:pt x="92" y="451"/>
                    <a:pt x="92" y="451"/>
                  </a:cubicBezTo>
                  <a:cubicBezTo>
                    <a:pt x="109" y="451"/>
                    <a:pt x="125" y="434"/>
                    <a:pt x="125" y="417"/>
                  </a:cubicBezTo>
                  <a:cubicBezTo>
                    <a:pt x="125" y="66"/>
                    <a:pt x="125" y="66"/>
                    <a:pt x="125" y="66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0" y="41"/>
                  </a:lnTo>
                  <a:close/>
                  <a:moveTo>
                    <a:pt x="0" y="41"/>
                  </a:move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26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00">
                <a:latin typeface="+mn-lt"/>
                <a:ea typeface="+mn-ea"/>
              </a:endParaRPr>
            </a:p>
          </p:txBody>
        </p:sp>
        <p:sp>
          <p:nvSpPr>
            <p:cNvPr id="84" name="Freeform 15"/>
            <p:cNvSpPr>
              <a:spLocks noChangeArrowheads="1"/>
            </p:cNvSpPr>
            <p:nvPr/>
          </p:nvSpPr>
          <p:spPr bwMode="auto">
            <a:xfrm>
              <a:off x="3572041" y="4379291"/>
              <a:ext cx="1490835" cy="930694"/>
            </a:xfrm>
            <a:custGeom>
              <a:avLst/>
              <a:gdLst>
                <a:gd name="T0" fmla="*/ 234 w 728"/>
                <a:gd name="T1" fmla="*/ 284 h 452"/>
                <a:gd name="T2" fmla="*/ 292 w 728"/>
                <a:gd name="T3" fmla="*/ 284 h 452"/>
                <a:gd name="T4" fmla="*/ 359 w 728"/>
                <a:gd name="T5" fmla="*/ 351 h 452"/>
                <a:gd name="T6" fmla="*/ 401 w 728"/>
                <a:gd name="T7" fmla="*/ 368 h 452"/>
                <a:gd name="T8" fmla="*/ 434 w 728"/>
                <a:gd name="T9" fmla="*/ 351 h 452"/>
                <a:gd name="T10" fmla="*/ 660 w 728"/>
                <a:gd name="T11" fmla="*/ 134 h 452"/>
                <a:gd name="T12" fmla="*/ 694 w 728"/>
                <a:gd name="T13" fmla="*/ 167 h 452"/>
                <a:gd name="T14" fmla="*/ 710 w 728"/>
                <a:gd name="T15" fmla="*/ 175 h 452"/>
                <a:gd name="T16" fmla="*/ 727 w 728"/>
                <a:gd name="T17" fmla="*/ 159 h 452"/>
                <a:gd name="T18" fmla="*/ 727 w 728"/>
                <a:gd name="T19" fmla="*/ 33 h 452"/>
                <a:gd name="T20" fmla="*/ 719 w 728"/>
                <a:gd name="T21" fmla="*/ 8 h 452"/>
                <a:gd name="T22" fmla="*/ 694 w 728"/>
                <a:gd name="T23" fmla="*/ 0 h 452"/>
                <a:gd name="T24" fmla="*/ 568 w 728"/>
                <a:gd name="T25" fmla="*/ 0 h 452"/>
                <a:gd name="T26" fmla="*/ 551 w 728"/>
                <a:gd name="T27" fmla="*/ 8 h 452"/>
                <a:gd name="T28" fmla="*/ 551 w 728"/>
                <a:gd name="T29" fmla="*/ 33 h 452"/>
                <a:gd name="T30" fmla="*/ 585 w 728"/>
                <a:gd name="T31" fmla="*/ 58 h 452"/>
                <a:gd name="T32" fmla="*/ 426 w 728"/>
                <a:gd name="T33" fmla="*/ 217 h 452"/>
                <a:gd name="T34" fmla="*/ 401 w 728"/>
                <a:gd name="T35" fmla="*/ 225 h 452"/>
                <a:gd name="T36" fmla="*/ 368 w 728"/>
                <a:gd name="T37" fmla="*/ 217 h 452"/>
                <a:gd name="T38" fmla="*/ 292 w 728"/>
                <a:gd name="T39" fmla="*/ 142 h 452"/>
                <a:gd name="T40" fmla="*/ 234 w 728"/>
                <a:gd name="T41" fmla="*/ 142 h 452"/>
                <a:gd name="T42" fmla="*/ 8 w 728"/>
                <a:gd name="T43" fmla="*/ 359 h 452"/>
                <a:gd name="T44" fmla="*/ 0 w 728"/>
                <a:gd name="T45" fmla="*/ 393 h 452"/>
                <a:gd name="T46" fmla="*/ 8 w 728"/>
                <a:gd name="T47" fmla="*/ 426 h 452"/>
                <a:gd name="T48" fmla="*/ 25 w 728"/>
                <a:gd name="T49" fmla="*/ 435 h 452"/>
                <a:gd name="T50" fmla="*/ 83 w 728"/>
                <a:gd name="T51" fmla="*/ 435 h 452"/>
                <a:gd name="T52" fmla="*/ 234 w 728"/>
                <a:gd name="T53" fmla="*/ 284 h 452"/>
                <a:gd name="T54" fmla="*/ 234 w 728"/>
                <a:gd name="T55" fmla="*/ 284 h 452"/>
                <a:gd name="T56" fmla="*/ 234 w 728"/>
                <a:gd name="T57" fmla="*/ 284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452">
                  <a:moveTo>
                    <a:pt x="234" y="284"/>
                  </a:moveTo>
                  <a:cubicBezTo>
                    <a:pt x="250" y="267"/>
                    <a:pt x="276" y="267"/>
                    <a:pt x="292" y="284"/>
                  </a:cubicBezTo>
                  <a:cubicBezTo>
                    <a:pt x="359" y="351"/>
                    <a:pt x="359" y="351"/>
                    <a:pt x="359" y="351"/>
                  </a:cubicBezTo>
                  <a:cubicBezTo>
                    <a:pt x="376" y="368"/>
                    <a:pt x="384" y="368"/>
                    <a:pt x="401" y="368"/>
                  </a:cubicBezTo>
                  <a:cubicBezTo>
                    <a:pt x="418" y="368"/>
                    <a:pt x="426" y="368"/>
                    <a:pt x="434" y="351"/>
                  </a:cubicBezTo>
                  <a:cubicBezTo>
                    <a:pt x="660" y="134"/>
                    <a:pt x="660" y="134"/>
                    <a:pt x="660" y="134"/>
                  </a:cubicBezTo>
                  <a:cubicBezTo>
                    <a:pt x="694" y="167"/>
                    <a:pt x="694" y="167"/>
                    <a:pt x="694" y="167"/>
                  </a:cubicBezTo>
                  <a:cubicBezTo>
                    <a:pt x="702" y="175"/>
                    <a:pt x="710" y="175"/>
                    <a:pt x="710" y="175"/>
                  </a:cubicBezTo>
                  <a:cubicBezTo>
                    <a:pt x="719" y="175"/>
                    <a:pt x="727" y="167"/>
                    <a:pt x="727" y="159"/>
                  </a:cubicBezTo>
                  <a:cubicBezTo>
                    <a:pt x="727" y="33"/>
                    <a:pt x="727" y="33"/>
                    <a:pt x="727" y="33"/>
                  </a:cubicBezTo>
                  <a:cubicBezTo>
                    <a:pt x="727" y="25"/>
                    <a:pt x="727" y="16"/>
                    <a:pt x="719" y="8"/>
                  </a:cubicBezTo>
                  <a:cubicBezTo>
                    <a:pt x="710" y="0"/>
                    <a:pt x="702" y="0"/>
                    <a:pt x="694" y="0"/>
                  </a:cubicBezTo>
                  <a:cubicBezTo>
                    <a:pt x="568" y="0"/>
                    <a:pt x="568" y="0"/>
                    <a:pt x="568" y="0"/>
                  </a:cubicBezTo>
                  <a:cubicBezTo>
                    <a:pt x="560" y="0"/>
                    <a:pt x="551" y="0"/>
                    <a:pt x="551" y="8"/>
                  </a:cubicBezTo>
                  <a:cubicBezTo>
                    <a:pt x="543" y="16"/>
                    <a:pt x="551" y="25"/>
                    <a:pt x="551" y="33"/>
                  </a:cubicBezTo>
                  <a:cubicBezTo>
                    <a:pt x="585" y="58"/>
                    <a:pt x="585" y="58"/>
                    <a:pt x="585" y="58"/>
                  </a:cubicBezTo>
                  <a:cubicBezTo>
                    <a:pt x="426" y="217"/>
                    <a:pt x="426" y="217"/>
                    <a:pt x="426" y="217"/>
                  </a:cubicBezTo>
                  <a:cubicBezTo>
                    <a:pt x="426" y="225"/>
                    <a:pt x="409" y="225"/>
                    <a:pt x="401" y="225"/>
                  </a:cubicBezTo>
                  <a:cubicBezTo>
                    <a:pt x="393" y="225"/>
                    <a:pt x="376" y="225"/>
                    <a:pt x="368" y="217"/>
                  </a:cubicBezTo>
                  <a:cubicBezTo>
                    <a:pt x="292" y="142"/>
                    <a:pt x="292" y="142"/>
                    <a:pt x="292" y="142"/>
                  </a:cubicBezTo>
                  <a:cubicBezTo>
                    <a:pt x="276" y="125"/>
                    <a:pt x="250" y="125"/>
                    <a:pt x="234" y="142"/>
                  </a:cubicBezTo>
                  <a:cubicBezTo>
                    <a:pt x="8" y="359"/>
                    <a:pt x="8" y="359"/>
                    <a:pt x="8" y="359"/>
                  </a:cubicBezTo>
                  <a:cubicBezTo>
                    <a:pt x="0" y="368"/>
                    <a:pt x="0" y="384"/>
                    <a:pt x="0" y="393"/>
                  </a:cubicBezTo>
                  <a:cubicBezTo>
                    <a:pt x="0" y="410"/>
                    <a:pt x="0" y="418"/>
                    <a:pt x="8" y="426"/>
                  </a:cubicBezTo>
                  <a:cubicBezTo>
                    <a:pt x="25" y="435"/>
                    <a:pt x="25" y="435"/>
                    <a:pt x="25" y="435"/>
                  </a:cubicBezTo>
                  <a:cubicBezTo>
                    <a:pt x="41" y="451"/>
                    <a:pt x="67" y="451"/>
                    <a:pt x="83" y="435"/>
                  </a:cubicBezTo>
                  <a:lnTo>
                    <a:pt x="234" y="284"/>
                  </a:lnTo>
                  <a:close/>
                  <a:moveTo>
                    <a:pt x="234" y="284"/>
                  </a:moveTo>
                  <a:lnTo>
                    <a:pt x="234" y="28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26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00">
                <a:latin typeface="+mn-lt"/>
                <a:ea typeface="+mn-ea"/>
              </a:endParaRPr>
            </a:p>
          </p:txBody>
        </p:sp>
        <p:sp>
          <p:nvSpPr>
            <p:cNvPr id="96" name="Freeform 16"/>
            <p:cNvSpPr>
              <a:spLocks noChangeArrowheads="1"/>
            </p:cNvSpPr>
            <p:nvPr/>
          </p:nvSpPr>
          <p:spPr bwMode="auto">
            <a:xfrm>
              <a:off x="3532598" y="4059901"/>
              <a:ext cx="1906463" cy="1888505"/>
            </a:xfrm>
            <a:custGeom>
              <a:avLst/>
              <a:gdLst>
                <a:gd name="T0" fmla="*/ 887 w 929"/>
                <a:gd name="T1" fmla="*/ 0 h 921"/>
                <a:gd name="T2" fmla="*/ 836 w 929"/>
                <a:gd name="T3" fmla="*/ 50 h 921"/>
                <a:gd name="T4" fmla="*/ 836 w 929"/>
                <a:gd name="T5" fmla="*/ 837 h 921"/>
                <a:gd name="T6" fmla="*/ 51 w 929"/>
                <a:gd name="T7" fmla="*/ 837 h 921"/>
                <a:gd name="T8" fmla="*/ 0 w 929"/>
                <a:gd name="T9" fmla="*/ 878 h 921"/>
                <a:gd name="T10" fmla="*/ 51 w 929"/>
                <a:gd name="T11" fmla="*/ 920 h 921"/>
                <a:gd name="T12" fmla="*/ 887 w 929"/>
                <a:gd name="T13" fmla="*/ 920 h 921"/>
                <a:gd name="T14" fmla="*/ 928 w 929"/>
                <a:gd name="T15" fmla="*/ 878 h 921"/>
                <a:gd name="T16" fmla="*/ 928 w 929"/>
                <a:gd name="T17" fmla="*/ 50 h 921"/>
                <a:gd name="T18" fmla="*/ 887 w 929"/>
                <a:gd name="T19" fmla="*/ 0 h 921"/>
                <a:gd name="T20" fmla="*/ 887 w 929"/>
                <a:gd name="T21" fmla="*/ 0 h 921"/>
                <a:gd name="T22" fmla="*/ 887 w 929"/>
                <a:gd name="T23" fmla="*/ 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9" h="921">
                  <a:moveTo>
                    <a:pt x="887" y="0"/>
                  </a:moveTo>
                  <a:cubicBezTo>
                    <a:pt x="862" y="0"/>
                    <a:pt x="836" y="26"/>
                    <a:pt x="836" y="50"/>
                  </a:cubicBezTo>
                  <a:cubicBezTo>
                    <a:pt x="836" y="837"/>
                    <a:pt x="836" y="837"/>
                    <a:pt x="836" y="837"/>
                  </a:cubicBezTo>
                  <a:cubicBezTo>
                    <a:pt x="51" y="837"/>
                    <a:pt x="51" y="837"/>
                    <a:pt x="51" y="837"/>
                  </a:cubicBezTo>
                  <a:cubicBezTo>
                    <a:pt x="26" y="837"/>
                    <a:pt x="0" y="853"/>
                    <a:pt x="0" y="878"/>
                  </a:cubicBezTo>
                  <a:cubicBezTo>
                    <a:pt x="0" y="903"/>
                    <a:pt x="26" y="920"/>
                    <a:pt x="51" y="920"/>
                  </a:cubicBezTo>
                  <a:cubicBezTo>
                    <a:pt x="887" y="920"/>
                    <a:pt x="887" y="920"/>
                    <a:pt x="887" y="920"/>
                  </a:cubicBezTo>
                  <a:cubicBezTo>
                    <a:pt x="912" y="920"/>
                    <a:pt x="928" y="903"/>
                    <a:pt x="928" y="878"/>
                  </a:cubicBezTo>
                  <a:cubicBezTo>
                    <a:pt x="928" y="50"/>
                    <a:pt x="928" y="50"/>
                    <a:pt x="928" y="50"/>
                  </a:cubicBezTo>
                  <a:cubicBezTo>
                    <a:pt x="928" y="26"/>
                    <a:pt x="903" y="0"/>
                    <a:pt x="887" y="0"/>
                  </a:cubicBezTo>
                  <a:close/>
                  <a:moveTo>
                    <a:pt x="887" y="0"/>
                  </a:moveTo>
                  <a:lnTo>
                    <a:pt x="887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26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00">
                <a:latin typeface="+mn-lt"/>
                <a:ea typeface="+mn-ea"/>
              </a:endParaRPr>
            </a:p>
          </p:txBody>
        </p:sp>
      </p:grpSp>
      <p:sp>
        <p:nvSpPr>
          <p:cNvPr id="71" name="Content Placeholder 2"/>
          <p:cNvSpPr txBox="1">
            <a:spLocks/>
          </p:cNvSpPr>
          <p:nvPr/>
        </p:nvSpPr>
        <p:spPr>
          <a:xfrm>
            <a:off x="1729017" y="1219199"/>
            <a:ext cx="1512858" cy="72008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900" b="1" dirty="0">
                <a:solidFill>
                  <a:srgbClr val="317CB5"/>
                </a:solidFill>
                <a:latin typeface="Corbel" pitchFamily="34" charset="0"/>
                <a:ea typeface="Roboto" panose="02000000000000000000" pitchFamily="2" charset="0"/>
              </a:rPr>
              <a:t>РАБОЧАЯ ГРУППА</a:t>
            </a:r>
          </a:p>
          <a:p>
            <a:pPr marL="0" indent="0" algn="ctr">
              <a:buNone/>
            </a:pPr>
            <a:r>
              <a:rPr lang="ru-RU" sz="900" b="1" dirty="0">
                <a:solidFill>
                  <a:srgbClr val="317CB5"/>
                </a:solidFill>
                <a:latin typeface="Corbel" pitchFamily="34" charset="0"/>
                <a:ea typeface="Roboto" panose="02000000000000000000" pitchFamily="2" charset="0"/>
              </a:rPr>
              <a:t>ПО ИМУЩЕСТВУ</a:t>
            </a:r>
          </a:p>
        </p:txBody>
      </p:sp>
      <p:sp>
        <p:nvSpPr>
          <p:cNvPr id="111" name="Content Placeholder 2"/>
          <p:cNvSpPr txBox="1">
            <a:spLocks/>
          </p:cNvSpPr>
          <p:nvPr/>
        </p:nvSpPr>
        <p:spPr>
          <a:xfrm>
            <a:off x="5968690" y="1218838"/>
            <a:ext cx="1382107" cy="57885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900" b="1" dirty="0">
                <a:solidFill>
                  <a:srgbClr val="5A2781"/>
                </a:solidFill>
                <a:latin typeface="Corbel" pitchFamily="34" charset="0"/>
                <a:ea typeface="Roboto" panose="02000000000000000000" pitchFamily="2" charset="0"/>
              </a:rPr>
              <a:t>РАБОЧАЯ ГРУППА</a:t>
            </a:r>
          </a:p>
          <a:p>
            <a:pPr marL="0" indent="0" algn="ctr">
              <a:buNone/>
            </a:pPr>
            <a:r>
              <a:rPr lang="ru-RU" sz="900" b="1" dirty="0">
                <a:solidFill>
                  <a:srgbClr val="5A2781"/>
                </a:solidFill>
                <a:latin typeface="Corbel" pitchFamily="34" charset="0"/>
                <a:ea typeface="Roboto" panose="02000000000000000000" pitchFamily="2" charset="0"/>
              </a:rPr>
              <a:t>ПО ГОС. ЗАДАНИЮ</a:t>
            </a:r>
          </a:p>
          <a:p>
            <a:pPr marL="0" indent="0" algn="ctr">
              <a:buNone/>
            </a:pPr>
            <a:endParaRPr lang="en-US" sz="900" b="1" dirty="0">
              <a:solidFill>
                <a:schemeClr val="accent5">
                  <a:lumMod val="60000"/>
                  <a:lumOff val="40000"/>
                </a:schemeClr>
              </a:solidFill>
              <a:latin typeface="Corbel" pitchFamily="34" charset="0"/>
              <a:ea typeface="Roboto" panose="02000000000000000000" pitchFamily="2" charset="0"/>
            </a:endParaRPr>
          </a:p>
        </p:txBody>
      </p:sp>
      <p:sp>
        <p:nvSpPr>
          <p:cNvPr id="112" name="Content Placeholder 2"/>
          <p:cNvSpPr txBox="1">
            <a:spLocks/>
          </p:cNvSpPr>
          <p:nvPr/>
        </p:nvSpPr>
        <p:spPr>
          <a:xfrm>
            <a:off x="4718383" y="1218838"/>
            <a:ext cx="1210241" cy="48454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900" b="1" dirty="0">
                <a:solidFill>
                  <a:schemeClr val="accent4"/>
                </a:solidFill>
                <a:latin typeface="Corbel" pitchFamily="34" charset="0"/>
                <a:ea typeface="Roboto" panose="02000000000000000000" pitchFamily="2" charset="0"/>
              </a:rPr>
              <a:t>РАБОЧАЯ ГРУППА</a:t>
            </a:r>
          </a:p>
          <a:p>
            <a:pPr marL="0" indent="0" algn="ctr">
              <a:buNone/>
            </a:pPr>
            <a:r>
              <a:rPr lang="ru-RU" sz="900" b="1" dirty="0">
                <a:solidFill>
                  <a:schemeClr val="accent4"/>
                </a:solidFill>
                <a:latin typeface="Corbel" pitchFamily="34" charset="0"/>
                <a:ea typeface="Roboto" panose="02000000000000000000" pitchFamily="2" charset="0"/>
              </a:rPr>
              <a:t>ПО ЭКОНОМИКЕ</a:t>
            </a:r>
          </a:p>
          <a:p>
            <a:pPr marL="0" indent="0" algn="ctr">
              <a:buNone/>
            </a:pPr>
            <a:endParaRPr lang="en-US" sz="900" b="1" dirty="0">
              <a:solidFill>
                <a:schemeClr val="accent6">
                  <a:lumMod val="75000"/>
                </a:schemeClr>
              </a:solidFill>
              <a:latin typeface="Corbel" pitchFamily="34" charset="0"/>
              <a:ea typeface="Roboto" panose="02000000000000000000" pitchFamily="2" charset="0"/>
            </a:endParaRPr>
          </a:p>
        </p:txBody>
      </p:sp>
      <p:sp>
        <p:nvSpPr>
          <p:cNvPr id="113" name="Content Placeholder 2"/>
          <p:cNvSpPr txBox="1">
            <a:spLocks/>
          </p:cNvSpPr>
          <p:nvPr/>
        </p:nvSpPr>
        <p:spPr>
          <a:xfrm>
            <a:off x="3257219" y="1218838"/>
            <a:ext cx="1319475" cy="48824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900" b="1" dirty="0">
                <a:solidFill>
                  <a:schemeClr val="accent5"/>
                </a:solidFill>
                <a:latin typeface="Corbel" pitchFamily="34" charset="0"/>
                <a:ea typeface="Roboto" panose="02000000000000000000" pitchFamily="2" charset="0"/>
              </a:rPr>
              <a:t>РАБОЧАЯ ГРУППА</a:t>
            </a:r>
          </a:p>
          <a:p>
            <a:pPr marL="0" indent="0" algn="ctr">
              <a:buNone/>
            </a:pPr>
            <a:r>
              <a:rPr lang="ru-RU" sz="900" b="1" dirty="0">
                <a:solidFill>
                  <a:schemeClr val="accent5"/>
                </a:solidFill>
                <a:latin typeface="Corbel" pitchFamily="34" charset="0"/>
                <a:ea typeface="Roboto" panose="02000000000000000000" pitchFamily="2" charset="0"/>
              </a:rPr>
              <a:t>ПО ОРГ.СТРУКТУРЕ</a:t>
            </a:r>
            <a:endParaRPr lang="en-US" sz="900" b="1" dirty="0">
              <a:solidFill>
                <a:schemeClr val="accent5"/>
              </a:solidFill>
              <a:latin typeface="Corbel" pitchFamily="34" charset="0"/>
              <a:ea typeface="Roboto" panose="02000000000000000000" pitchFamily="2" charset="0"/>
            </a:endParaRPr>
          </a:p>
        </p:txBody>
      </p:sp>
      <p:sp>
        <p:nvSpPr>
          <p:cNvPr id="59" name="Freeform 237"/>
          <p:cNvSpPr>
            <a:spLocks noChangeArrowheads="1"/>
          </p:cNvSpPr>
          <p:nvPr/>
        </p:nvSpPr>
        <p:spPr bwMode="auto">
          <a:xfrm>
            <a:off x="3802993" y="2485256"/>
            <a:ext cx="216024" cy="158663"/>
          </a:xfrm>
          <a:custGeom>
            <a:avLst/>
            <a:gdLst>
              <a:gd name="T0" fmla="*/ 857962 w 1347"/>
              <a:gd name="T1" fmla="*/ 883302 h 987"/>
              <a:gd name="T2" fmla="*/ 734978 w 1347"/>
              <a:gd name="T3" fmla="*/ 784995 h 987"/>
              <a:gd name="T4" fmla="*/ 61492 w 1347"/>
              <a:gd name="T5" fmla="*/ 171672 h 987"/>
              <a:gd name="T6" fmla="*/ 24890 w 1347"/>
              <a:gd name="T7" fmla="*/ 48420 h 987"/>
              <a:gd name="T8" fmla="*/ 134697 w 1347"/>
              <a:gd name="T9" fmla="*/ 0 h 987"/>
              <a:gd name="T10" fmla="*/ 1837445 w 1347"/>
              <a:gd name="T11" fmla="*/ 0 h 987"/>
              <a:gd name="T12" fmla="*/ 1947252 w 1347"/>
              <a:gd name="T13" fmla="*/ 60158 h 987"/>
              <a:gd name="T14" fmla="*/ 1910650 w 1347"/>
              <a:gd name="T15" fmla="*/ 183410 h 987"/>
              <a:gd name="T16" fmla="*/ 1175672 w 1347"/>
              <a:gd name="T17" fmla="*/ 845153 h 987"/>
              <a:gd name="T18" fmla="*/ 857962 w 1347"/>
              <a:gd name="T19" fmla="*/ 883302 h 987"/>
              <a:gd name="T20" fmla="*/ 134697 w 1347"/>
              <a:gd name="T21" fmla="*/ 1446738 h 987"/>
              <a:gd name="T22" fmla="*/ 0 w 1347"/>
              <a:gd name="T23" fmla="*/ 1311748 h 987"/>
              <a:gd name="T24" fmla="*/ 0 w 1347"/>
              <a:gd name="T25" fmla="*/ 330138 h 987"/>
              <a:gd name="T26" fmla="*/ 61492 w 1347"/>
              <a:gd name="T27" fmla="*/ 318400 h 987"/>
              <a:gd name="T28" fmla="*/ 342599 w 1347"/>
              <a:gd name="T29" fmla="*/ 600117 h 987"/>
              <a:gd name="T30" fmla="*/ 367489 w 1347"/>
              <a:gd name="T31" fmla="*/ 723369 h 987"/>
              <a:gd name="T32" fmla="*/ 159587 w 1347"/>
              <a:gd name="T33" fmla="*/ 1213440 h 987"/>
              <a:gd name="T34" fmla="*/ 184477 w 1347"/>
              <a:gd name="T35" fmla="*/ 1213440 h 987"/>
              <a:gd name="T36" fmla="*/ 465584 w 1347"/>
              <a:gd name="T37" fmla="*/ 845153 h 987"/>
              <a:gd name="T38" fmla="*/ 575391 w 1347"/>
              <a:gd name="T39" fmla="*/ 833415 h 987"/>
              <a:gd name="T40" fmla="*/ 698375 w 1347"/>
              <a:gd name="T41" fmla="*/ 943461 h 987"/>
              <a:gd name="T42" fmla="*/ 833073 w 1347"/>
              <a:gd name="T43" fmla="*/ 1018292 h 987"/>
              <a:gd name="T44" fmla="*/ 1200562 w 1347"/>
              <a:gd name="T45" fmla="*/ 993348 h 987"/>
              <a:gd name="T46" fmla="*/ 1383574 w 1347"/>
              <a:gd name="T47" fmla="*/ 833415 h 987"/>
              <a:gd name="T48" fmla="*/ 1493381 w 1347"/>
              <a:gd name="T49" fmla="*/ 845153 h 987"/>
              <a:gd name="T50" fmla="*/ 1799378 w 1347"/>
              <a:gd name="T51" fmla="*/ 1251590 h 987"/>
              <a:gd name="T52" fmla="*/ 1812555 w 1347"/>
              <a:gd name="T53" fmla="*/ 1238384 h 987"/>
              <a:gd name="T54" fmla="*/ 1604653 w 1347"/>
              <a:gd name="T55" fmla="*/ 723369 h 987"/>
              <a:gd name="T56" fmla="*/ 1628079 w 1347"/>
              <a:gd name="T57" fmla="*/ 600117 h 987"/>
              <a:gd name="T58" fmla="*/ 1922363 w 1347"/>
              <a:gd name="T59" fmla="*/ 318400 h 987"/>
              <a:gd name="T60" fmla="*/ 1970678 w 1347"/>
              <a:gd name="T61" fmla="*/ 330138 h 987"/>
              <a:gd name="T62" fmla="*/ 1970678 w 1347"/>
              <a:gd name="T63" fmla="*/ 1324954 h 987"/>
              <a:gd name="T64" fmla="*/ 1824268 w 1347"/>
              <a:gd name="T65" fmla="*/ 1446738 h 987"/>
              <a:gd name="T66" fmla="*/ 134697 w 1347"/>
              <a:gd name="T67" fmla="*/ 1446738 h 987"/>
              <a:gd name="T68" fmla="*/ 134697 w 1347"/>
              <a:gd name="T69" fmla="*/ 1446738 h 987"/>
              <a:gd name="T70" fmla="*/ 134697 w 1347"/>
              <a:gd name="T71" fmla="*/ 1446738 h 98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347" h="987">
                <a:moveTo>
                  <a:pt x="586" y="602"/>
                </a:moveTo>
                <a:cubicBezTo>
                  <a:pt x="561" y="585"/>
                  <a:pt x="519" y="560"/>
                  <a:pt x="502" y="535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26" y="100"/>
                  <a:pt x="9" y="58"/>
                  <a:pt x="17" y="33"/>
                </a:cubicBezTo>
                <a:cubicBezTo>
                  <a:pt x="34" y="17"/>
                  <a:pt x="51" y="0"/>
                  <a:pt x="92" y="0"/>
                </a:cubicBezTo>
                <a:cubicBezTo>
                  <a:pt x="1255" y="0"/>
                  <a:pt x="1255" y="0"/>
                  <a:pt x="1255" y="0"/>
                </a:cubicBezTo>
                <a:cubicBezTo>
                  <a:pt x="1255" y="0"/>
                  <a:pt x="1305" y="0"/>
                  <a:pt x="1330" y="41"/>
                </a:cubicBezTo>
                <a:cubicBezTo>
                  <a:pt x="1346" y="67"/>
                  <a:pt x="1330" y="108"/>
                  <a:pt x="1305" y="125"/>
                </a:cubicBezTo>
                <a:cubicBezTo>
                  <a:pt x="803" y="576"/>
                  <a:pt x="803" y="576"/>
                  <a:pt x="803" y="576"/>
                </a:cubicBezTo>
                <a:cubicBezTo>
                  <a:pt x="803" y="576"/>
                  <a:pt x="711" y="652"/>
                  <a:pt x="586" y="602"/>
                </a:cubicBezTo>
                <a:close/>
                <a:moveTo>
                  <a:pt x="92" y="986"/>
                </a:moveTo>
                <a:cubicBezTo>
                  <a:pt x="92" y="986"/>
                  <a:pt x="0" y="978"/>
                  <a:pt x="0" y="894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00"/>
                  <a:pt x="17" y="192"/>
                  <a:pt x="42" y="217"/>
                </a:cubicBezTo>
                <a:cubicBezTo>
                  <a:pt x="234" y="409"/>
                  <a:pt x="234" y="409"/>
                  <a:pt x="234" y="409"/>
                </a:cubicBezTo>
                <a:cubicBezTo>
                  <a:pt x="260" y="426"/>
                  <a:pt x="268" y="468"/>
                  <a:pt x="251" y="493"/>
                </a:cubicBezTo>
                <a:cubicBezTo>
                  <a:pt x="109" y="827"/>
                  <a:pt x="109" y="827"/>
                  <a:pt x="109" y="827"/>
                </a:cubicBezTo>
                <a:cubicBezTo>
                  <a:pt x="101" y="853"/>
                  <a:pt x="109" y="853"/>
                  <a:pt x="126" y="827"/>
                </a:cubicBezTo>
                <a:cubicBezTo>
                  <a:pt x="318" y="576"/>
                  <a:pt x="318" y="576"/>
                  <a:pt x="318" y="576"/>
                </a:cubicBezTo>
                <a:cubicBezTo>
                  <a:pt x="343" y="552"/>
                  <a:pt x="368" y="552"/>
                  <a:pt x="393" y="568"/>
                </a:cubicBezTo>
                <a:cubicBezTo>
                  <a:pt x="477" y="643"/>
                  <a:pt x="477" y="643"/>
                  <a:pt x="477" y="643"/>
                </a:cubicBezTo>
                <a:cubicBezTo>
                  <a:pt x="502" y="660"/>
                  <a:pt x="544" y="685"/>
                  <a:pt x="569" y="694"/>
                </a:cubicBezTo>
                <a:cubicBezTo>
                  <a:pt x="636" y="710"/>
                  <a:pt x="744" y="735"/>
                  <a:pt x="820" y="677"/>
                </a:cubicBezTo>
                <a:cubicBezTo>
                  <a:pt x="945" y="568"/>
                  <a:pt x="945" y="568"/>
                  <a:pt x="945" y="568"/>
                </a:cubicBezTo>
                <a:cubicBezTo>
                  <a:pt x="970" y="552"/>
                  <a:pt x="1004" y="552"/>
                  <a:pt x="1020" y="576"/>
                </a:cubicBezTo>
                <a:cubicBezTo>
                  <a:pt x="1229" y="853"/>
                  <a:pt x="1229" y="853"/>
                  <a:pt x="1229" y="853"/>
                </a:cubicBezTo>
                <a:cubicBezTo>
                  <a:pt x="1246" y="877"/>
                  <a:pt x="1246" y="869"/>
                  <a:pt x="1238" y="844"/>
                </a:cubicBezTo>
                <a:cubicBezTo>
                  <a:pt x="1096" y="493"/>
                  <a:pt x="1096" y="493"/>
                  <a:pt x="1096" y="493"/>
                </a:cubicBezTo>
                <a:cubicBezTo>
                  <a:pt x="1079" y="468"/>
                  <a:pt x="1087" y="434"/>
                  <a:pt x="1112" y="409"/>
                </a:cubicBezTo>
                <a:cubicBezTo>
                  <a:pt x="1313" y="217"/>
                  <a:pt x="1313" y="217"/>
                  <a:pt x="1313" y="217"/>
                </a:cubicBezTo>
                <a:cubicBezTo>
                  <a:pt x="1330" y="192"/>
                  <a:pt x="1346" y="200"/>
                  <a:pt x="1346" y="225"/>
                </a:cubicBezTo>
                <a:cubicBezTo>
                  <a:pt x="1346" y="903"/>
                  <a:pt x="1346" y="903"/>
                  <a:pt x="1346" y="903"/>
                </a:cubicBezTo>
                <a:cubicBezTo>
                  <a:pt x="1346" y="903"/>
                  <a:pt x="1338" y="986"/>
                  <a:pt x="1246" y="986"/>
                </a:cubicBezTo>
                <a:cubicBezTo>
                  <a:pt x="92" y="986"/>
                  <a:pt x="92" y="986"/>
                  <a:pt x="92" y="986"/>
                </a:cubicBezTo>
                <a:close/>
                <a:moveTo>
                  <a:pt x="92" y="986"/>
                </a:moveTo>
                <a:lnTo>
                  <a:pt x="92" y="98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wrap="none" lIns="243852" tIns="121926" rIns="243852" bIns="121926" anchor="ctr"/>
          <a:lstStyle/>
          <a:p>
            <a:endParaRPr lang="ru-RU" sz="600"/>
          </a:p>
        </p:txBody>
      </p:sp>
      <p:sp>
        <p:nvSpPr>
          <p:cNvPr id="9" name="TextBox 8"/>
          <p:cNvSpPr txBox="1"/>
          <p:nvPr/>
        </p:nvSpPr>
        <p:spPr>
          <a:xfrm>
            <a:off x="1783345" y="2964340"/>
            <a:ext cx="15128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Ключевые задачи: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782918" y="3989770"/>
            <a:ext cx="151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Число участников:</a:t>
            </a:r>
          </a:p>
          <a:p>
            <a:r>
              <a:rPr lang="ru-RU" sz="800" b="1" dirty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36 человек</a:t>
            </a:r>
          </a:p>
          <a:p>
            <a:r>
              <a:rPr lang="ru-RU" sz="800" b="1" dirty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31 учреждений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226575" y="3989770"/>
            <a:ext cx="151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Число участников:</a:t>
            </a:r>
          </a:p>
          <a:p>
            <a:r>
              <a:rPr lang="ru-RU" sz="800" b="1" dirty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28 человек</a:t>
            </a:r>
          </a:p>
          <a:p>
            <a:r>
              <a:rPr lang="ru-RU" sz="800" b="1" dirty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20 учреждений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713191" y="3989770"/>
            <a:ext cx="151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Число участников:</a:t>
            </a:r>
          </a:p>
          <a:p>
            <a:r>
              <a:rPr lang="ru-RU" sz="800" b="1" dirty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36 человек</a:t>
            </a:r>
          </a:p>
          <a:p>
            <a:r>
              <a:rPr lang="ru-RU" sz="800" b="1" dirty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31 учреждений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108179" y="3989770"/>
            <a:ext cx="151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Число участников: </a:t>
            </a:r>
          </a:p>
          <a:p>
            <a:r>
              <a:rPr lang="ru-RU" sz="800" b="1" dirty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27 человек</a:t>
            </a:r>
          </a:p>
          <a:p>
            <a:r>
              <a:rPr lang="ru-RU" sz="800" b="1" dirty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21 учреждений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241373" y="3258230"/>
            <a:ext cx="1259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bg1">
                    <a:lumMod val="65000"/>
                  </a:schemeClr>
                </a:solidFill>
                <a:latin typeface="Corbel" pitchFamily="34" charset="0"/>
              </a:rPr>
              <a:t>Совершенствование </a:t>
            </a:r>
          </a:p>
          <a:p>
            <a:r>
              <a:rPr lang="ru-RU" sz="800" b="1" dirty="0">
                <a:solidFill>
                  <a:schemeClr val="bg1">
                    <a:lumMod val="65000"/>
                  </a:schemeClr>
                </a:solidFill>
                <a:latin typeface="Corbel" pitchFamily="34" charset="0"/>
              </a:rPr>
              <a:t>организационной структуры учреждений и системы оплаты труда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4725892" y="3258230"/>
            <a:ext cx="1224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bg1">
                    <a:lumMod val="65000"/>
                  </a:schemeClr>
                </a:solidFill>
                <a:latin typeface="Corbel" pitchFamily="34" charset="0"/>
              </a:rPr>
              <a:t>Совершенствование методологии ведения финансово-хозяйственной деятельностью</a:t>
            </a:r>
          </a:p>
          <a:p>
            <a:endParaRPr lang="ru-RU" sz="800" b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  <a:p>
            <a:endParaRPr lang="ru-RU" sz="800" b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107752" y="3258230"/>
            <a:ext cx="1239948" cy="81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bg1">
                    <a:lumMod val="65000"/>
                  </a:schemeClr>
                </a:solidFill>
                <a:latin typeface="Corbel" pitchFamily="34" charset="0"/>
              </a:rPr>
              <a:t>Выработка единых методических подходов к расчету экономических нормативов</a:t>
            </a:r>
            <a:endParaRPr lang="ru-RU" sz="800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</a:pPr>
            <a:endParaRPr lang="ru-RU" sz="800" b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2919" y="3258230"/>
            <a:ext cx="1080734" cy="891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800" b="1" dirty="0">
                <a:solidFill>
                  <a:schemeClr val="bg1">
                    <a:lumMod val="65000"/>
                  </a:schemeClr>
                </a:solidFill>
                <a:latin typeface="Corbel" pitchFamily="34" charset="0"/>
              </a:rPr>
              <a:t>Повышение эффективности</a:t>
            </a:r>
          </a:p>
          <a:p>
            <a:pPr>
              <a:lnSpc>
                <a:spcPct val="90000"/>
              </a:lnSpc>
            </a:pPr>
            <a:r>
              <a:rPr lang="ru-RU" sz="800" b="1" dirty="0">
                <a:solidFill>
                  <a:schemeClr val="bg1">
                    <a:lumMod val="65000"/>
                  </a:schemeClr>
                </a:solidFill>
                <a:latin typeface="Corbel" pitchFamily="34" charset="0"/>
              </a:rPr>
              <a:t>управления имущественным </a:t>
            </a:r>
          </a:p>
          <a:p>
            <a:pPr>
              <a:lnSpc>
                <a:spcPct val="90000"/>
              </a:lnSpc>
            </a:pPr>
            <a:r>
              <a:rPr lang="ru-RU" sz="800" b="1" dirty="0">
                <a:solidFill>
                  <a:schemeClr val="bg1">
                    <a:lumMod val="65000"/>
                  </a:schemeClr>
                </a:solidFill>
                <a:latin typeface="Corbel" pitchFamily="34" charset="0"/>
              </a:rPr>
              <a:t>комплексом</a:t>
            </a:r>
          </a:p>
          <a:p>
            <a:pPr>
              <a:lnSpc>
                <a:spcPct val="90000"/>
              </a:lnSpc>
            </a:pPr>
            <a:endParaRPr lang="ru-RU" sz="800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  <a:p>
            <a:endParaRPr lang="ru-RU" sz="800" b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725892" y="2964340"/>
            <a:ext cx="15128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Ключевые задачи: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3241068" y="2964340"/>
            <a:ext cx="15128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Ключевые задачи: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6107752" y="2964340"/>
            <a:ext cx="15128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Ключевые задачи:</a:t>
            </a:r>
          </a:p>
        </p:txBody>
      </p:sp>
      <p:sp>
        <p:nvSpPr>
          <p:cNvPr id="81" name="Заголовок 1">
            <a:extLst>
              <a:ext uri="{FF2B5EF4-FFF2-40B4-BE49-F238E27FC236}">
                <a16:creationId xmlns:a16="http://schemas.microsoft.com/office/drawing/2014/main" xmlns="" id="{95635C49-40E5-274D-91AB-1C8D70753519}"/>
              </a:ext>
            </a:extLst>
          </p:cNvPr>
          <p:cNvSpPr txBox="1">
            <a:spLocks/>
          </p:cNvSpPr>
          <p:nvPr/>
        </p:nvSpPr>
        <p:spPr>
          <a:xfrm>
            <a:off x="467625" y="154725"/>
            <a:ext cx="7562153" cy="468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МИНИСТЕРСТВО НАУКИ И ВЫСШЕГО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Times New Roman" panose="02020603050405020304" pitchFamily="18" charset="0"/>
              </a:rPr>
              <a:t>РАСШИРЕНИЕ ДИАЛОГА С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Times New Roman" panose="02020603050405020304" pitchFamily="18" charset="0"/>
              </a:rPr>
              <a:t> ВЫСШИМИ УЧЕБНЫМИ ЗАВЕДЕНИЯМИ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2" name="Рисунок 91" descr="герб мал.png">
            <a:extLst>
              <a:ext uri="{FF2B5EF4-FFF2-40B4-BE49-F238E27FC236}">
                <a16:creationId xmlns:a16="http://schemas.microsoft.com/office/drawing/2014/main" xmlns="" id="{3EC12AC9-E387-5342-B56D-B942016FCD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7862" y="123478"/>
            <a:ext cx="432122" cy="46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67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alphaModFix amt="2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4873">
            <a:off x="-1038118" y="-290664"/>
            <a:ext cx="5997507" cy="6165377"/>
          </a:xfrm>
          <a:prstGeom prst="rect">
            <a:avLst/>
          </a:prstGeom>
        </p:spPr>
      </p:pic>
      <p:sp>
        <p:nvSpPr>
          <p:cNvPr id="60" name="Прямоугольник 59"/>
          <p:cNvSpPr/>
          <p:nvPr/>
        </p:nvSpPr>
        <p:spPr>
          <a:xfrm>
            <a:off x="-11216" y="-2282"/>
            <a:ext cx="9145588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2" name="Рисунок 61" descr="герб мал.png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7862" y="123478"/>
            <a:ext cx="432122" cy="467396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1156">
            <a:off x="-3243262" y="6092059"/>
            <a:ext cx="720080" cy="79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576263" y="2608071"/>
            <a:ext cx="5278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СПАСИБО ЗА ВНИМАНИЕ!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020022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038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81246">
            <a:off x="3546063" y="-626130"/>
            <a:ext cx="8053514" cy="8065707"/>
          </a:xfrm>
          <a:prstGeom prst="rect">
            <a:avLst/>
          </a:prstGeom>
        </p:spPr>
      </p:pic>
      <p:grpSp>
        <p:nvGrpSpPr>
          <p:cNvPr id="47" name="Группа 46"/>
          <p:cNvGrpSpPr/>
          <p:nvPr/>
        </p:nvGrpSpPr>
        <p:grpSpPr>
          <a:xfrm rot="19637194">
            <a:off x="4874182" y="-69418"/>
            <a:ext cx="5778196" cy="5695335"/>
            <a:chOff x="-617356" y="-1051592"/>
            <a:chExt cx="3996143" cy="3996143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3" cstate="print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87803">
              <a:off x="-617356" y="-1051592"/>
              <a:ext cx="3996143" cy="3996143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41241">
              <a:off x="-346759" y="-780615"/>
              <a:ext cx="3580446" cy="3224799"/>
            </a:xfrm>
            <a:prstGeom prst="rect">
              <a:avLst/>
            </a:prstGeom>
          </p:spPr>
        </p:pic>
      </p:grpSp>
      <p:sp>
        <p:nvSpPr>
          <p:cNvPr id="158" name="Прямоугольник 157"/>
          <p:cNvSpPr/>
          <p:nvPr/>
        </p:nvSpPr>
        <p:spPr>
          <a:xfrm>
            <a:off x="1062540" y="1209759"/>
            <a:ext cx="136815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000" b="1" dirty="0">
                <a:solidFill>
                  <a:srgbClr val="002060"/>
                </a:solidFill>
                <a:latin typeface="Corbel" pitchFamily="34" charset="0"/>
              </a:rPr>
              <a:t>ОТСУТСВИЕ </a:t>
            </a:r>
          </a:p>
          <a:p>
            <a:pPr>
              <a:lnSpc>
                <a:spcPts val="1200"/>
              </a:lnSpc>
            </a:pPr>
            <a:r>
              <a:rPr lang="ru-RU" sz="1000" b="1" dirty="0">
                <a:solidFill>
                  <a:srgbClr val="002060"/>
                </a:solidFill>
                <a:latin typeface="Corbel" pitchFamily="34" charset="0"/>
              </a:rPr>
              <a:t>СТРАТЕГИЧЕСКОГО </a:t>
            </a:r>
          </a:p>
          <a:p>
            <a:pPr>
              <a:lnSpc>
                <a:spcPts val="1200"/>
              </a:lnSpc>
            </a:pPr>
            <a:r>
              <a:rPr lang="ru-RU" sz="1000" b="1" dirty="0">
                <a:solidFill>
                  <a:srgbClr val="002060"/>
                </a:solidFill>
                <a:latin typeface="Corbel" pitchFamily="34" charset="0"/>
              </a:rPr>
              <a:t>ПЛАНИРОВАНИЯ </a:t>
            </a:r>
          </a:p>
          <a:p>
            <a:pPr>
              <a:lnSpc>
                <a:spcPts val="1200"/>
              </a:lnSpc>
            </a:pPr>
            <a:r>
              <a:rPr lang="ru-RU" sz="1000" b="1" dirty="0">
                <a:solidFill>
                  <a:srgbClr val="002060"/>
                </a:solidFill>
                <a:latin typeface="Corbel" pitchFamily="34" charset="0"/>
              </a:rPr>
              <a:t>В УЧРЕЖДЕНИЯХ</a:t>
            </a:r>
          </a:p>
          <a:p>
            <a:endParaRPr lang="ru-RU" sz="900" b="1" dirty="0">
              <a:solidFill>
                <a:srgbClr val="002060"/>
              </a:solidFill>
              <a:latin typeface="Corbe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0" y="5020022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0" y="0"/>
            <a:ext cx="9145588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071540" y="2778248"/>
            <a:ext cx="13681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000" b="1" dirty="0">
                <a:solidFill>
                  <a:srgbClr val="002060"/>
                </a:solidFill>
                <a:latin typeface="Corbel" pitchFamily="34" charset="0"/>
              </a:rPr>
              <a:t>НИЗКОЕ КАЧЕСТВО ФИНАНСОВОГО УПРАВЛЕНИЯ</a:t>
            </a:r>
            <a:endParaRPr lang="ru-RU" sz="900" b="1" dirty="0">
              <a:solidFill>
                <a:srgbClr val="002060"/>
              </a:solidFill>
              <a:latin typeface="Corbe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065732" y="4074766"/>
            <a:ext cx="37469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900" b="1" dirty="0">
                <a:solidFill>
                  <a:srgbClr val="002060"/>
                </a:solidFill>
                <a:latin typeface="Corbel" pitchFamily="34" charset="0"/>
              </a:rPr>
              <a:t>НИЗКАЯ «ФИНАНСОВАЯ ГРАМОТНОСТЬ» УПРАВЛЕНЦЕВ</a:t>
            </a:r>
            <a:br>
              <a:rPr lang="ru-RU" sz="900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ru-RU" sz="900" b="1" dirty="0">
                <a:solidFill>
                  <a:srgbClr val="002060"/>
                </a:solidFill>
                <a:latin typeface="Corbel" pitchFamily="34" charset="0"/>
              </a:rPr>
              <a:t>И НЕВКЛЮЧЕННОСТЬ ФИНАНСОВЫХ СЛУЖБ В РЕШЕНИЕ СУТЕВЫХ ВОПРОСОВ</a:t>
            </a:r>
          </a:p>
          <a:p>
            <a:endParaRPr lang="ru-RU" sz="900" b="1" dirty="0">
              <a:solidFill>
                <a:srgbClr val="002060"/>
              </a:solidFill>
              <a:latin typeface="Corbe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222742" y="1209759"/>
            <a:ext cx="1651765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000" b="1" dirty="0">
                <a:solidFill>
                  <a:srgbClr val="002060"/>
                </a:solidFill>
                <a:latin typeface="Corbel" pitchFamily="34" charset="0"/>
              </a:rPr>
              <a:t>НЕДОСТАТОЧНЫЙ УРОВЕНЬ ВНЕБЮДЖЕТНЫХ ДОХОДОВ</a:t>
            </a:r>
          </a:p>
          <a:p>
            <a:endParaRPr lang="ru-RU" sz="900" b="1" dirty="0">
              <a:solidFill>
                <a:srgbClr val="002060"/>
              </a:solidFill>
              <a:latin typeface="Corbe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230294" y="2778248"/>
            <a:ext cx="16167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000" b="1" dirty="0">
                <a:solidFill>
                  <a:srgbClr val="002060"/>
                </a:solidFill>
                <a:latin typeface="Corbel" pitchFamily="34" charset="0"/>
              </a:rPr>
              <a:t>ВЫСОКИЕ ЗАТРАТЫ </a:t>
            </a:r>
            <a:br>
              <a:rPr lang="ru-RU" sz="1000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ru-RU" sz="1000" b="1" dirty="0">
                <a:solidFill>
                  <a:srgbClr val="002060"/>
                </a:solidFill>
                <a:latin typeface="Corbel" pitchFamily="34" charset="0"/>
              </a:rPr>
              <a:t>НА СОДЕРЖАНИЕ ИМУЩЕСТВА</a:t>
            </a:r>
          </a:p>
          <a:p>
            <a:endParaRPr lang="ru-RU" sz="900" b="1" dirty="0">
              <a:solidFill>
                <a:srgbClr val="002060"/>
              </a:solidFill>
              <a:latin typeface="Corbel" pitchFamily="34" charset="0"/>
            </a:endParaRPr>
          </a:p>
        </p:txBody>
      </p:sp>
      <p:sp>
        <p:nvSpPr>
          <p:cNvPr id="65" name="Равнобедренный треугольник 64"/>
          <p:cNvSpPr/>
          <p:nvPr/>
        </p:nvSpPr>
        <p:spPr>
          <a:xfrm rot="5400000">
            <a:off x="6136733" y="-1386931"/>
            <a:ext cx="1800513" cy="216023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6092463" y="2195465"/>
            <a:ext cx="3018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orbel" pitchFamily="34" charset="0"/>
              </a:rPr>
              <a:t>СТРУКТУРА РАСХОДОВ </a:t>
            </a:r>
          </a:p>
          <a:p>
            <a:r>
              <a:rPr lang="ru-RU" dirty="0">
                <a:solidFill>
                  <a:srgbClr val="002060"/>
                </a:solidFill>
                <a:latin typeface="Corbel" pitchFamily="34" charset="0"/>
              </a:rPr>
              <a:t>В УЧРЕЖДЕНИЯХ </a:t>
            </a:r>
          </a:p>
          <a:p>
            <a:r>
              <a:rPr lang="ru-RU" dirty="0">
                <a:solidFill>
                  <a:srgbClr val="002060"/>
                </a:solidFill>
                <a:latin typeface="Corbel" pitchFamily="34" charset="0"/>
              </a:rPr>
              <a:t>НЕ СБАЛАНСИРОВАНА </a:t>
            </a:r>
            <a:br>
              <a:rPr lang="ru-RU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ru-RU" dirty="0">
                <a:solidFill>
                  <a:srgbClr val="002060"/>
                </a:solidFill>
                <a:latin typeface="Corbel" pitchFamily="34" charset="0"/>
              </a:rPr>
              <a:t>И НЕ ПРЕДУСМАТРИВАЕТ РАСХОДОВ </a:t>
            </a:r>
            <a:br>
              <a:rPr lang="ru-RU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ru-RU" dirty="0">
                <a:solidFill>
                  <a:srgbClr val="002060"/>
                </a:solidFill>
                <a:latin typeface="Corbel" pitchFamily="34" charset="0"/>
              </a:rPr>
              <a:t>НА РАЗВИТИЕ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576263" y="1253686"/>
            <a:ext cx="502729" cy="4812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598" y="1265034"/>
            <a:ext cx="479546" cy="4950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2736323"/>
            <a:ext cx="431526" cy="5311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402" y="2798201"/>
            <a:ext cx="467514" cy="4675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4063549"/>
            <a:ext cx="448123" cy="5311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355" y="1366349"/>
            <a:ext cx="812800" cy="787400"/>
          </a:xfrm>
          <a:prstGeom prst="rect">
            <a:avLst/>
          </a:prstGeom>
        </p:spPr>
      </p:pic>
      <p:cxnSp>
        <p:nvCxnSpPr>
          <p:cNvPr id="52" name="Straight Connector 61"/>
          <p:cNvCxnSpPr/>
          <p:nvPr/>
        </p:nvCxnSpPr>
        <p:spPr>
          <a:xfrm flipH="1">
            <a:off x="803271" y="1876927"/>
            <a:ext cx="1126" cy="579975"/>
          </a:xfrm>
          <a:prstGeom prst="line">
            <a:avLst/>
          </a:prstGeom>
          <a:ln w="12700">
            <a:solidFill>
              <a:srgbClr val="3C90A8"/>
            </a:solidFill>
            <a:prstDash val="sys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61"/>
          <p:cNvCxnSpPr/>
          <p:nvPr/>
        </p:nvCxnSpPr>
        <p:spPr>
          <a:xfrm flipH="1">
            <a:off x="803271" y="3341342"/>
            <a:ext cx="1126" cy="579975"/>
          </a:xfrm>
          <a:prstGeom prst="line">
            <a:avLst/>
          </a:prstGeom>
          <a:ln w="12700">
            <a:solidFill>
              <a:srgbClr val="3C90A8"/>
            </a:solidFill>
            <a:prstDash val="sys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1"/>
          <p:cNvCxnSpPr/>
          <p:nvPr/>
        </p:nvCxnSpPr>
        <p:spPr>
          <a:xfrm flipH="1">
            <a:off x="2900204" y="1863176"/>
            <a:ext cx="1126" cy="579975"/>
          </a:xfrm>
          <a:prstGeom prst="line">
            <a:avLst/>
          </a:prstGeom>
          <a:ln w="12700">
            <a:solidFill>
              <a:srgbClr val="3C90A8"/>
            </a:solidFill>
            <a:prstDash val="sys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2900204" y="3344504"/>
            <a:ext cx="1126" cy="579975"/>
          </a:xfrm>
          <a:prstGeom prst="line">
            <a:avLst/>
          </a:prstGeom>
          <a:ln w="12700">
            <a:solidFill>
              <a:srgbClr val="3C90A8"/>
            </a:solidFill>
            <a:prstDash val="sys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4385175" y="4279796"/>
            <a:ext cx="1321942" cy="2118"/>
          </a:xfrm>
          <a:prstGeom prst="line">
            <a:avLst/>
          </a:prstGeom>
          <a:ln w="12700">
            <a:solidFill>
              <a:srgbClr val="3C90A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5691874" y="2914078"/>
            <a:ext cx="0" cy="1365718"/>
          </a:xfrm>
          <a:prstGeom prst="line">
            <a:avLst/>
          </a:prstGeom>
          <a:ln w="12700">
            <a:solidFill>
              <a:srgbClr val="3C90A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5639238" y="2886216"/>
            <a:ext cx="113003" cy="115661"/>
          </a:xfrm>
          <a:prstGeom prst="ellipse">
            <a:avLst/>
          </a:prstGeom>
          <a:solidFill>
            <a:srgbClr val="3C90A8"/>
          </a:solidFill>
          <a:ln>
            <a:solidFill>
              <a:srgbClr val="3C90A8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ru-RU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xmlns="" id="{95635C49-40E5-274D-91AB-1C8D70753519}"/>
              </a:ext>
            </a:extLst>
          </p:cNvPr>
          <p:cNvSpPr txBox="1">
            <a:spLocks/>
          </p:cNvSpPr>
          <p:nvPr/>
        </p:nvSpPr>
        <p:spPr>
          <a:xfrm>
            <a:off x="467625" y="154725"/>
            <a:ext cx="7562153" cy="468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МИНИСТЕРСТВО НАУКИ И ВЫСШЕГО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Times New Roman" panose="02020603050405020304" pitchFamily="18" charset="0"/>
              </a:rPr>
              <a:t>КЛЮЧЕВЫЕ ВЫЗОВЫ И ПРОБЛЕМЫ ВЫСШИХ УЧЕБНЫХ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Times New Roman" panose="02020603050405020304" pitchFamily="18" charset="0"/>
              </a:rPr>
              <a:t> ЗАВЕДЕНИЙ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4" name="Рисунок 33" descr="герб мал.png">
            <a:extLst>
              <a:ext uri="{FF2B5EF4-FFF2-40B4-BE49-F238E27FC236}">
                <a16:creationId xmlns:a16="http://schemas.microsoft.com/office/drawing/2014/main" xmlns="" id="{3EC12AC9-E387-5342-B56D-B942016FCD9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7862" y="123478"/>
            <a:ext cx="432122" cy="46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34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78"/>
          <p:cNvPicPr>
            <a:picLocks noChangeAspect="1"/>
          </p:cNvPicPr>
          <p:nvPr/>
        </p:nvPicPr>
        <p:blipFill>
          <a:blip r:embed="rId2">
            <a:alphaModFix amt="2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4873">
            <a:off x="3812953" y="-679154"/>
            <a:ext cx="6742304" cy="6931021"/>
          </a:xfrm>
          <a:prstGeom prst="rect">
            <a:avLst/>
          </a:prstGeom>
        </p:spPr>
      </p:pic>
      <p:cxnSp>
        <p:nvCxnSpPr>
          <p:cNvPr id="17" name="Straight Connector 63"/>
          <p:cNvCxnSpPr/>
          <p:nvPr/>
        </p:nvCxnSpPr>
        <p:spPr>
          <a:xfrm>
            <a:off x="578208" y="3939902"/>
            <a:ext cx="503976" cy="0"/>
          </a:xfrm>
          <a:prstGeom prst="line">
            <a:avLst/>
          </a:prstGeom>
          <a:ln w="12700">
            <a:solidFill>
              <a:schemeClr val="accent5"/>
            </a:solidFill>
            <a:prstDash val="sys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578208" y="1995686"/>
            <a:ext cx="3083811" cy="2217132"/>
            <a:chOff x="36370" y="1434738"/>
            <a:chExt cx="3083811" cy="2217132"/>
          </a:xfrm>
        </p:grpSpPr>
        <p:cxnSp>
          <p:nvCxnSpPr>
            <p:cNvPr id="14" name="Straight Connector 60"/>
            <p:cNvCxnSpPr/>
            <p:nvPr/>
          </p:nvCxnSpPr>
          <p:spPr>
            <a:xfrm>
              <a:off x="36370" y="2039112"/>
              <a:ext cx="503976" cy="0"/>
            </a:xfrm>
            <a:prstGeom prst="line">
              <a:avLst/>
            </a:prstGeom>
            <a:ln w="12700">
              <a:solidFill>
                <a:schemeClr val="accent2"/>
              </a:solidFill>
              <a:prstDash val="sysDash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61"/>
            <p:cNvCxnSpPr/>
            <p:nvPr/>
          </p:nvCxnSpPr>
          <p:spPr>
            <a:xfrm>
              <a:off x="36370" y="2495253"/>
              <a:ext cx="503976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sysDash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62"/>
            <p:cNvCxnSpPr/>
            <p:nvPr/>
          </p:nvCxnSpPr>
          <p:spPr>
            <a:xfrm>
              <a:off x="36370" y="2951394"/>
              <a:ext cx="503976" cy="0"/>
            </a:xfrm>
            <a:prstGeom prst="line">
              <a:avLst/>
            </a:prstGeom>
            <a:ln w="12700">
              <a:solidFill>
                <a:schemeClr val="accent4"/>
              </a:solidFill>
              <a:prstDash val="sysDash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59"/>
            <p:cNvCxnSpPr/>
            <p:nvPr/>
          </p:nvCxnSpPr>
          <p:spPr>
            <a:xfrm>
              <a:off x="36370" y="1582971"/>
              <a:ext cx="503976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sysDash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Content Placeholder 2"/>
            <p:cNvSpPr txBox="1">
              <a:spLocks/>
            </p:cNvSpPr>
            <p:nvPr/>
          </p:nvSpPr>
          <p:spPr>
            <a:xfrm>
              <a:off x="612354" y="1434738"/>
              <a:ext cx="2507825" cy="413270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000" dirty="0">
                  <a:solidFill>
                    <a:srgbClr val="002060"/>
                  </a:solidFill>
                </a:rPr>
                <a:t>План финансово-хозяйственной деятельности (ПФХД)</a:t>
              </a:r>
            </a:p>
          </p:txBody>
        </p:sp>
        <p:sp>
          <p:nvSpPr>
            <p:cNvPr id="70" name="Content Placeholder 2"/>
            <p:cNvSpPr txBox="1">
              <a:spLocks/>
            </p:cNvSpPr>
            <p:nvPr/>
          </p:nvSpPr>
          <p:spPr>
            <a:xfrm>
              <a:off x="612354" y="1866786"/>
              <a:ext cx="2291803" cy="413270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000" dirty="0">
                  <a:solidFill>
                    <a:srgbClr val="002060"/>
                  </a:solidFill>
                </a:rPr>
                <a:t>Отчёт об исполнении учреждением его ПФХД (ф. 0503737</a:t>
              </a:r>
              <a:r>
                <a:rPr lang="ru-RU" sz="1200" dirty="0">
                  <a:solidFill>
                    <a:srgbClr val="002060"/>
                  </a:solidFill>
                </a:rPr>
                <a:t>)</a:t>
              </a:r>
            </a:p>
          </p:txBody>
        </p:sp>
        <p:sp>
          <p:nvSpPr>
            <p:cNvPr id="71" name="Content Placeholder 2"/>
            <p:cNvSpPr txBox="1">
              <a:spLocks/>
            </p:cNvSpPr>
            <p:nvPr/>
          </p:nvSpPr>
          <p:spPr>
            <a:xfrm>
              <a:off x="612354" y="2370842"/>
              <a:ext cx="2213393" cy="413270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000" dirty="0">
                  <a:solidFill>
                    <a:srgbClr val="002060"/>
                  </a:solidFill>
                </a:rPr>
                <a:t>Баланс гос. учреждения (ф. 0503730)</a:t>
              </a:r>
            </a:p>
          </p:txBody>
        </p:sp>
        <p:sp>
          <p:nvSpPr>
            <p:cNvPr id="72" name="Content Placeholder 2"/>
            <p:cNvSpPr txBox="1">
              <a:spLocks/>
            </p:cNvSpPr>
            <p:nvPr/>
          </p:nvSpPr>
          <p:spPr>
            <a:xfrm>
              <a:off x="612354" y="2806552"/>
              <a:ext cx="2507827" cy="413270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000" dirty="0">
                  <a:solidFill>
                    <a:srgbClr val="002060"/>
                  </a:solidFill>
                </a:rPr>
                <a:t>Отчёт о результатах деятельности (№1892)</a:t>
              </a:r>
            </a:p>
          </p:txBody>
        </p:sp>
        <p:sp>
          <p:nvSpPr>
            <p:cNvPr id="73" name="Content Placeholder 2"/>
            <p:cNvSpPr txBox="1">
              <a:spLocks/>
            </p:cNvSpPr>
            <p:nvPr/>
          </p:nvSpPr>
          <p:spPr>
            <a:xfrm>
              <a:off x="612354" y="3238600"/>
              <a:ext cx="2507826" cy="413270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000" dirty="0">
                  <a:solidFill>
                    <a:srgbClr val="002060"/>
                  </a:solidFill>
                </a:rPr>
                <a:t>Другие документы, в том числе:</a:t>
              </a:r>
            </a:p>
            <a:p>
              <a:r>
                <a:rPr lang="ru-RU" sz="1000" dirty="0" err="1">
                  <a:solidFill>
                    <a:srgbClr val="002060"/>
                  </a:solidFill>
                </a:rPr>
                <a:t>ЗП</a:t>
              </a:r>
              <a:r>
                <a:rPr lang="ru-RU" sz="1000" dirty="0">
                  <a:solidFill>
                    <a:srgbClr val="002060"/>
                  </a:solidFill>
                </a:rPr>
                <a:t>-образование, </a:t>
              </a:r>
              <a:r>
                <a:rPr lang="ru-RU" sz="1000" dirty="0" err="1">
                  <a:solidFill>
                    <a:srgbClr val="002060"/>
                  </a:solidFill>
                </a:rPr>
                <a:t>ЗП</a:t>
              </a:r>
              <a:r>
                <a:rPr lang="ru-RU" sz="1000" dirty="0">
                  <a:solidFill>
                    <a:srgbClr val="002060"/>
                  </a:solidFill>
                </a:rPr>
                <a:t>-наука;</a:t>
              </a:r>
            </a:p>
            <a:p>
              <a:r>
                <a:rPr lang="ru-RU" sz="1000" dirty="0">
                  <a:solidFill>
                    <a:srgbClr val="002060"/>
                  </a:solidFill>
                </a:rPr>
                <a:t>ВПО-1;</a:t>
              </a:r>
            </a:p>
            <a:p>
              <a:r>
                <a:rPr lang="ru-RU" sz="1000" dirty="0">
                  <a:solidFill>
                    <a:srgbClr val="002060"/>
                  </a:solidFill>
                </a:rPr>
                <a:t>Соглашение о предоставлении субсидии;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78208" y="1569704"/>
            <a:ext cx="2722724" cy="353974"/>
            <a:chOff x="1994086" y="849624"/>
            <a:chExt cx="4510179" cy="353974"/>
          </a:xfrm>
        </p:grpSpPr>
        <p:cxnSp>
          <p:nvCxnSpPr>
            <p:cNvPr id="136" name="Straight Connector 44"/>
            <p:cNvCxnSpPr/>
            <p:nvPr/>
          </p:nvCxnSpPr>
          <p:spPr>
            <a:xfrm>
              <a:off x="2004265" y="849624"/>
              <a:ext cx="4500000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45"/>
            <p:cNvCxnSpPr/>
            <p:nvPr/>
          </p:nvCxnSpPr>
          <p:spPr>
            <a:xfrm>
              <a:off x="2004265" y="1203598"/>
              <a:ext cx="4500000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1994086" y="885636"/>
              <a:ext cx="44801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800" dirty="0">
                  <a:solidFill>
                    <a:srgbClr val="002060"/>
                  </a:solidFill>
                  <a:cs typeface="Arial" pitchFamily="34" charset="0"/>
                </a:rPr>
                <a:t> </a:t>
              </a:r>
              <a:r>
                <a:rPr lang="ru-RU" sz="1200" b="1" dirty="0">
                  <a:solidFill>
                    <a:srgbClr val="002060"/>
                  </a:solidFill>
                  <a:cs typeface="Arial" pitchFamily="34" charset="0"/>
                </a:rPr>
                <a:t>ИСХОДНЫЕ ДАННЫЕ ДЛЯ РЕЙТИНГА</a:t>
              </a:r>
              <a:endParaRPr lang="en-US" sz="1200" b="1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</p:grpSp>
      <p:sp>
        <p:nvSpPr>
          <p:cNvPr id="58" name="Прямоугольник 57"/>
          <p:cNvSpPr/>
          <p:nvPr/>
        </p:nvSpPr>
        <p:spPr>
          <a:xfrm>
            <a:off x="0" y="5020022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0" y="0"/>
            <a:ext cx="9145588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4" descr="D:\Users\KEgoshin\Desktop\Презентация\Картинки\1. Фильтр\Библиотека\science_docs-8ed5099e7c5318e8a4f88085ec66ee5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726" y="894486"/>
            <a:ext cx="1224849" cy="59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Freeform 19"/>
          <p:cNvSpPr>
            <a:spLocks/>
          </p:cNvSpPr>
          <p:nvPr/>
        </p:nvSpPr>
        <p:spPr bwMode="auto">
          <a:xfrm flipH="1" flipV="1">
            <a:off x="6662869" y="1912495"/>
            <a:ext cx="478243" cy="702654"/>
          </a:xfrm>
          <a:custGeom>
            <a:avLst/>
            <a:gdLst>
              <a:gd name="T0" fmla="*/ 0 w 699"/>
              <a:gd name="T1" fmla="*/ 0 h 1027"/>
              <a:gd name="T2" fmla="*/ 699 w 699"/>
              <a:gd name="T3" fmla="*/ 90 h 1027"/>
              <a:gd name="T4" fmla="*/ 699 w 699"/>
              <a:gd name="T5" fmla="*/ 767 h 1027"/>
              <a:gd name="T6" fmla="*/ 0 w 699"/>
              <a:gd name="T7" fmla="*/ 1027 h 1027"/>
              <a:gd name="T8" fmla="*/ 0 w 699"/>
              <a:gd name="T9" fmla="*/ 0 h 1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9" h="1027">
                <a:moveTo>
                  <a:pt x="0" y="0"/>
                </a:moveTo>
                <a:lnTo>
                  <a:pt x="699" y="90"/>
                </a:lnTo>
                <a:lnTo>
                  <a:pt x="699" y="767"/>
                </a:lnTo>
                <a:lnTo>
                  <a:pt x="0" y="10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x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900"/>
          </a:p>
        </p:txBody>
      </p:sp>
      <p:grpSp>
        <p:nvGrpSpPr>
          <p:cNvPr id="10" name="Группа 9"/>
          <p:cNvGrpSpPr/>
          <p:nvPr/>
        </p:nvGrpSpPr>
        <p:grpSpPr>
          <a:xfrm>
            <a:off x="4417399" y="1270654"/>
            <a:ext cx="3657727" cy="2243430"/>
            <a:chOff x="4371451" y="1430148"/>
            <a:chExt cx="3657727" cy="2243430"/>
          </a:xfrm>
        </p:grpSpPr>
        <p:sp>
          <p:nvSpPr>
            <p:cNvPr id="75" name="Freeform 5"/>
            <p:cNvSpPr>
              <a:spLocks/>
            </p:cNvSpPr>
            <p:nvPr/>
          </p:nvSpPr>
          <p:spPr bwMode="auto">
            <a:xfrm flipH="1" flipV="1">
              <a:off x="5379563" y="1598456"/>
              <a:ext cx="1571616" cy="504965"/>
            </a:xfrm>
            <a:custGeom>
              <a:avLst/>
              <a:gdLst>
                <a:gd name="T0" fmla="*/ 1933 w 2191"/>
                <a:gd name="T1" fmla="*/ 0 h 750"/>
                <a:gd name="T2" fmla="*/ 0 w 2191"/>
                <a:gd name="T3" fmla="*/ 0 h 750"/>
                <a:gd name="T4" fmla="*/ 0 w 2191"/>
                <a:gd name="T5" fmla="*/ 750 h 750"/>
                <a:gd name="T6" fmla="*/ 1933 w 2191"/>
                <a:gd name="T7" fmla="*/ 750 h 750"/>
                <a:gd name="T8" fmla="*/ 2191 w 2191"/>
                <a:gd name="T9" fmla="*/ 376 h 750"/>
                <a:gd name="T10" fmla="*/ 1933 w 2191"/>
                <a:gd name="T11" fmla="*/ 0 h 750"/>
                <a:gd name="connsiteX0" fmla="*/ 9736 w 10914"/>
                <a:gd name="connsiteY0" fmla="*/ 0 h 10000"/>
                <a:gd name="connsiteX1" fmla="*/ 914 w 10914"/>
                <a:gd name="connsiteY1" fmla="*/ 0 h 10000"/>
                <a:gd name="connsiteX2" fmla="*/ 0 w 10914"/>
                <a:gd name="connsiteY2" fmla="*/ 10000 h 10000"/>
                <a:gd name="connsiteX3" fmla="*/ 9736 w 10914"/>
                <a:gd name="connsiteY3" fmla="*/ 10000 h 10000"/>
                <a:gd name="connsiteX4" fmla="*/ 10914 w 10914"/>
                <a:gd name="connsiteY4" fmla="*/ 5013 h 10000"/>
                <a:gd name="connsiteX5" fmla="*/ 9736 w 10914"/>
                <a:gd name="connsiteY5" fmla="*/ 0 h 10000"/>
                <a:gd name="connsiteX0" fmla="*/ 9736 w 10914"/>
                <a:gd name="connsiteY0" fmla="*/ 147 h 10147"/>
                <a:gd name="connsiteX1" fmla="*/ 203 w 10914"/>
                <a:gd name="connsiteY1" fmla="*/ 0 h 10147"/>
                <a:gd name="connsiteX2" fmla="*/ 0 w 10914"/>
                <a:gd name="connsiteY2" fmla="*/ 10147 h 10147"/>
                <a:gd name="connsiteX3" fmla="*/ 9736 w 10914"/>
                <a:gd name="connsiteY3" fmla="*/ 10147 h 10147"/>
                <a:gd name="connsiteX4" fmla="*/ 10914 w 10914"/>
                <a:gd name="connsiteY4" fmla="*/ 5160 h 10147"/>
                <a:gd name="connsiteX5" fmla="*/ 9736 w 10914"/>
                <a:gd name="connsiteY5" fmla="*/ 147 h 1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14" h="10147">
                  <a:moveTo>
                    <a:pt x="9736" y="147"/>
                  </a:moveTo>
                  <a:lnTo>
                    <a:pt x="203" y="0"/>
                  </a:lnTo>
                  <a:cubicBezTo>
                    <a:pt x="-102" y="3333"/>
                    <a:pt x="305" y="6814"/>
                    <a:pt x="0" y="10147"/>
                  </a:cubicBezTo>
                  <a:lnTo>
                    <a:pt x="9736" y="10147"/>
                  </a:lnTo>
                  <a:lnTo>
                    <a:pt x="10914" y="5160"/>
                  </a:lnTo>
                  <a:lnTo>
                    <a:pt x="9736" y="147"/>
                  </a:lnTo>
                  <a:close/>
                </a:path>
              </a:pathLst>
            </a:custGeom>
            <a:solidFill>
              <a:srgbClr val="3383BF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/>
            </a:p>
          </p:txBody>
        </p:sp>
        <p:sp>
          <p:nvSpPr>
            <p:cNvPr id="76" name="Freeform 6"/>
            <p:cNvSpPr>
              <a:spLocks/>
            </p:cNvSpPr>
            <p:nvPr/>
          </p:nvSpPr>
          <p:spPr bwMode="auto">
            <a:xfrm flipH="1" flipV="1">
              <a:off x="4875507" y="2079045"/>
              <a:ext cx="2262650" cy="497650"/>
            </a:xfrm>
            <a:custGeom>
              <a:avLst/>
              <a:gdLst>
                <a:gd name="T0" fmla="*/ 3152 w 3410"/>
                <a:gd name="T1" fmla="*/ 0 h 750"/>
                <a:gd name="T2" fmla="*/ 0 w 3410"/>
                <a:gd name="T3" fmla="*/ 0 h 750"/>
                <a:gd name="T4" fmla="*/ 0 w 3410"/>
                <a:gd name="T5" fmla="*/ 750 h 750"/>
                <a:gd name="T6" fmla="*/ 3152 w 3410"/>
                <a:gd name="T7" fmla="*/ 750 h 750"/>
                <a:gd name="T8" fmla="*/ 3410 w 3410"/>
                <a:gd name="T9" fmla="*/ 376 h 750"/>
                <a:gd name="T10" fmla="*/ 3152 w 3410"/>
                <a:gd name="T11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0" h="750">
                  <a:moveTo>
                    <a:pt x="3152" y="0"/>
                  </a:moveTo>
                  <a:lnTo>
                    <a:pt x="0" y="0"/>
                  </a:lnTo>
                  <a:lnTo>
                    <a:pt x="0" y="750"/>
                  </a:lnTo>
                  <a:lnTo>
                    <a:pt x="3152" y="750"/>
                  </a:lnTo>
                  <a:lnTo>
                    <a:pt x="3410" y="376"/>
                  </a:lnTo>
                  <a:lnTo>
                    <a:pt x="31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/>
            </a:p>
          </p:txBody>
        </p:sp>
        <p:sp>
          <p:nvSpPr>
            <p:cNvPr id="77" name="Freeform 7"/>
            <p:cNvSpPr>
              <a:spLocks/>
            </p:cNvSpPr>
            <p:nvPr/>
          </p:nvSpPr>
          <p:spPr bwMode="auto">
            <a:xfrm flipH="1" flipV="1">
              <a:off x="4443459" y="2533818"/>
              <a:ext cx="2334080" cy="515414"/>
            </a:xfrm>
            <a:custGeom>
              <a:avLst/>
              <a:gdLst>
                <a:gd name="T0" fmla="*/ 3152 w 3410"/>
                <a:gd name="T1" fmla="*/ 0 h 753"/>
                <a:gd name="T2" fmla="*/ 0 w 3410"/>
                <a:gd name="T3" fmla="*/ 0 h 753"/>
                <a:gd name="T4" fmla="*/ 0 w 3410"/>
                <a:gd name="T5" fmla="*/ 753 h 753"/>
                <a:gd name="T6" fmla="*/ 3152 w 3410"/>
                <a:gd name="T7" fmla="*/ 753 h 753"/>
                <a:gd name="T8" fmla="*/ 3410 w 3410"/>
                <a:gd name="T9" fmla="*/ 376 h 753"/>
                <a:gd name="T10" fmla="*/ 3152 w 3410"/>
                <a:gd name="T11" fmla="*/ 0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0" h="753">
                  <a:moveTo>
                    <a:pt x="3152" y="0"/>
                  </a:moveTo>
                  <a:lnTo>
                    <a:pt x="0" y="0"/>
                  </a:lnTo>
                  <a:lnTo>
                    <a:pt x="0" y="753"/>
                  </a:lnTo>
                  <a:lnTo>
                    <a:pt x="3152" y="753"/>
                  </a:lnTo>
                  <a:lnTo>
                    <a:pt x="3410" y="376"/>
                  </a:lnTo>
                  <a:lnTo>
                    <a:pt x="3152" y="0"/>
                  </a:lnTo>
                  <a:close/>
                </a:path>
              </a:pathLst>
            </a:custGeom>
            <a:solidFill>
              <a:srgbClr val="27776A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/>
            </a:p>
          </p:txBody>
        </p:sp>
        <p:sp>
          <p:nvSpPr>
            <p:cNvPr id="78" name="Freeform 8"/>
            <p:cNvSpPr>
              <a:spLocks/>
            </p:cNvSpPr>
            <p:nvPr/>
          </p:nvSpPr>
          <p:spPr bwMode="auto">
            <a:xfrm flipH="1" flipV="1">
              <a:off x="4875507" y="3049233"/>
              <a:ext cx="2263977" cy="497650"/>
            </a:xfrm>
            <a:custGeom>
              <a:avLst/>
              <a:gdLst>
                <a:gd name="T0" fmla="*/ 3154 w 3412"/>
                <a:gd name="T1" fmla="*/ 0 h 750"/>
                <a:gd name="T2" fmla="*/ 0 w 3412"/>
                <a:gd name="T3" fmla="*/ 0 h 750"/>
                <a:gd name="T4" fmla="*/ 0 w 3412"/>
                <a:gd name="T5" fmla="*/ 750 h 750"/>
                <a:gd name="T6" fmla="*/ 3154 w 3412"/>
                <a:gd name="T7" fmla="*/ 750 h 750"/>
                <a:gd name="T8" fmla="*/ 3412 w 3412"/>
                <a:gd name="T9" fmla="*/ 376 h 750"/>
                <a:gd name="T10" fmla="*/ 3154 w 3412"/>
                <a:gd name="T11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2" h="750">
                  <a:moveTo>
                    <a:pt x="3154" y="0"/>
                  </a:moveTo>
                  <a:lnTo>
                    <a:pt x="0" y="0"/>
                  </a:lnTo>
                  <a:lnTo>
                    <a:pt x="0" y="750"/>
                  </a:lnTo>
                  <a:lnTo>
                    <a:pt x="3154" y="750"/>
                  </a:lnTo>
                  <a:lnTo>
                    <a:pt x="3412" y="376"/>
                  </a:lnTo>
                  <a:lnTo>
                    <a:pt x="31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/>
            </a:p>
          </p:txBody>
        </p:sp>
        <p:sp>
          <p:nvSpPr>
            <p:cNvPr id="80" name="Freeform 13"/>
            <p:cNvSpPr>
              <a:spLocks/>
            </p:cNvSpPr>
            <p:nvPr/>
          </p:nvSpPr>
          <p:spPr bwMode="auto">
            <a:xfrm flipH="1" flipV="1">
              <a:off x="7309098" y="2970924"/>
              <a:ext cx="476874" cy="702654"/>
            </a:xfrm>
            <a:custGeom>
              <a:avLst/>
              <a:gdLst>
                <a:gd name="T0" fmla="*/ 697 w 697"/>
                <a:gd name="T1" fmla="*/ 1027 h 1027"/>
                <a:gd name="T2" fmla="*/ 0 w 697"/>
                <a:gd name="T3" fmla="*/ 937 h 1027"/>
                <a:gd name="T4" fmla="*/ 0 w 697"/>
                <a:gd name="T5" fmla="*/ 260 h 1027"/>
                <a:gd name="T6" fmla="*/ 697 w 697"/>
                <a:gd name="T7" fmla="*/ 0 h 1027"/>
                <a:gd name="T8" fmla="*/ 697 w 697"/>
                <a:gd name="T9" fmla="*/ 1027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027">
                  <a:moveTo>
                    <a:pt x="697" y="1027"/>
                  </a:moveTo>
                  <a:lnTo>
                    <a:pt x="0" y="937"/>
                  </a:lnTo>
                  <a:lnTo>
                    <a:pt x="0" y="260"/>
                  </a:lnTo>
                  <a:lnTo>
                    <a:pt x="697" y="0"/>
                  </a:lnTo>
                  <a:lnTo>
                    <a:pt x="697" y="102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/>
            </a:p>
          </p:txBody>
        </p:sp>
        <p:sp>
          <p:nvSpPr>
            <p:cNvPr id="81" name="Freeform 14"/>
            <p:cNvSpPr>
              <a:spLocks/>
            </p:cNvSpPr>
            <p:nvPr/>
          </p:nvSpPr>
          <p:spPr bwMode="auto">
            <a:xfrm flipH="1" flipV="1">
              <a:off x="6662868" y="2970924"/>
              <a:ext cx="665709" cy="702654"/>
            </a:xfrm>
            <a:custGeom>
              <a:avLst/>
              <a:gdLst>
                <a:gd name="T0" fmla="*/ 0 w 973"/>
                <a:gd name="T1" fmla="*/ 1027 h 1027"/>
                <a:gd name="T2" fmla="*/ 973 w 973"/>
                <a:gd name="T3" fmla="*/ 937 h 1027"/>
                <a:gd name="T4" fmla="*/ 973 w 973"/>
                <a:gd name="T5" fmla="*/ 166 h 1027"/>
                <a:gd name="T6" fmla="*/ 0 w 973"/>
                <a:gd name="T7" fmla="*/ 0 h 1027"/>
                <a:gd name="T8" fmla="*/ 0 w 973"/>
                <a:gd name="T9" fmla="*/ 1027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3" h="1027">
                  <a:moveTo>
                    <a:pt x="0" y="1027"/>
                  </a:moveTo>
                  <a:lnTo>
                    <a:pt x="973" y="937"/>
                  </a:lnTo>
                  <a:lnTo>
                    <a:pt x="973" y="166"/>
                  </a:lnTo>
                  <a:lnTo>
                    <a:pt x="0" y="0"/>
                  </a:lnTo>
                  <a:lnTo>
                    <a:pt x="0" y="102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/>
            </a:p>
          </p:txBody>
        </p:sp>
        <p:sp>
          <p:nvSpPr>
            <p:cNvPr id="82" name="Freeform 16"/>
            <p:cNvSpPr>
              <a:spLocks/>
            </p:cNvSpPr>
            <p:nvPr/>
          </p:nvSpPr>
          <p:spPr bwMode="auto">
            <a:xfrm flipH="1" flipV="1">
              <a:off x="6898767" y="1430148"/>
              <a:ext cx="194307" cy="848385"/>
            </a:xfrm>
            <a:custGeom>
              <a:avLst/>
              <a:gdLst>
                <a:gd name="T0" fmla="*/ 0 w 284"/>
                <a:gd name="T1" fmla="*/ 0 h 1240"/>
                <a:gd name="T2" fmla="*/ 284 w 284"/>
                <a:gd name="T3" fmla="*/ 100 h 1240"/>
                <a:gd name="T4" fmla="*/ 284 w 284"/>
                <a:gd name="T5" fmla="*/ 1001 h 1240"/>
                <a:gd name="T6" fmla="*/ 0 w 284"/>
                <a:gd name="T7" fmla="*/ 1240 h 1240"/>
                <a:gd name="T8" fmla="*/ 0 w 284"/>
                <a:gd name="T9" fmla="*/ 0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240">
                  <a:moveTo>
                    <a:pt x="0" y="0"/>
                  </a:moveTo>
                  <a:lnTo>
                    <a:pt x="284" y="100"/>
                  </a:lnTo>
                  <a:lnTo>
                    <a:pt x="284" y="1001"/>
                  </a:lnTo>
                  <a:lnTo>
                    <a:pt x="0" y="1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/>
            </a:p>
          </p:txBody>
        </p:sp>
        <p:sp>
          <p:nvSpPr>
            <p:cNvPr id="83" name="Freeform 17"/>
            <p:cNvSpPr>
              <a:spLocks/>
            </p:cNvSpPr>
            <p:nvPr/>
          </p:nvSpPr>
          <p:spPr bwMode="auto">
            <a:xfrm flipH="1" flipV="1">
              <a:off x="7093074" y="1430148"/>
              <a:ext cx="501506" cy="848385"/>
            </a:xfrm>
            <a:custGeom>
              <a:avLst/>
              <a:gdLst>
                <a:gd name="T0" fmla="*/ 733 w 733"/>
                <a:gd name="T1" fmla="*/ 0 h 1240"/>
                <a:gd name="T2" fmla="*/ 0 w 733"/>
                <a:gd name="T3" fmla="*/ 100 h 1240"/>
                <a:gd name="T4" fmla="*/ 0 w 733"/>
                <a:gd name="T5" fmla="*/ 1072 h 1240"/>
                <a:gd name="T6" fmla="*/ 733 w 733"/>
                <a:gd name="T7" fmla="*/ 1240 h 1240"/>
                <a:gd name="T8" fmla="*/ 733 w 733"/>
                <a:gd name="T9" fmla="*/ 0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3" h="1240">
                  <a:moveTo>
                    <a:pt x="733" y="0"/>
                  </a:moveTo>
                  <a:lnTo>
                    <a:pt x="0" y="100"/>
                  </a:lnTo>
                  <a:lnTo>
                    <a:pt x="0" y="1072"/>
                  </a:lnTo>
                  <a:lnTo>
                    <a:pt x="733" y="1240"/>
                  </a:lnTo>
                  <a:lnTo>
                    <a:pt x="73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/>
            </a:p>
          </p:txBody>
        </p:sp>
        <p:sp>
          <p:nvSpPr>
            <p:cNvPr id="89" name="Freeform 23"/>
            <p:cNvSpPr>
              <a:spLocks/>
            </p:cNvSpPr>
            <p:nvPr/>
          </p:nvSpPr>
          <p:spPr bwMode="auto">
            <a:xfrm flipH="1" flipV="1">
              <a:off x="7254000" y="2467367"/>
              <a:ext cx="775178" cy="652709"/>
            </a:xfrm>
            <a:custGeom>
              <a:avLst/>
              <a:gdLst>
                <a:gd name="T0" fmla="*/ 1133 w 1133"/>
                <a:gd name="T1" fmla="*/ 954 h 954"/>
                <a:gd name="T2" fmla="*/ 0 w 1133"/>
                <a:gd name="T3" fmla="*/ 852 h 954"/>
                <a:gd name="T4" fmla="*/ 0 w 1133"/>
                <a:gd name="T5" fmla="*/ 102 h 954"/>
                <a:gd name="T6" fmla="*/ 1133 w 1133"/>
                <a:gd name="T7" fmla="*/ 0 h 954"/>
                <a:gd name="T8" fmla="*/ 1133 w 1133"/>
                <a:gd name="T9" fmla="*/ 954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3" h="954">
                  <a:moveTo>
                    <a:pt x="1133" y="954"/>
                  </a:moveTo>
                  <a:lnTo>
                    <a:pt x="0" y="852"/>
                  </a:lnTo>
                  <a:lnTo>
                    <a:pt x="0" y="102"/>
                  </a:lnTo>
                  <a:lnTo>
                    <a:pt x="1133" y="0"/>
                  </a:lnTo>
                  <a:lnTo>
                    <a:pt x="1133" y="954"/>
                  </a:lnTo>
                  <a:close/>
                </a:path>
              </a:pathLst>
            </a:custGeom>
            <a:solidFill>
              <a:srgbClr val="2F8D7D"/>
            </a:solidFill>
            <a:ln>
              <a:noFill/>
            </a:ln>
            <a:ex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/>
            </a:p>
          </p:txBody>
        </p:sp>
        <p:sp>
          <p:nvSpPr>
            <p:cNvPr id="90" name="Freeform 25"/>
            <p:cNvSpPr>
              <a:spLocks/>
            </p:cNvSpPr>
            <p:nvPr/>
          </p:nvSpPr>
          <p:spPr bwMode="auto">
            <a:xfrm flipH="1" flipV="1">
              <a:off x="6533920" y="2467367"/>
              <a:ext cx="775178" cy="652709"/>
            </a:xfrm>
            <a:custGeom>
              <a:avLst/>
              <a:gdLst>
                <a:gd name="T0" fmla="*/ 0 w 1133"/>
                <a:gd name="T1" fmla="*/ 954 h 954"/>
                <a:gd name="T2" fmla="*/ 1133 w 1133"/>
                <a:gd name="T3" fmla="*/ 852 h 954"/>
                <a:gd name="T4" fmla="*/ 1133 w 1133"/>
                <a:gd name="T5" fmla="*/ 102 h 954"/>
                <a:gd name="T6" fmla="*/ 0 w 1133"/>
                <a:gd name="T7" fmla="*/ 0 h 954"/>
                <a:gd name="T8" fmla="*/ 0 w 1133"/>
                <a:gd name="T9" fmla="*/ 954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3" h="954">
                  <a:moveTo>
                    <a:pt x="0" y="954"/>
                  </a:moveTo>
                  <a:lnTo>
                    <a:pt x="1133" y="852"/>
                  </a:lnTo>
                  <a:lnTo>
                    <a:pt x="1133" y="102"/>
                  </a:lnTo>
                  <a:lnTo>
                    <a:pt x="0" y="0"/>
                  </a:lnTo>
                  <a:lnTo>
                    <a:pt x="0" y="954"/>
                  </a:lnTo>
                  <a:close/>
                </a:path>
              </a:pathLst>
            </a:custGeom>
            <a:solidFill>
              <a:srgbClr val="1D574D"/>
            </a:solidFill>
            <a:ln>
              <a:noFill/>
            </a:ln>
            <a:ex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406031" y="1640628"/>
              <a:ext cx="15124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>
                  <a:solidFill>
                    <a:schemeClr val="bg1"/>
                  </a:solidFill>
                  <a:latin typeface="Corbel" pitchFamily="34" charset="0"/>
                </a:rPr>
                <a:t>СТРАТЕГИЧЕСКИЕ ПОКАЗАТЕЛИ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947514" y="2123167"/>
              <a:ext cx="18725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>
                  <a:solidFill>
                    <a:schemeClr val="bg1"/>
                  </a:solidFill>
                  <a:latin typeface="Corbel" pitchFamily="34" charset="0"/>
                </a:rPr>
                <a:t>ПОКАЗАТЕЛИ КАЧЕСТВА ПЛАНИРОВАНИЯ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371451" y="2587153"/>
              <a:ext cx="23045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>
                  <a:solidFill>
                    <a:schemeClr val="bg1"/>
                  </a:solidFill>
                  <a:latin typeface="Corbel" pitchFamily="34" charset="0"/>
                </a:rPr>
                <a:t>ПОКАЗАТЕЛИ ФИНАНСОВОЙ УСТОЙЧИВОСТИ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587475" y="3091209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00" b="1" dirty="0">
                  <a:solidFill>
                    <a:schemeClr val="bg1"/>
                  </a:solidFill>
                  <a:latin typeface="Corbel" pitchFamily="34" charset="0"/>
                </a:rPr>
                <a:t>КАЧЕСТВО ИСПОЛНЕНИЯ </a:t>
              </a:r>
            </a:p>
            <a:p>
              <a:pPr algn="ctr"/>
              <a:r>
                <a:rPr lang="ru-RU" sz="1000" b="1" dirty="0">
                  <a:solidFill>
                    <a:schemeClr val="bg1"/>
                  </a:solidFill>
                  <a:latin typeface="Corbel" pitchFamily="34" charset="0"/>
                </a:rPr>
                <a:t>НПА</a:t>
              </a:r>
            </a:p>
          </p:txBody>
        </p:sp>
        <p:sp>
          <p:nvSpPr>
            <p:cNvPr id="104" name="Freeform 204"/>
            <p:cNvSpPr>
              <a:spLocks noEditPoints="1"/>
            </p:cNvSpPr>
            <p:nvPr/>
          </p:nvSpPr>
          <p:spPr bwMode="auto">
            <a:xfrm>
              <a:off x="7484070" y="2697994"/>
              <a:ext cx="187990" cy="233796"/>
            </a:xfrm>
            <a:custGeom>
              <a:avLst/>
              <a:gdLst>
                <a:gd name="T0" fmla="*/ 98948 w 33"/>
                <a:gd name="T1" fmla="*/ 83566 h 41"/>
                <a:gd name="T2" fmla="*/ 49474 w 33"/>
                <a:gd name="T3" fmla="*/ 99042 h 41"/>
                <a:gd name="T4" fmla="*/ 3092 w 33"/>
                <a:gd name="T5" fmla="*/ 83566 h 41"/>
                <a:gd name="T6" fmla="*/ 0 w 33"/>
                <a:gd name="T7" fmla="*/ 83566 h 41"/>
                <a:gd name="T8" fmla="*/ 0 w 33"/>
                <a:gd name="T9" fmla="*/ 99042 h 41"/>
                <a:gd name="T10" fmla="*/ 49474 w 33"/>
                <a:gd name="T11" fmla="*/ 126897 h 41"/>
                <a:gd name="T12" fmla="*/ 102040 w 33"/>
                <a:gd name="T13" fmla="*/ 99042 h 41"/>
                <a:gd name="T14" fmla="*/ 102040 w 33"/>
                <a:gd name="T15" fmla="*/ 83566 h 41"/>
                <a:gd name="T16" fmla="*/ 98948 w 33"/>
                <a:gd name="T17" fmla="*/ 83566 h 41"/>
                <a:gd name="T18" fmla="*/ 98948 w 33"/>
                <a:gd name="T19" fmla="*/ 46426 h 41"/>
                <a:gd name="T20" fmla="*/ 49474 w 33"/>
                <a:gd name="T21" fmla="*/ 61901 h 41"/>
                <a:gd name="T22" fmla="*/ 3092 w 33"/>
                <a:gd name="T23" fmla="*/ 46426 h 41"/>
                <a:gd name="T24" fmla="*/ 0 w 33"/>
                <a:gd name="T25" fmla="*/ 46426 h 41"/>
                <a:gd name="T26" fmla="*/ 0 w 33"/>
                <a:gd name="T27" fmla="*/ 61901 h 41"/>
                <a:gd name="T28" fmla="*/ 49474 w 33"/>
                <a:gd name="T29" fmla="*/ 86661 h 41"/>
                <a:gd name="T30" fmla="*/ 102040 w 33"/>
                <a:gd name="T31" fmla="*/ 61901 h 41"/>
                <a:gd name="T32" fmla="*/ 102040 w 33"/>
                <a:gd name="T33" fmla="*/ 46426 h 41"/>
                <a:gd name="T34" fmla="*/ 98948 w 33"/>
                <a:gd name="T35" fmla="*/ 46426 h 41"/>
                <a:gd name="T36" fmla="*/ 49474 w 33"/>
                <a:gd name="T37" fmla="*/ 0 h 41"/>
                <a:gd name="T38" fmla="*/ 0 w 33"/>
                <a:gd name="T39" fmla="*/ 18570 h 41"/>
                <a:gd name="T40" fmla="*/ 0 w 33"/>
                <a:gd name="T41" fmla="*/ 27855 h 41"/>
                <a:gd name="T42" fmla="*/ 49474 w 33"/>
                <a:gd name="T43" fmla="*/ 46426 h 41"/>
                <a:gd name="T44" fmla="*/ 102040 w 33"/>
                <a:gd name="T45" fmla="*/ 27855 h 41"/>
                <a:gd name="T46" fmla="*/ 102040 w 33"/>
                <a:gd name="T47" fmla="*/ 18570 h 41"/>
                <a:gd name="T48" fmla="*/ 49474 w 33"/>
                <a:gd name="T49" fmla="*/ 0 h 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3" h="41">
                  <a:moveTo>
                    <a:pt x="32" y="27"/>
                  </a:moveTo>
                  <a:cubicBezTo>
                    <a:pt x="30" y="30"/>
                    <a:pt x="24" y="32"/>
                    <a:pt x="16" y="32"/>
                  </a:cubicBezTo>
                  <a:cubicBezTo>
                    <a:pt x="9" y="32"/>
                    <a:pt x="3" y="30"/>
                    <a:pt x="1" y="27"/>
                  </a:cubicBezTo>
                  <a:cubicBezTo>
                    <a:pt x="0" y="26"/>
                    <a:pt x="0" y="27"/>
                    <a:pt x="0" y="27"/>
                  </a:cubicBezTo>
                  <a:cubicBezTo>
                    <a:pt x="0" y="27"/>
                    <a:pt x="0" y="32"/>
                    <a:pt x="0" y="32"/>
                  </a:cubicBezTo>
                  <a:cubicBezTo>
                    <a:pt x="0" y="36"/>
                    <a:pt x="7" y="41"/>
                    <a:pt x="16" y="41"/>
                  </a:cubicBezTo>
                  <a:cubicBezTo>
                    <a:pt x="25" y="41"/>
                    <a:pt x="33" y="36"/>
                    <a:pt x="33" y="32"/>
                  </a:cubicBezTo>
                  <a:cubicBezTo>
                    <a:pt x="33" y="32"/>
                    <a:pt x="33" y="27"/>
                    <a:pt x="33" y="27"/>
                  </a:cubicBezTo>
                  <a:cubicBezTo>
                    <a:pt x="33" y="27"/>
                    <a:pt x="33" y="26"/>
                    <a:pt x="32" y="27"/>
                  </a:cubicBezTo>
                  <a:close/>
                  <a:moveTo>
                    <a:pt x="32" y="15"/>
                  </a:moveTo>
                  <a:cubicBezTo>
                    <a:pt x="30" y="18"/>
                    <a:pt x="24" y="20"/>
                    <a:pt x="16" y="20"/>
                  </a:cubicBezTo>
                  <a:cubicBezTo>
                    <a:pt x="9" y="20"/>
                    <a:pt x="2" y="18"/>
                    <a:pt x="1" y="15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5"/>
                    <a:pt x="0" y="20"/>
                    <a:pt x="0" y="20"/>
                  </a:cubicBezTo>
                  <a:cubicBezTo>
                    <a:pt x="0" y="25"/>
                    <a:pt x="7" y="28"/>
                    <a:pt x="16" y="28"/>
                  </a:cubicBezTo>
                  <a:cubicBezTo>
                    <a:pt x="25" y="28"/>
                    <a:pt x="33" y="25"/>
                    <a:pt x="33" y="20"/>
                  </a:cubicBezTo>
                  <a:cubicBezTo>
                    <a:pt x="33" y="20"/>
                    <a:pt x="33" y="15"/>
                    <a:pt x="33" y="15"/>
                  </a:cubicBezTo>
                  <a:cubicBezTo>
                    <a:pt x="33" y="15"/>
                    <a:pt x="33" y="14"/>
                    <a:pt x="32" y="15"/>
                  </a:cubicBezTo>
                  <a:close/>
                  <a:moveTo>
                    <a:pt x="16" y="0"/>
                  </a:moveTo>
                  <a:cubicBezTo>
                    <a:pt x="7" y="0"/>
                    <a:pt x="0" y="2"/>
                    <a:pt x="0" y="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2"/>
                    <a:pt x="7" y="15"/>
                    <a:pt x="16" y="15"/>
                  </a:cubicBezTo>
                  <a:cubicBezTo>
                    <a:pt x="25" y="15"/>
                    <a:pt x="33" y="12"/>
                    <a:pt x="33" y="9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25" y="0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16"/>
            <p:cNvSpPr>
              <a:spLocks noChangeAspect="1" noEditPoints="1"/>
            </p:cNvSpPr>
            <p:nvPr/>
          </p:nvSpPr>
          <p:spPr bwMode="auto">
            <a:xfrm>
              <a:off x="6919067" y="3216081"/>
              <a:ext cx="276199" cy="276849"/>
            </a:xfrm>
            <a:custGeom>
              <a:avLst/>
              <a:gdLst>
                <a:gd name="T0" fmla="*/ 136 w 360"/>
                <a:gd name="T1" fmla="*/ 226 h 361"/>
                <a:gd name="T2" fmla="*/ 56 w 360"/>
                <a:gd name="T3" fmla="*/ 194 h 361"/>
                <a:gd name="T4" fmla="*/ 56 w 360"/>
                <a:gd name="T5" fmla="*/ 221 h 361"/>
                <a:gd name="T6" fmla="*/ 136 w 360"/>
                <a:gd name="T7" fmla="*/ 253 h 361"/>
                <a:gd name="T8" fmla="*/ 136 w 360"/>
                <a:gd name="T9" fmla="*/ 226 h 361"/>
                <a:gd name="T10" fmla="*/ 136 w 360"/>
                <a:gd name="T11" fmla="*/ 143 h 361"/>
                <a:gd name="T12" fmla="*/ 56 w 360"/>
                <a:gd name="T13" fmla="*/ 111 h 361"/>
                <a:gd name="T14" fmla="*/ 56 w 360"/>
                <a:gd name="T15" fmla="*/ 138 h 361"/>
                <a:gd name="T16" fmla="*/ 136 w 360"/>
                <a:gd name="T17" fmla="*/ 170 h 361"/>
                <a:gd name="T18" fmla="*/ 136 w 360"/>
                <a:gd name="T19" fmla="*/ 143 h 361"/>
                <a:gd name="T20" fmla="*/ 351 w 360"/>
                <a:gd name="T21" fmla="*/ 4 h 361"/>
                <a:gd name="T22" fmla="*/ 332 w 360"/>
                <a:gd name="T23" fmla="*/ 2 h 361"/>
                <a:gd name="T24" fmla="*/ 180 w 360"/>
                <a:gd name="T25" fmla="*/ 63 h 361"/>
                <a:gd name="T26" fmla="*/ 27 w 360"/>
                <a:gd name="T27" fmla="*/ 2 h 361"/>
                <a:gd name="T28" fmla="*/ 8 w 360"/>
                <a:gd name="T29" fmla="*/ 4 h 361"/>
                <a:gd name="T30" fmla="*/ 0 w 360"/>
                <a:gd name="T31" fmla="*/ 21 h 361"/>
                <a:gd name="T32" fmla="*/ 0 w 360"/>
                <a:gd name="T33" fmla="*/ 277 h 361"/>
                <a:gd name="T34" fmla="*/ 12 w 360"/>
                <a:gd name="T35" fmla="*/ 295 h 361"/>
                <a:gd name="T36" fmla="*/ 172 w 360"/>
                <a:gd name="T37" fmla="*/ 359 h 361"/>
                <a:gd name="T38" fmla="*/ 176 w 360"/>
                <a:gd name="T39" fmla="*/ 361 h 361"/>
                <a:gd name="T40" fmla="*/ 180 w 360"/>
                <a:gd name="T41" fmla="*/ 361 h 361"/>
                <a:gd name="T42" fmla="*/ 184 w 360"/>
                <a:gd name="T43" fmla="*/ 361 h 361"/>
                <a:gd name="T44" fmla="*/ 187 w 360"/>
                <a:gd name="T45" fmla="*/ 359 h 361"/>
                <a:gd name="T46" fmla="*/ 347 w 360"/>
                <a:gd name="T47" fmla="*/ 295 h 361"/>
                <a:gd name="T48" fmla="*/ 360 w 360"/>
                <a:gd name="T49" fmla="*/ 277 h 361"/>
                <a:gd name="T50" fmla="*/ 360 w 360"/>
                <a:gd name="T51" fmla="*/ 21 h 361"/>
                <a:gd name="T52" fmla="*/ 351 w 360"/>
                <a:gd name="T53" fmla="*/ 4 h 361"/>
                <a:gd name="T54" fmla="*/ 160 w 360"/>
                <a:gd name="T55" fmla="*/ 320 h 361"/>
                <a:gd name="T56" fmla="*/ 32 w 360"/>
                <a:gd name="T57" fmla="*/ 269 h 361"/>
                <a:gd name="T58" fmla="*/ 32 w 360"/>
                <a:gd name="T59" fmla="*/ 45 h 361"/>
                <a:gd name="T60" fmla="*/ 160 w 360"/>
                <a:gd name="T61" fmla="*/ 96 h 361"/>
                <a:gd name="T62" fmla="*/ 160 w 360"/>
                <a:gd name="T63" fmla="*/ 320 h 361"/>
                <a:gd name="T64" fmla="*/ 328 w 360"/>
                <a:gd name="T65" fmla="*/ 269 h 361"/>
                <a:gd name="T66" fmla="*/ 200 w 360"/>
                <a:gd name="T67" fmla="*/ 320 h 361"/>
                <a:gd name="T68" fmla="*/ 200 w 360"/>
                <a:gd name="T69" fmla="*/ 96 h 361"/>
                <a:gd name="T70" fmla="*/ 328 w 360"/>
                <a:gd name="T71" fmla="*/ 45 h 361"/>
                <a:gd name="T72" fmla="*/ 328 w 360"/>
                <a:gd name="T73" fmla="*/ 269 h 361"/>
                <a:gd name="T74" fmla="*/ 304 w 360"/>
                <a:gd name="T75" fmla="*/ 194 h 361"/>
                <a:gd name="T76" fmla="*/ 224 w 360"/>
                <a:gd name="T77" fmla="*/ 226 h 361"/>
                <a:gd name="T78" fmla="*/ 224 w 360"/>
                <a:gd name="T79" fmla="*/ 253 h 361"/>
                <a:gd name="T80" fmla="*/ 304 w 360"/>
                <a:gd name="T81" fmla="*/ 221 h 361"/>
                <a:gd name="T82" fmla="*/ 304 w 360"/>
                <a:gd name="T83" fmla="*/ 194 h 361"/>
                <a:gd name="T84" fmla="*/ 304 w 360"/>
                <a:gd name="T85" fmla="*/ 111 h 361"/>
                <a:gd name="T86" fmla="*/ 224 w 360"/>
                <a:gd name="T87" fmla="*/ 143 h 361"/>
                <a:gd name="T88" fmla="*/ 224 w 360"/>
                <a:gd name="T89" fmla="*/ 170 h 361"/>
                <a:gd name="T90" fmla="*/ 304 w 360"/>
                <a:gd name="T91" fmla="*/ 138 h 361"/>
                <a:gd name="T92" fmla="*/ 304 w 360"/>
                <a:gd name="T93" fmla="*/ 11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0" h="361">
                  <a:moveTo>
                    <a:pt x="136" y="226"/>
                  </a:moveTo>
                  <a:cubicBezTo>
                    <a:pt x="56" y="194"/>
                    <a:pt x="56" y="194"/>
                    <a:pt x="56" y="194"/>
                  </a:cubicBezTo>
                  <a:cubicBezTo>
                    <a:pt x="56" y="221"/>
                    <a:pt x="56" y="221"/>
                    <a:pt x="56" y="221"/>
                  </a:cubicBezTo>
                  <a:cubicBezTo>
                    <a:pt x="136" y="253"/>
                    <a:pt x="136" y="253"/>
                    <a:pt x="136" y="253"/>
                  </a:cubicBezTo>
                  <a:lnTo>
                    <a:pt x="136" y="226"/>
                  </a:lnTo>
                  <a:close/>
                  <a:moveTo>
                    <a:pt x="136" y="143"/>
                  </a:moveTo>
                  <a:cubicBezTo>
                    <a:pt x="56" y="111"/>
                    <a:pt x="56" y="111"/>
                    <a:pt x="56" y="111"/>
                  </a:cubicBezTo>
                  <a:cubicBezTo>
                    <a:pt x="56" y="138"/>
                    <a:pt x="56" y="138"/>
                    <a:pt x="56" y="138"/>
                  </a:cubicBezTo>
                  <a:cubicBezTo>
                    <a:pt x="136" y="170"/>
                    <a:pt x="136" y="170"/>
                    <a:pt x="136" y="170"/>
                  </a:cubicBezTo>
                  <a:lnTo>
                    <a:pt x="136" y="143"/>
                  </a:lnTo>
                  <a:close/>
                  <a:moveTo>
                    <a:pt x="351" y="4"/>
                  </a:moveTo>
                  <a:cubicBezTo>
                    <a:pt x="345" y="1"/>
                    <a:pt x="338" y="0"/>
                    <a:pt x="332" y="2"/>
                  </a:cubicBezTo>
                  <a:cubicBezTo>
                    <a:pt x="180" y="63"/>
                    <a:pt x="180" y="63"/>
                    <a:pt x="180" y="63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1" y="0"/>
                    <a:pt x="14" y="1"/>
                    <a:pt x="8" y="4"/>
                  </a:cubicBezTo>
                  <a:cubicBezTo>
                    <a:pt x="3" y="8"/>
                    <a:pt x="0" y="14"/>
                    <a:pt x="0" y="21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285"/>
                    <a:pt x="5" y="292"/>
                    <a:pt x="12" y="295"/>
                  </a:cubicBezTo>
                  <a:cubicBezTo>
                    <a:pt x="172" y="359"/>
                    <a:pt x="172" y="359"/>
                    <a:pt x="172" y="359"/>
                  </a:cubicBezTo>
                  <a:cubicBezTo>
                    <a:pt x="172" y="359"/>
                    <a:pt x="175" y="360"/>
                    <a:pt x="176" y="361"/>
                  </a:cubicBezTo>
                  <a:cubicBezTo>
                    <a:pt x="177" y="361"/>
                    <a:pt x="178" y="361"/>
                    <a:pt x="180" y="361"/>
                  </a:cubicBezTo>
                  <a:cubicBezTo>
                    <a:pt x="181" y="361"/>
                    <a:pt x="182" y="361"/>
                    <a:pt x="184" y="361"/>
                  </a:cubicBezTo>
                  <a:cubicBezTo>
                    <a:pt x="184" y="360"/>
                    <a:pt x="187" y="359"/>
                    <a:pt x="187" y="359"/>
                  </a:cubicBezTo>
                  <a:cubicBezTo>
                    <a:pt x="347" y="295"/>
                    <a:pt x="347" y="295"/>
                    <a:pt x="347" y="295"/>
                  </a:cubicBezTo>
                  <a:cubicBezTo>
                    <a:pt x="355" y="292"/>
                    <a:pt x="360" y="285"/>
                    <a:pt x="360" y="277"/>
                  </a:cubicBezTo>
                  <a:cubicBezTo>
                    <a:pt x="360" y="21"/>
                    <a:pt x="360" y="21"/>
                    <a:pt x="360" y="21"/>
                  </a:cubicBezTo>
                  <a:cubicBezTo>
                    <a:pt x="360" y="14"/>
                    <a:pt x="356" y="8"/>
                    <a:pt x="351" y="4"/>
                  </a:cubicBezTo>
                  <a:close/>
                  <a:moveTo>
                    <a:pt x="160" y="320"/>
                  </a:moveTo>
                  <a:cubicBezTo>
                    <a:pt x="32" y="269"/>
                    <a:pt x="32" y="269"/>
                    <a:pt x="32" y="269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160" y="96"/>
                    <a:pt x="160" y="96"/>
                    <a:pt x="160" y="96"/>
                  </a:cubicBezTo>
                  <a:lnTo>
                    <a:pt x="160" y="320"/>
                  </a:lnTo>
                  <a:close/>
                  <a:moveTo>
                    <a:pt x="328" y="269"/>
                  </a:moveTo>
                  <a:cubicBezTo>
                    <a:pt x="200" y="320"/>
                    <a:pt x="200" y="320"/>
                    <a:pt x="200" y="320"/>
                  </a:cubicBezTo>
                  <a:cubicBezTo>
                    <a:pt x="200" y="96"/>
                    <a:pt x="200" y="96"/>
                    <a:pt x="200" y="96"/>
                  </a:cubicBezTo>
                  <a:cubicBezTo>
                    <a:pt x="328" y="45"/>
                    <a:pt x="328" y="45"/>
                    <a:pt x="328" y="45"/>
                  </a:cubicBezTo>
                  <a:lnTo>
                    <a:pt x="328" y="269"/>
                  </a:lnTo>
                  <a:close/>
                  <a:moveTo>
                    <a:pt x="304" y="194"/>
                  </a:moveTo>
                  <a:cubicBezTo>
                    <a:pt x="224" y="226"/>
                    <a:pt x="224" y="226"/>
                    <a:pt x="224" y="226"/>
                  </a:cubicBezTo>
                  <a:cubicBezTo>
                    <a:pt x="224" y="253"/>
                    <a:pt x="224" y="253"/>
                    <a:pt x="224" y="253"/>
                  </a:cubicBezTo>
                  <a:cubicBezTo>
                    <a:pt x="304" y="221"/>
                    <a:pt x="304" y="221"/>
                    <a:pt x="304" y="221"/>
                  </a:cubicBezTo>
                  <a:lnTo>
                    <a:pt x="304" y="194"/>
                  </a:lnTo>
                  <a:close/>
                  <a:moveTo>
                    <a:pt x="304" y="111"/>
                  </a:moveTo>
                  <a:cubicBezTo>
                    <a:pt x="224" y="143"/>
                    <a:pt x="224" y="143"/>
                    <a:pt x="224" y="143"/>
                  </a:cubicBezTo>
                  <a:cubicBezTo>
                    <a:pt x="224" y="170"/>
                    <a:pt x="224" y="170"/>
                    <a:pt x="224" y="170"/>
                  </a:cubicBezTo>
                  <a:cubicBezTo>
                    <a:pt x="304" y="138"/>
                    <a:pt x="304" y="138"/>
                    <a:pt x="304" y="138"/>
                  </a:cubicBezTo>
                  <a:lnTo>
                    <a:pt x="304" y="1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106" name="Группа 105"/>
            <p:cNvGrpSpPr/>
            <p:nvPr/>
          </p:nvGrpSpPr>
          <p:grpSpPr>
            <a:xfrm>
              <a:off x="7242829" y="1643366"/>
              <a:ext cx="210285" cy="208304"/>
              <a:chOff x="3532598" y="4059901"/>
              <a:chExt cx="1906463" cy="1888505"/>
            </a:xfrm>
            <a:solidFill>
              <a:schemeClr val="bg1"/>
            </a:solidFill>
          </p:grpSpPr>
          <p:sp>
            <p:nvSpPr>
              <p:cNvPr id="108" name="Freeform 11"/>
              <p:cNvSpPr>
                <a:spLocks noChangeArrowheads="1"/>
              </p:cNvSpPr>
              <p:nvPr/>
            </p:nvSpPr>
            <p:spPr bwMode="auto">
              <a:xfrm>
                <a:off x="3635285" y="5273842"/>
                <a:ext cx="243958" cy="442762"/>
              </a:xfrm>
              <a:custGeom>
                <a:avLst/>
                <a:gdLst>
                  <a:gd name="T0" fmla="*/ 0 w 118"/>
                  <a:gd name="T1" fmla="*/ 183 h 218"/>
                  <a:gd name="T2" fmla="*/ 25 w 118"/>
                  <a:gd name="T3" fmla="*/ 217 h 218"/>
                  <a:gd name="T4" fmla="*/ 84 w 118"/>
                  <a:gd name="T5" fmla="*/ 217 h 218"/>
                  <a:gd name="T6" fmla="*/ 117 w 118"/>
                  <a:gd name="T7" fmla="*/ 183 h 218"/>
                  <a:gd name="T8" fmla="*/ 117 w 118"/>
                  <a:gd name="T9" fmla="*/ 0 h 218"/>
                  <a:gd name="T10" fmla="*/ 17 w 118"/>
                  <a:gd name="T11" fmla="*/ 91 h 218"/>
                  <a:gd name="T12" fmla="*/ 0 w 118"/>
                  <a:gd name="T13" fmla="*/ 75 h 218"/>
                  <a:gd name="T14" fmla="*/ 0 w 118"/>
                  <a:gd name="T15" fmla="*/ 183 h 218"/>
                  <a:gd name="T16" fmla="*/ 0 w 118"/>
                  <a:gd name="T17" fmla="*/ 183 h 218"/>
                  <a:gd name="T18" fmla="*/ 0 w 118"/>
                  <a:gd name="T19" fmla="*/ 183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8" h="218">
                    <a:moveTo>
                      <a:pt x="0" y="183"/>
                    </a:moveTo>
                    <a:cubicBezTo>
                      <a:pt x="0" y="200"/>
                      <a:pt x="8" y="217"/>
                      <a:pt x="25" y="217"/>
                    </a:cubicBezTo>
                    <a:cubicBezTo>
                      <a:pt x="84" y="217"/>
                      <a:pt x="84" y="217"/>
                      <a:pt x="84" y="217"/>
                    </a:cubicBezTo>
                    <a:cubicBezTo>
                      <a:pt x="100" y="217"/>
                      <a:pt x="117" y="200"/>
                      <a:pt x="117" y="183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7" y="91"/>
                      <a:pt x="17" y="91"/>
                      <a:pt x="17" y="91"/>
                    </a:cubicBezTo>
                    <a:cubicBezTo>
                      <a:pt x="0" y="75"/>
                      <a:pt x="0" y="75"/>
                      <a:pt x="0" y="75"/>
                    </a:cubicBezTo>
                    <a:lnTo>
                      <a:pt x="0" y="183"/>
                    </a:lnTo>
                    <a:close/>
                    <a:moveTo>
                      <a:pt x="0" y="183"/>
                    </a:moveTo>
                    <a:lnTo>
                      <a:pt x="0" y="18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261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12"/>
              <p:cNvSpPr>
                <a:spLocks noChangeArrowheads="1"/>
              </p:cNvSpPr>
              <p:nvPr/>
            </p:nvSpPr>
            <p:spPr bwMode="auto">
              <a:xfrm>
                <a:off x="4032842" y="5029875"/>
                <a:ext cx="243958" cy="686728"/>
              </a:xfrm>
              <a:custGeom>
                <a:avLst/>
                <a:gdLst>
                  <a:gd name="T0" fmla="*/ 0 w 118"/>
                  <a:gd name="T1" fmla="*/ 301 h 336"/>
                  <a:gd name="T2" fmla="*/ 34 w 118"/>
                  <a:gd name="T3" fmla="*/ 335 h 336"/>
                  <a:gd name="T4" fmla="*/ 84 w 118"/>
                  <a:gd name="T5" fmla="*/ 335 h 336"/>
                  <a:gd name="T6" fmla="*/ 117 w 118"/>
                  <a:gd name="T7" fmla="*/ 301 h 336"/>
                  <a:gd name="T8" fmla="*/ 117 w 118"/>
                  <a:gd name="T9" fmla="*/ 76 h 336"/>
                  <a:gd name="T10" fmla="*/ 42 w 118"/>
                  <a:gd name="T11" fmla="*/ 0 h 336"/>
                  <a:gd name="T12" fmla="*/ 0 w 118"/>
                  <a:gd name="T13" fmla="*/ 42 h 336"/>
                  <a:gd name="T14" fmla="*/ 0 w 118"/>
                  <a:gd name="T15" fmla="*/ 301 h 336"/>
                  <a:gd name="T16" fmla="*/ 0 w 118"/>
                  <a:gd name="T17" fmla="*/ 301 h 336"/>
                  <a:gd name="T18" fmla="*/ 0 w 118"/>
                  <a:gd name="T19" fmla="*/ 301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8" h="336">
                    <a:moveTo>
                      <a:pt x="0" y="301"/>
                    </a:moveTo>
                    <a:cubicBezTo>
                      <a:pt x="0" y="318"/>
                      <a:pt x="17" y="335"/>
                      <a:pt x="34" y="335"/>
                    </a:cubicBezTo>
                    <a:cubicBezTo>
                      <a:pt x="84" y="335"/>
                      <a:pt x="84" y="335"/>
                      <a:pt x="84" y="335"/>
                    </a:cubicBezTo>
                    <a:cubicBezTo>
                      <a:pt x="101" y="335"/>
                      <a:pt x="117" y="318"/>
                      <a:pt x="117" y="301"/>
                    </a:cubicBezTo>
                    <a:cubicBezTo>
                      <a:pt x="117" y="76"/>
                      <a:pt x="117" y="76"/>
                      <a:pt x="117" y="76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0" y="301"/>
                    </a:lnTo>
                    <a:close/>
                    <a:moveTo>
                      <a:pt x="0" y="301"/>
                    </a:moveTo>
                    <a:lnTo>
                      <a:pt x="0" y="30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261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13"/>
              <p:cNvSpPr>
                <a:spLocks noChangeArrowheads="1"/>
              </p:cNvSpPr>
              <p:nvPr/>
            </p:nvSpPr>
            <p:spPr bwMode="auto">
              <a:xfrm>
                <a:off x="4430399" y="5029875"/>
                <a:ext cx="243958" cy="686728"/>
              </a:xfrm>
              <a:custGeom>
                <a:avLst/>
                <a:gdLst>
                  <a:gd name="T0" fmla="*/ 92 w 118"/>
                  <a:gd name="T1" fmla="*/ 335 h 336"/>
                  <a:gd name="T2" fmla="*/ 117 w 118"/>
                  <a:gd name="T3" fmla="*/ 301 h 336"/>
                  <a:gd name="T4" fmla="*/ 117 w 118"/>
                  <a:gd name="T5" fmla="*/ 0 h 336"/>
                  <a:gd name="T6" fmla="*/ 0 w 118"/>
                  <a:gd name="T7" fmla="*/ 118 h 336"/>
                  <a:gd name="T8" fmla="*/ 0 w 118"/>
                  <a:gd name="T9" fmla="*/ 301 h 336"/>
                  <a:gd name="T10" fmla="*/ 33 w 118"/>
                  <a:gd name="T11" fmla="*/ 335 h 336"/>
                  <a:gd name="T12" fmla="*/ 92 w 118"/>
                  <a:gd name="T13" fmla="*/ 335 h 336"/>
                  <a:gd name="T14" fmla="*/ 92 w 118"/>
                  <a:gd name="T15" fmla="*/ 335 h 336"/>
                  <a:gd name="T16" fmla="*/ 92 w 118"/>
                  <a:gd name="T17" fmla="*/ 335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" h="336">
                    <a:moveTo>
                      <a:pt x="92" y="335"/>
                    </a:moveTo>
                    <a:cubicBezTo>
                      <a:pt x="108" y="335"/>
                      <a:pt x="117" y="318"/>
                      <a:pt x="117" y="301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301"/>
                      <a:pt x="0" y="301"/>
                      <a:pt x="0" y="301"/>
                    </a:cubicBezTo>
                    <a:cubicBezTo>
                      <a:pt x="0" y="318"/>
                      <a:pt x="16" y="335"/>
                      <a:pt x="33" y="335"/>
                    </a:cubicBezTo>
                    <a:lnTo>
                      <a:pt x="92" y="335"/>
                    </a:lnTo>
                    <a:close/>
                    <a:moveTo>
                      <a:pt x="92" y="335"/>
                    </a:moveTo>
                    <a:lnTo>
                      <a:pt x="92" y="33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261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14"/>
              <p:cNvSpPr>
                <a:spLocks noChangeArrowheads="1"/>
              </p:cNvSpPr>
              <p:nvPr/>
            </p:nvSpPr>
            <p:spPr bwMode="auto">
              <a:xfrm>
                <a:off x="4818924" y="4794942"/>
                <a:ext cx="262023" cy="930694"/>
              </a:xfrm>
              <a:custGeom>
                <a:avLst/>
                <a:gdLst>
                  <a:gd name="T0" fmla="*/ 0 w 126"/>
                  <a:gd name="T1" fmla="*/ 41 h 452"/>
                  <a:gd name="T2" fmla="*/ 0 w 126"/>
                  <a:gd name="T3" fmla="*/ 417 h 452"/>
                  <a:gd name="T4" fmla="*/ 33 w 126"/>
                  <a:gd name="T5" fmla="*/ 451 h 452"/>
                  <a:gd name="T6" fmla="*/ 92 w 126"/>
                  <a:gd name="T7" fmla="*/ 451 h 452"/>
                  <a:gd name="T8" fmla="*/ 125 w 126"/>
                  <a:gd name="T9" fmla="*/ 417 h 452"/>
                  <a:gd name="T10" fmla="*/ 125 w 126"/>
                  <a:gd name="T11" fmla="*/ 66 h 452"/>
                  <a:gd name="T12" fmla="*/ 50 w 126"/>
                  <a:gd name="T13" fmla="*/ 0 h 452"/>
                  <a:gd name="T14" fmla="*/ 0 w 126"/>
                  <a:gd name="T15" fmla="*/ 41 h 452"/>
                  <a:gd name="T16" fmla="*/ 0 w 126"/>
                  <a:gd name="T17" fmla="*/ 41 h 452"/>
                  <a:gd name="T18" fmla="*/ 0 w 126"/>
                  <a:gd name="T19" fmla="*/ 41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6" h="452">
                    <a:moveTo>
                      <a:pt x="0" y="41"/>
                    </a:moveTo>
                    <a:cubicBezTo>
                      <a:pt x="0" y="417"/>
                      <a:pt x="0" y="417"/>
                      <a:pt x="0" y="417"/>
                    </a:cubicBezTo>
                    <a:cubicBezTo>
                      <a:pt x="0" y="434"/>
                      <a:pt x="17" y="451"/>
                      <a:pt x="33" y="451"/>
                    </a:cubicBezTo>
                    <a:cubicBezTo>
                      <a:pt x="92" y="451"/>
                      <a:pt x="92" y="451"/>
                      <a:pt x="92" y="451"/>
                    </a:cubicBezTo>
                    <a:cubicBezTo>
                      <a:pt x="109" y="451"/>
                      <a:pt x="125" y="434"/>
                      <a:pt x="125" y="417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50" y="0"/>
                      <a:pt x="50" y="0"/>
                      <a:pt x="50" y="0"/>
                    </a:cubicBezTo>
                    <a:lnTo>
                      <a:pt x="0" y="41"/>
                    </a:lnTo>
                    <a:close/>
                    <a:moveTo>
                      <a:pt x="0" y="41"/>
                    </a:move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261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15"/>
              <p:cNvSpPr>
                <a:spLocks noChangeArrowheads="1"/>
              </p:cNvSpPr>
              <p:nvPr/>
            </p:nvSpPr>
            <p:spPr bwMode="auto">
              <a:xfrm>
                <a:off x="3572041" y="4379291"/>
                <a:ext cx="1490835" cy="930694"/>
              </a:xfrm>
              <a:custGeom>
                <a:avLst/>
                <a:gdLst>
                  <a:gd name="T0" fmla="*/ 234 w 728"/>
                  <a:gd name="T1" fmla="*/ 284 h 452"/>
                  <a:gd name="T2" fmla="*/ 292 w 728"/>
                  <a:gd name="T3" fmla="*/ 284 h 452"/>
                  <a:gd name="T4" fmla="*/ 359 w 728"/>
                  <a:gd name="T5" fmla="*/ 351 h 452"/>
                  <a:gd name="T6" fmla="*/ 401 w 728"/>
                  <a:gd name="T7" fmla="*/ 368 h 452"/>
                  <a:gd name="T8" fmla="*/ 434 w 728"/>
                  <a:gd name="T9" fmla="*/ 351 h 452"/>
                  <a:gd name="T10" fmla="*/ 660 w 728"/>
                  <a:gd name="T11" fmla="*/ 134 h 452"/>
                  <a:gd name="T12" fmla="*/ 694 w 728"/>
                  <a:gd name="T13" fmla="*/ 167 h 452"/>
                  <a:gd name="T14" fmla="*/ 710 w 728"/>
                  <a:gd name="T15" fmla="*/ 175 h 452"/>
                  <a:gd name="T16" fmla="*/ 727 w 728"/>
                  <a:gd name="T17" fmla="*/ 159 h 452"/>
                  <a:gd name="T18" fmla="*/ 727 w 728"/>
                  <a:gd name="T19" fmla="*/ 33 h 452"/>
                  <a:gd name="T20" fmla="*/ 719 w 728"/>
                  <a:gd name="T21" fmla="*/ 8 h 452"/>
                  <a:gd name="T22" fmla="*/ 694 w 728"/>
                  <a:gd name="T23" fmla="*/ 0 h 452"/>
                  <a:gd name="T24" fmla="*/ 568 w 728"/>
                  <a:gd name="T25" fmla="*/ 0 h 452"/>
                  <a:gd name="T26" fmla="*/ 551 w 728"/>
                  <a:gd name="T27" fmla="*/ 8 h 452"/>
                  <a:gd name="T28" fmla="*/ 551 w 728"/>
                  <a:gd name="T29" fmla="*/ 33 h 452"/>
                  <a:gd name="T30" fmla="*/ 585 w 728"/>
                  <a:gd name="T31" fmla="*/ 58 h 452"/>
                  <a:gd name="T32" fmla="*/ 426 w 728"/>
                  <a:gd name="T33" fmla="*/ 217 h 452"/>
                  <a:gd name="T34" fmla="*/ 401 w 728"/>
                  <a:gd name="T35" fmla="*/ 225 h 452"/>
                  <a:gd name="T36" fmla="*/ 368 w 728"/>
                  <a:gd name="T37" fmla="*/ 217 h 452"/>
                  <a:gd name="T38" fmla="*/ 292 w 728"/>
                  <a:gd name="T39" fmla="*/ 142 h 452"/>
                  <a:gd name="T40" fmla="*/ 234 w 728"/>
                  <a:gd name="T41" fmla="*/ 142 h 452"/>
                  <a:gd name="T42" fmla="*/ 8 w 728"/>
                  <a:gd name="T43" fmla="*/ 359 h 452"/>
                  <a:gd name="T44" fmla="*/ 0 w 728"/>
                  <a:gd name="T45" fmla="*/ 393 h 452"/>
                  <a:gd name="T46" fmla="*/ 8 w 728"/>
                  <a:gd name="T47" fmla="*/ 426 h 452"/>
                  <a:gd name="T48" fmla="*/ 25 w 728"/>
                  <a:gd name="T49" fmla="*/ 435 h 452"/>
                  <a:gd name="T50" fmla="*/ 83 w 728"/>
                  <a:gd name="T51" fmla="*/ 435 h 452"/>
                  <a:gd name="T52" fmla="*/ 234 w 728"/>
                  <a:gd name="T53" fmla="*/ 284 h 452"/>
                  <a:gd name="T54" fmla="*/ 234 w 728"/>
                  <a:gd name="T55" fmla="*/ 284 h 452"/>
                  <a:gd name="T56" fmla="*/ 234 w 728"/>
                  <a:gd name="T57" fmla="*/ 284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28" h="452">
                    <a:moveTo>
                      <a:pt x="234" y="284"/>
                    </a:moveTo>
                    <a:cubicBezTo>
                      <a:pt x="250" y="267"/>
                      <a:pt x="276" y="267"/>
                      <a:pt x="292" y="284"/>
                    </a:cubicBezTo>
                    <a:cubicBezTo>
                      <a:pt x="359" y="351"/>
                      <a:pt x="359" y="351"/>
                      <a:pt x="359" y="351"/>
                    </a:cubicBezTo>
                    <a:cubicBezTo>
                      <a:pt x="376" y="368"/>
                      <a:pt x="384" y="368"/>
                      <a:pt x="401" y="368"/>
                    </a:cubicBezTo>
                    <a:cubicBezTo>
                      <a:pt x="418" y="368"/>
                      <a:pt x="426" y="368"/>
                      <a:pt x="434" y="351"/>
                    </a:cubicBezTo>
                    <a:cubicBezTo>
                      <a:pt x="660" y="134"/>
                      <a:pt x="660" y="134"/>
                      <a:pt x="660" y="134"/>
                    </a:cubicBezTo>
                    <a:cubicBezTo>
                      <a:pt x="694" y="167"/>
                      <a:pt x="694" y="167"/>
                      <a:pt x="694" y="167"/>
                    </a:cubicBezTo>
                    <a:cubicBezTo>
                      <a:pt x="702" y="175"/>
                      <a:pt x="710" y="175"/>
                      <a:pt x="710" y="175"/>
                    </a:cubicBezTo>
                    <a:cubicBezTo>
                      <a:pt x="719" y="175"/>
                      <a:pt x="727" y="167"/>
                      <a:pt x="727" y="159"/>
                    </a:cubicBezTo>
                    <a:cubicBezTo>
                      <a:pt x="727" y="33"/>
                      <a:pt x="727" y="33"/>
                      <a:pt x="727" y="33"/>
                    </a:cubicBezTo>
                    <a:cubicBezTo>
                      <a:pt x="727" y="25"/>
                      <a:pt x="727" y="16"/>
                      <a:pt x="719" y="8"/>
                    </a:cubicBezTo>
                    <a:cubicBezTo>
                      <a:pt x="710" y="0"/>
                      <a:pt x="702" y="0"/>
                      <a:pt x="694" y="0"/>
                    </a:cubicBezTo>
                    <a:cubicBezTo>
                      <a:pt x="568" y="0"/>
                      <a:pt x="568" y="0"/>
                      <a:pt x="568" y="0"/>
                    </a:cubicBezTo>
                    <a:cubicBezTo>
                      <a:pt x="560" y="0"/>
                      <a:pt x="551" y="0"/>
                      <a:pt x="551" y="8"/>
                    </a:cubicBezTo>
                    <a:cubicBezTo>
                      <a:pt x="543" y="16"/>
                      <a:pt x="551" y="25"/>
                      <a:pt x="551" y="33"/>
                    </a:cubicBezTo>
                    <a:cubicBezTo>
                      <a:pt x="585" y="58"/>
                      <a:pt x="585" y="58"/>
                      <a:pt x="585" y="58"/>
                    </a:cubicBezTo>
                    <a:cubicBezTo>
                      <a:pt x="426" y="217"/>
                      <a:pt x="426" y="217"/>
                      <a:pt x="426" y="217"/>
                    </a:cubicBezTo>
                    <a:cubicBezTo>
                      <a:pt x="426" y="225"/>
                      <a:pt x="409" y="225"/>
                      <a:pt x="401" y="225"/>
                    </a:cubicBezTo>
                    <a:cubicBezTo>
                      <a:pt x="393" y="225"/>
                      <a:pt x="376" y="225"/>
                      <a:pt x="368" y="217"/>
                    </a:cubicBezTo>
                    <a:cubicBezTo>
                      <a:pt x="292" y="142"/>
                      <a:pt x="292" y="142"/>
                      <a:pt x="292" y="142"/>
                    </a:cubicBezTo>
                    <a:cubicBezTo>
                      <a:pt x="276" y="125"/>
                      <a:pt x="250" y="125"/>
                      <a:pt x="234" y="142"/>
                    </a:cubicBezTo>
                    <a:cubicBezTo>
                      <a:pt x="8" y="359"/>
                      <a:pt x="8" y="359"/>
                      <a:pt x="8" y="359"/>
                    </a:cubicBezTo>
                    <a:cubicBezTo>
                      <a:pt x="0" y="368"/>
                      <a:pt x="0" y="384"/>
                      <a:pt x="0" y="393"/>
                    </a:cubicBezTo>
                    <a:cubicBezTo>
                      <a:pt x="0" y="410"/>
                      <a:pt x="0" y="418"/>
                      <a:pt x="8" y="426"/>
                    </a:cubicBezTo>
                    <a:cubicBezTo>
                      <a:pt x="25" y="435"/>
                      <a:pt x="25" y="435"/>
                      <a:pt x="25" y="435"/>
                    </a:cubicBezTo>
                    <a:cubicBezTo>
                      <a:pt x="41" y="451"/>
                      <a:pt x="67" y="451"/>
                      <a:pt x="83" y="435"/>
                    </a:cubicBezTo>
                    <a:lnTo>
                      <a:pt x="234" y="284"/>
                    </a:lnTo>
                    <a:close/>
                    <a:moveTo>
                      <a:pt x="234" y="284"/>
                    </a:moveTo>
                    <a:lnTo>
                      <a:pt x="234" y="28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261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16"/>
              <p:cNvSpPr>
                <a:spLocks noChangeArrowheads="1"/>
              </p:cNvSpPr>
              <p:nvPr/>
            </p:nvSpPr>
            <p:spPr bwMode="auto">
              <a:xfrm>
                <a:off x="3532598" y="4059901"/>
                <a:ext cx="1906463" cy="1888505"/>
              </a:xfrm>
              <a:custGeom>
                <a:avLst/>
                <a:gdLst>
                  <a:gd name="T0" fmla="*/ 887 w 929"/>
                  <a:gd name="T1" fmla="*/ 0 h 921"/>
                  <a:gd name="T2" fmla="*/ 836 w 929"/>
                  <a:gd name="T3" fmla="*/ 50 h 921"/>
                  <a:gd name="T4" fmla="*/ 836 w 929"/>
                  <a:gd name="T5" fmla="*/ 837 h 921"/>
                  <a:gd name="T6" fmla="*/ 51 w 929"/>
                  <a:gd name="T7" fmla="*/ 837 h 921"/>
                  <a:gd name="T8" fmla="*/ 0 w 929"/>
                  <a:gd name="T9" fmla="*/ 878 h 921"/>
                  <a:gd name="T10" fmla="*/ 51 w 929"/>
                  <a:gd name="T11" fmla="*/ 920 h 921"/>
                  <a:gd name="T12" fmla="*/ 887 w 929"/>
                  <a:gd name="T13" fmla="*/ 920 h 921"/>
                  <a:gd name="T14" fmla="*/ 928 w 929"/>
                  <a:gd name="T15" fmla="*/ 878 h 921"/>
                  <a:gd name="T16" fmla="*/ 928 w 929"/>
                  <a:gd name="T17" fmla="*/ 50 h 921"/>
                  <a:gd name="T18" fmla="*/ 887 w 929"/>
                  <a:gd name="T19" fmla="*/ 0 h 921"/>
                  <a:gd name="T20" fmla="*/ 887 w 929"/>
                  <a:gd name="T21" fmla="*/ 0 h 921"/>
                  <a:gd name="T22" fmla="*/ 887 w 929"/>
                  <a:gd name="T23" fmla="*/ 0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29" h="921">
                    <a:moveTo>
                      <a:pt x="887" y="0"/>
                    </a:moveTo>
                    <a:cubicBezTo>
                      <a:pt x="862" y="0"/>
                      <a:pt x="836" y="26"/>
                      <a:pt x="836" y="50"/>
                    </a:cubicBezTo>
                    <a:cubicBezTo>
                      <a:pt x="836" y="837"/>
                      <a:pt x="836" y="837"/>
                      <a:pt x="836" y="837"/>
                    </a:cubicBezTo>
                    <a:cubicBezTo>
                      <a:pt x="51" y="837"/>
                      <a:pt x="51" y="837"/>
                      <a:pt x="51" y="837"/>
                    </a:cubicBezTo>
                    <a:cubicBezTo>
                      <a:pt x="26" y="837"/>
                      <a:pt x="0" y="853"/>
                      <a:pt x="0" y="878"/>
                    </a:cubicBezTo>
                    <a:cubicBezTo>
                      <a:pt x="0" y="903"/>
                      <a:pt x="26" y="920"/>
                      <a:pt x="51" y="920"/>
                    </a:cubicBezTo>
                    <a:cubicBezTo>
                      <a:pt x="887" y="920"/>
                      <a:pt x="887" y="920"/>
                      <a:pt x="887" y="920"/>
                    </a:cubicBezTo>
                    <a:cubicBezTo>
                      <a:pt x="912" y="920"/>
                      <a:pt x="928" y="903"/>
                      <a:pt x="928" y="878"/>
                    </a:cubicBezTo>
                    <a:cubicBezTo>
                      <a:pt x="928" y="50"/>
                      <a:pt x="928" y="50"/>
                      <a:pt x="928" y="50"/>
                    </a:cubicBezTo>
                    <a:cubicBezTo>
                      <a:pt x="928" y="26"/>
                      <a:pt x="903" y="0"/>
                      <a:pt x="887" y="0"/>
                    </a:cubicBezTo>
                    <a:close/>
                    <a:moveTo>
                      <a:pt x="887" y="0"/>
                    </a:moveTo>
                    <a:lnTo>
                      <a:pt x="887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261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6" name="Freeform 20"/>
            <p:cNvSpPr>
              <a:spLocks/>
            </p:cNvSpPr>
            <p:nvPr/>
          </p:nvSpPr>
          <p:spPr bwMode="auto">
            <a:xfrm flipH="1" flipV="1">
              <a:off x="7320149" y="1892665"/>
              <a:ext cx="665024" cy="702654"/>
            </a:xfrm>
            <a:custGeom>
              <a:avLst/>
              <a:gdLst>
                <a:gd name="T0" fmla="*/ 972 w 972"/>
                <a:gd name="T1" fmla="*/ 0 h 1027"/>
                <a:gd name="T2" fmla="*/ 0 w 972"/>
                <a:gd name="T3" fmla="*/ 90 h 1027"/>
                <a:gd name="T4" fmla="*/ 0 w 972"/>
                <a:gd name="T5" fmla="*/ 862 h 1027"/>
                <a:gd name="T6" fmla="*/ 972 w 972"/>
                <a:gd name="T7" fmla="*/ 1027 h 1027"/>
                <a:gd name="T8" fmla="*/ 972 w 972"/>
                <a:gd name="T9" fmla="*/ 0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2" h="1027">
                  <a:moveTo>
                    <a:pt x="972" y="0"/>
                  </a:moveTo>
                  <a:lnTo>
                    <a:pt x="0" y="90"/>
                  </a:lnTo>
                  <a:lnTo>
                    <a:pt x="0" y="862"/>
                  </a:lnTo>
                  <a:lnTo>
                    <a:pt x="972" y="1027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/>
            </a:p>
          </p:txBody>
        </p:sp>
        <p:sp>
          <p:nvSpPr>
            <p:cNvPr id="114" name="Freeform 49"/>
            <p:cNvSpPr>
              <a:spLocks noChangeAspect="1" noEditPoints="1"/>
            </p:cNvSpPr>
            <p:nvPr/>
          </p:nvSpPr>
          <p:spPr bwMode="auto">
            <a:xfrm>
              <a:off x="7491548" y="2154044"/>
              <a:ext cx="278560" cy="244326"/>
            </a:xfrm>
            <a:custGeom>
              <a:avLst/>
              <a:gdLst>
                <a:gd name="T0" fmla="*/ 182 w 400"/>
                <a:gd name="T1" fmla="*/ 180 h 340"/>
                <a:gd name="T2" fmla="*/ 218 w 400"/>
                <a:gd name="T3" fmla="*/ 180 h 340"/>
                <a:gd name="T4" fmla="*/ 218 w 400"/>
                <a:gd name="T5" fmla="*/ 220 h 340"/>
                <a:gd name="T6" fmla="*/ 400 w 400"/>
                <a:gd name="T7" fmla="*/ 220 h 340"/>
                <a:gd name="T8" fmla="*/ 396 w 400"/>
                <a:gd name="T9" fmla="*/ 103 h 340"/>
                <a:gd name="T10" fmla="*/ 356 w 400"/>
                <a:gd name="T11" fmla="*/ 60 h 340"/>
                <a:gd name="T12" fmla="*/ 292 w 400"/>
                <a:gd name="T13" fmla="*/ 60 h 340"/>
                <a:gd name="T14" fmla="*/ 268 w 400"/>
                <a:gd name="T15" fmla="*/ 15 h 340"/>
                <a:gd name="T16" fmla="*/ 244 w 400"/>
                <a:gd name="T17" fmla="*/ 0 h 340"/>
                <a:gd name="T18" fmla="*/ 155 w 400"/>
                <a:gd name="T19" fmla="*/ 0 h 340"/>
                <a:gd name="T20" fmla="*/ 132 w 400"/>
                <a:gd name="T21" fmla="*/ 15 h 340"/>
                <a:gd name="T22" fmla="*/ 108 w 400"/>
                <a:gd name="T23" fmla="*/ 60 h 340"/>
                <a:gd name="T24" fmla="*/ 44 w 400"/>
                <a:gd name="T25" fmla="*/ 60 h 340"/>
                <a:gd name="T26" fmla="*/ 4 w 400"/>
                <a:gd name="T27" fmla="*/ 103 h 340"/>
                <a:gd name="T28" fmla="*/ 0 w 400"/>
                <a:gd name="T29" fmla="*/ 220 h 340"/>
                <a:gd name="T30" fmla="*/ 182 w 400"/>
                <a:gd name="T31" fmla="*/ 220 h 340"/>
                <a:gd name="T32" fmla="*/ 182 w 400"/>
                <a:gd name="T33" fmla="*/ 180 h 340"/>
                <a:gd name="T34" fmla="*/ 153 w 400"/>
                <a:gd name="T35" fmla="*/ 38 h 340"/>
                <a:gd name="T36" fmla="*/ 169 w 400"/>
                <a:gd name="T37" fmla="*/ 28 h 340"/>
                <a:gd name="T38" fmla="*/ 230 w 400"/>
                <a:gd name="T39" fmla="*/ 28 h 340"/>
                <a:gd name="T40" fmla="*/ 247 w 400"/>
                <a:gd name="T41" fmla="*/ 38 h 340"/>
                <a:gd name="T42" fmla="*/ 258 w 400"/>
                <a:gd name="T43" fmla="*/ 60 h 340"/>
                <a:gd name="T44" fmla="*/ 141 w 400"/>
                <a:gd name="T45" fmla="*/ 60 h 340"/>
                <a:gd name="T46" fmla="*/ 153 w 400"/>
                <a:gd name="T47" fmla="*/ 38 h 340"/>
                <a:gd name="T48" fmla="*/ 218 w 400"/>
                <a:gd name="T49" fmla="*/ 280 h 340"/>
                <a:gd name="T50" fmla="*/ 182 w 400"/>
                <a:gd name="T51" fmla="*/ 280 h 340"/>
                <a:gd name="T52" fmla="*/ 182 w 400"/>
                <a:gd name="T53" fmla="*/ 240 h 340"/>
                <a:gd name="T54" fmla="*/ 10 w 400"/>
                <a:gd name="T55" fmla="*/ 240 h 340"/>
                <a:gd name="T56" fmla="*/ 14 w 400"/>
                <a:gd name="T57" fmla="*/ 306 h 340"/>
                <a:gd name="T58" fmla="*/ 50 w 400"/>
                <a:gd name="T59" fmla="*/ 340 h 340"/>
                <a:gd name="T60" fmla="*/ 350 w 400"/>
                <a:gd name="T61" fmla="*/ 340 h 340"/>
                <a:gd name="T62" fmla="*/ 386 w 400"/>
                <a:gd name="T63" fmla="*/ 306 h 340"/>
                <a:gd name="T64" fmla="*/ 390 w 400"/>
                <a:gd name="T65" fmla="*/ 240 h 340"/>
                <a:gd name="T66" fmla="*/ 218 w 400"/>
                <a:gd name="T67" fmla="*/ 240 h 340"/>
                <a:gd name="T68" fmla="*/ 218 w 400"/>
                <a:gd name="T69" fmla="*/ 2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0" h="340">
                  <a:moveTo>
                    <a:pt x="182" y="180"/>
                  </a:moveTo>
                  <a:cubicBezTo>
                    <a:pt x="218" y="180"/>
                    <a:pt x="218" y="180"/>
                    <a:pt x="218" y="180"/>
                  </a:cubicBezTo>
                  <a:cubicBezTo>
                    <a:pt x="218" y="220"/>
                    <a:pt x="218" y="220"/>
                    <a:pt x="218" y="220"/>
                  </a:cubicBezTo>
                  <a:cubicBezTo>
                    <a:pt x="400" y="220"/>
                    <a:pt x="400" y="220"/>
                    <a:pt x="400" y="220"/>
                  </a:cubicBezTo>
                  <a:cubicBezTo>
                    <a:pt x="400" y="220"/>
                    <a:pt x="397" y="131"/>
                    <a:pt x="396" y="103"/>
                  </a:cubicBezTo>
                  <a:cubicBezTo>
                    <a:pt x="395" y="76"/>
                    <a:pt x="385" y="60"/>
                    <a:pt x="356" y="60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82" y="41"/>
                    <a:pt x="271" y="21"/>
                    <a:pt x="268" y="15"/>
                  </a:cubicBezTo>
                  <a:cubicBezTo>
                    <a:pt x="261" y="2"/>
                    <a:pt x="259" y="0"/>
                    <a:pt x="244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41" y="0"/>
                    <a:pt x="138" y="2"/>
                    <a:pt x="132" y="15"/>
                  </a:cubicBezTo>
                  <a:cubicBezTo>
                    <a:pt x="129" y="21"/>
                    <a:pt x="118" y="41"/>
                    <a:pt x="108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14" y="60"/>
                    <a:pt x="5" y="76"/>
                    <a:pt x="4" y="103"/>
                  </a:cubicBezTo>
                  <a:cubicBezTo>
                    <a:pt x="3" y="129"/>
                    <a:pt x="0" y="220"/>
                    <a:pt x="0" y="220"/>
                  </a:cubicBezTo>
                  <a:cubicBezTo>
                    <a:pt x="182" y="220"/>
                    <a:pt x="182" y="220"/>
                    <a:pt x="182" y="220"/>
                  </a:cubicBezTo>
                  <a:lnTo>
                    <a:pt x="182" y="180"/>
                  </a:lnTo>
                  <a:close/>
                  <a:moveTo>
                    <a:pt x="153" y="38"/>
                  </a:moveTo>
                  <a:cubicBezTo>
                    <a:pt x="157" y="30"/>
                    <a:pt x="159" y="28"/>
                    <a:pt x="169" y="28"/>
                  </a:cubicBezTo>
                  <a:cubicBezTo>
                    <a:pt x="230" y="28"/>
                    <a:pt x="230" y="28"/>
                    <a:pt x="230" y="28"/>
                  </a:cubicBezTo>
                  <a:cubicBezTo>
                    <a:pt x="241" y="28"/>
                    <a:pt x="242" y="30"/>
                    <a:pt x="247" y="38"/>
                  </a:cubicBezTo>
                  <a:cubicBezTo>
                    <a:pt x="248" y="41"/>
                    <a:pt x="253" y="50"/>
                    <a:pt x="258" y="60"/>
                  </a:cubicBezTo>
                  <a:cubicBezTo>
                    <a:pt x="141" y="60"/>
                    <a:pt x="141" y="60"/>
                    <a:pt x="141" y="60"/>
                  </a:cubicBezTo>
                  <a:cubicBezTo>
                    <a:pt x="146" y="50"/>
                    <a:pt x="151" y="41"/>
                    <a:pt x="153" y="38"/>
                  </a:cubicBezTo>
                  <a:close/>
                  <a:moveTo>
                    <a:pt x="218" y="280"/>
                  </a:moveTo>
                  <a:cubicBezTo>
                    <a:pt x="182" y="280"/>
                    <a:pt x="182" y="280"/>
                    <a:pt x="182" y="28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10" y="240"/>
                    <a:pt x="12" y="276"/>
                    <a:pt x="14" y="306"/>
                  </a:cubicBezTo>
                  <a:cubicBezTo>
                    <a:pt x="14" y="319"/>
                    <a:pt x="18" y="340"/>
                    <a:pt x="50" y="340"/>
                  </a:cubicBezTo>
                  <a:cubicBezTo>
                    <a:pt x="350" y="340"/>
                    <a:pt x="350" y="340"/>
                    <a:pt x="350" y="340"/>
                  </a:cubicBezTo>
                  <a:cubicBezTo>
                    <a:pt x="381" y="340"/>
                    <a:pt x="385" y="319"/>
                    <a:pt x="386" y="306"/>
                  </a:cubicBezTo>
                  <a:cubicBezTo>
                    <a:pt x="388" y="275"/>
                    <a:pt x="390" y="240"/>
                    <a:pt x="390" y="240"/>
                  </a:cubicBezTo>
                  <a:cubicBezTo>
                    <a:pt x="218" y="240"/>
                    <a:pt x="218" y="240"/>
                    <a:pt x="218" y="240"/>
                  </a:cubicBezTo>
                  <a:lnTo>
                    <a:pt x="218" y="2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5429009" y="836562"/>
            <a:ext cx="2722724" cy="353974"/>
            <a:chOff x="1994086" y="849624"/>
            <a:chExt cx="4510179" cy="353974"/>
          </a:xfrm>
        </p:grpSpPr>
        <p:cxnSp>
          <p:nvCxnSpPr>
            <p:cNvPr id="116" name="Straight Connector 44"/>
            <p:cNvCxnSpPr/>
            <p:nvPr/>
          </p:nvCxnSpPr>
          <p:spPr>
            <a:xfrm>
              <a:off x="2004265" y="849624"/>
              <a:ext cx="4500000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45"/>
            <p:cNvCxnSpPr/>
            <p:nvPr/>
          </p:nvCxnSpPr>
          <p:spPr>
            <a:xfrm>
              <a:off x="2004265" y="1203598"/>
              <a:ext cx="4500000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1994086" y="885636"/>
              <a:ext cx="44801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800" dirty="0">
                  <a:solidFill>
                    <a:srgbClr val="002060"/>
                  </a:solidFill>
                  <a:cs typeface="Arial" pitchFamily="34" charset="0"/>
                </a:rPr>
                <a:t> </a:t>
              </a:r>
              <a:r>
                <a:rPr lang="ru-RU" sz="1200" b="1" dirty="0">
                  <a:solidFill>
                    <a:srgbClr val="002060"/>
                  </a:solidFill>
                  <a:cs typeface="Arial" pitchFamily="34" charset="0"/>
                </a:rPr>
                <a:t>МЕТОДИКА РЕЙТИНГОВАНИЯ</a:t>
              </a:r>
              <a:endParaRPr lang="en-US" sz="1200" b="1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660595" y="3428247"/>
            <a:ext cx="1273794" cy="1414274"/>
            <a:chOff x="4830671" y="3526212"/>
            <a:chExt cx="1273794" cy="1414274"/>
          </a:xfrm>
        </p:grpSpPr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02750">
              <a:off x="4760431" y="3596452"/>
              <a:ext cx="1414274" cy="1273794"/>
            </a:xfrm>
            <a:prstGeom prst="rect">
              <a:avLst/>
            </a:prstGeom>
          </p:spPr>
        </p:pic>
        <p:sp>
          <p:nvSpPr>
            <p:cNvPr id="125" name="Прямоугольник 124"/>
            <p:cNvSpPr/>
            <p:nvPr/>
          </p:nvSpPr>
          <p:spPr>
            <a:xfrm>
              <a:off x="4855761" y="3945793"/>
              <a:ext cx="122361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200" b="1" dirty="0">
                  <a:solidFill>
                    <a:srgbClr val="00B050"/>
                  </a:solidFill>
                  <a:latin typeface="Corbel" pitchFamily="34" charset="0"/>
                </a:rPr>
                <a:t>ВЫСОКИЙ УРОВЕНЬ</a:t>
              </a:r>
            </a:p>
            <a:p>
              <a:pPr algn="ctr">
                <a:lnSpc>
                  <a:spcPts val="1200"/>
                </a:lnSpc>
              </a:pPr>
              <a:r>
                <a:rPr lang="ru-RU" sz="1200" dirty="0">
                  <a:solidFill>
                    <a:srgbClr val="00B050"/>
                  </a:solidFill>
                  <a:latin typeface="Corbel" pitchFamily="34" charset="0"/>
                </a:rPr>
                <a:t>финансового менеджмента</a:t>
              </a:r>
              <a:endParaRPr lang="ru-RU" sz="900" dirty="0">
                <a:solidFill>
                  <a:srgbClr val="00B050"/>
                </a:solidFill>
                <a:latin typeface="Corbel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101278" y="3443708"/>
            <a:ext cx="1273794" cy="1414274"/>
            <a:chOff x="6271354" y="3548204"/>
            <a:chExt cx="1273794" cy="1414274"/>
          </a:xfrm>
        </p:grpSpPr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02750">
              <a:off x="6201114" y="3618444"/>
              <a:ext cx="1414274" cy="1273794"/>
            </a:xfrm>
            <a:prstGeom prst="rect">
              <a:avLst/>
            </a:prstGeom>
          </p:spPr>
        </p:pic>
        <p:sp>
          <p:nvSpPr>
            <p:cNvPr id="127" name="Прямоугольник 126"/>
            <p:cNvSpPr/>
            <p:nvPr/>
          </p:nvSpPr>
          <p:spPr>
            <a:xfrm>
              <a:off x="6296444" y="3867894"/>
              <a:ext cx="1223613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200" b="1" dirty="0">
                  <a:solidFill>
                    <a:srgbClr val="FFC000"/>
                  </a:solidFill>
                  <a:latin typeface="Corbel" pitchFamily="34" charset="0"/>
                </a:rPr>
                <a:t>УДОВЛЕТВО-</a:t>
              </a:r>
            </a:p>
            <a:p>
              <a:pPr algn="ctr">
                <a:lnSpc>
                  <a:spcPts val="1200"/>
                </a:lnSpc>
              </a:pPr>
              <a:r>
                <a:rPr lang="ru-RU" sz="1200" b="1" dirty="0">
                  <a:solidFill>
                    <a:srgbClr val="FFC000"/>
                  </a:solidFill>
                  <a:latin typeface="Corbel" pitchFamily="34" charset="0"/>
                </a:rPr>
                <a:t>РИТЕЛЬНЫЙ</a:t>
              </a:r>
            </a:p>
            <a:p>
              <a:pPr algn="ctr">
                <a:lnSpc>
                  <a:spcPts val="1200"/>
                </a:lnSpc>
              </a:pPr>
              <a:r>
                <a:rPr lang="ru-RU" sz="1200" b="1" dirty="0">
                  <a:solidFill>
                    <a:srgbClr val="FFC000"/>
                  </a:solidFill>
                  <a:latin typeface="Corbel" pitchFamily="34" charset="0"/>
                </a:rPr>
                <a:t>УРОВЕНЬ</a:t>
              </a:r>
            </a:p>
            <a:p>
              <a:pPr algn="ctr">
                <a:lnSpc>
                  <a:spcPts val="1200"/>
                </a:lnSpc>
              </a:pPr>
              <a:r>
                <a:rPr lang="ru-RU" sz="1200" dirty="0">
                  <a:solidFill>
                    <a:srgbClr val="FFC000"/>
                  </a:solidFill>
                  <a:latin typeface="Corbel" pitchFamily="34" charset="0"/>
                </a:rPr>
                <a:t>финансового менеджмента</a:t>
              </a:r>
              <a:endParaRPr lang="ru-RU" sz="900" dirty="0">
                <a:solidFill>
                  <a:srgbClr val="FFC000"/>
                </a:solidFill>
                <a:latin typeface="Corbel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504536" y="3440981"/>
            <a:ext cx="1363088" cy="1414274"/>
            <a:chOff x="7669138" y="3587390"/>
            <a:chExt cx="1363088" cy="1414274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02750">
              <a:off x="7650880" y="3657630"/>
              <a:ext cx="1414274" cy="1273794"/>
            </a:xfrm>
            <a:prstGeom prst="rect">
              <a:avLst/>
            </a:prstGeom>
          </p:spPr>
        </p:pic>
        <p:sp>
          <p:nvSpPr>
            <p:cNvPr id="129" name="Прямоугольник 128"/>
            <p:cNvSpPr/>
            <p:nvPr/>
          </p:nvSpPr>
          <p:spPr>
            <a:xfrm>
              <a:off x="7669138" y="3867894"/>
              <a:ext cx="1363088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200" b="1" dirty="0">
                  <a:solidFill>
                    <a:srgbClr val="C00000"/>
                  </a:solidFill>
                  <a:latin typeface="Corbel" pitchFamily="34" charset="0"/>
                </a:rPr>
                <a:t>НЕУДОВЛЕТ-</a:t>
              </a:r>
            </a:p>
            <a:p>
              <a:pPr algn="ctr">
                <a:lnSpc>
                  <a:spcPts val="1200"/>
                </a:lnSpc>
              </a:pPr>
              <a:r>
                <a:rPr lang="ru-RU" sz="1200" b="1" dirty="0">
                  <a:solidFill>
                    <a:srgbClr val="C00000"/>
                  </a:solidFill>
                  <a:latin typeface="Corbel" pitchFamily="34" charset="0"/>
                </a:rPr>
                <a:t>ВОРИТЕЛЬНЫЙ УРОВЕНЬ</a:t>
              </a:r>
            </a:p>
            <a:p>
              <a:pPr algn="ctr">
                <a:lnSpc>
                  <a:spcPts val="1200"/>
                </a:lnSpc>
              </a:pPr>
              <a:r>
                <a:rPr lang="ru-RU" sz="1200" dirty="0">
                  <a:solidFill>
                    <a:srgbClr val="C00000"/>
                  </a:solidFill>
                  <a:latin typeface="Corbel" pitchFamily="34" charset="0"/>
                </a:rPr>
                <a:t>финансового менеджмента</a:t>
              </a:r>
              <a:endParaRPr lang="ru-RU" sz="900" dirty="0">
                <a:solidFill>
                  <a:srgbClr val="C00000"/>
                </a:solidFill>
                <a:latin typeface="Corbel" pitchFamily="34" charset="0"/>
              </a:endParaRPr>
            </a:p>
          </p:txBody>
        </p:sp>
      </p:grpSp>
      <p:sp>
        <p:nvSpPr>
          <p:cNvPr id="64" name="Freeform 19"/>
          <p:cNvSpPr>
            <a:spLocks/>
          </p:cNvSpPr>
          <p:nvPr/>
        </p:nvSpPr>
        <p:spPr bwMode="auto">
          <a:xfrm flipH="1" flipV="1">
            <a:off x="6902863" y="1731310"/>
            <a:ext cx="478243" cy="702654"/>
          </a:xfrm>
          <a:custGeom>
            <a:avLst/>
            <a:gdLst>
              <a:gd name="T0" fmla="*/ 0 w 699"/>
              <a:gd name="T1" fmla="*/ 0 h 1027"/>
              <a:gd name="T2" fmla="*/ 699 w 699"/>
              <a:gd name="T3" fmla="*/ 90 h 1027"/>
              <a:gd name="T4" fmla="*/ 699 w 699"/>
              <a:gd name="T5" fmla="*/ 767 h 1027"/>
              <a:gd name="T6" fmla="*/ 0 w 699"/>
              <a:gd name="T7" fmla="*/ 1027 h 1027"/>
              <a:gd name="T8" fmla="*/ 0 w 699"/>
              <a:gd name="T9" fmla="*/ 0 h 1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9" h="1027">
                <a:moveTo>
                  <a:pt x="0" y="0"/>
                </a:moveTo>
                <a:lnTo>
                  <a:pt x="699" y="90"/>
                </a:lnTo>
                <a:lnTo>
                  <a:pt x="699" y="767"/>
                </a:lnTo>
                <a:lnTo>
                  <a:pt x="0" y="10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x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900"/>
          </a:p>
        </p:txBody>
      </p:sp>
      <p:sp>
        <p:nvSpPr>
          <p:cNvPr id="68" name="Заголовок 1">
            <a:extLst>
              <a:ext uri="{FF2B5EF4-FFF2-40B4-BE49-F238E27FC236}">
                <a16:creationId xmlns:a16="http://schemas.microsoft.com/office/drawing/2014/main" xmlns="" id="{95635C49-40E5-274D-91AB-1C8D70753519}"/>
              </a:ext>
            </a:extLst>
          </p:cNvPr>
          <p:cNvSpPr txBox="1">
            <a:spLocks/>
          </p:cNvSpPr>
          <p:nvPr/>
        </p:nvSpPr>
        <p:spPr>
          <a:xfrm>
            <a:off x="467625" y="154725"/>
            <a:ext cx="7562153" cy="468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МИНИСТЕРСТВО НАУКИ И ВЫСШЕГО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Times New Roman" panose="02020603050405020304" pitchFamily="18" charset="0"/>
              </a:rPr>
              <a:t>РАЗВИТИЕ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Times New Roman" panose="02020603050405020304" pitchFamily="18" charset="0"/>
              </a:rPr>
              <a:t> ИНСТРУМЕНТОВ ОЦЕНКИ КАЧЕСТВА ФИНАНСОВОГО МЕНЕДЖМЕНТА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1" name="Рисунок 90" descr="герб мал.png">
            <a:extLst>
              <a:ext uri="{FF2B5EF4-FFF2-40B4-BE49-F238E27FC236}">
                <a16:creationId xmlns:a16="http://schemas.microsoft.com/office/drawing/2014/main" xmlns="" id="{3EC12AC9-E387-5342-B56D-B942016FCD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7862" y="123478"/>
            <a:ext cx="432122" cy="46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1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78"/>
          <p:cNvPicPr>
            <a:picLocks noChangeAspect="1"/>
          </p:cNvPicPr>
          <p:nvPr/>
        </p:nvPicPr>
        <p:blipFill>
          <a:blip r:embed="rId2">
            <a:alphaModFix amt="2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4873">
            <a:off x="3328754" y="-624506"/>
            <a:ext cx="6742304" cy="6931021"/>
          </a:xfrm>
          <a:prstGeom prst="rect">
            <a:avLst/>
          </a:prstGeom>
        </p:spPr>
      </p:pic>
      <p:sp>
        <p:nvSpPr>
          <p:cNvPr id="69" name="Content Placeholder 2"/>
          <p:cNvSpPr txBox="1">
            <a:spLocks/>
          </p:cNvSpPr>
          <p:nvPr/>
        </p:nvSpPr>
        <p:spPr>
          <a:xfrm>
            <a:off x="650504" y="1893962"/>
            <a:ext cx="2507825" cy="41327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dirty="0">
                <a:solidFill>
                  <a:srgbClr val="002060"/>
                </a:solidFill>
              </a:rPr>
              <a:t>План финансово-хозяйственной деятельности (ПФХД)</a:t>
            </a:r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650504" y="2272780"/>
            <a:ext cx="2376264" cy="41327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dirty="0">
                <a:solidFill>
                  <a:srgbClr val="002060"/>
                </a:solidFill>
              </a:rPr>
              <a:t>Отчёт об исполнении учреждением его ПФХД (ф. 0503737</a:t>
            </a:r>
            <a:r>
              <a:rPr lang="ru-RU" sz="120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650504" y="2717890"/>
            <a:ext cx="2376264" cy="41327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Баланс гос. учреждения (ф. 0503730)</a:t>
            </a:r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650504" y="3726817"/>
            <a:ext cx="2507827" cy="41327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dirty="0">
                <a:solidFill>
                  <a:srgbClr val="002060"/>
                </a:solidFill>
              </a:rPr>
              <a:t>Отчёт о результатах деятельности (№1892)</a:t>
            </a:r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650424" y="3986671"/>
            <a:ext cx="2845130" cy="41327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dirty="0">
                <a:solidFill>
                  <a:srgbClr val="002060"/>
                </a:solidFill>
              </a:rPr>
              <a:t>Другие документы, в том числе ЗП-образование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30448" y="1533729"/>
            <a:ext cx="3383728" cy="353974"/>
            <a:chOff x="1994086" y="849624"/>
            <a:chExt cx="4510179" cy="353974"/>
          </a:xfrm>
        </p:grpSpPr>
        <p:cxnSp>
          <p:nvCxnSpPr>
            <p:cNvPr id="136" name="Straight Connector 44"/>
            <p:cNvCxnSpPr/>
            <p:nvPr/>
          </p:nvCxnSpPr>
          <p:spPr>
            <a:xfrm>
              <a:off x="2004265" y="849624"/>
              <a:ext cx="4500000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45"/>
            <p:cNvCxnSpPr/>
            <p:nvPr/>
          </p:nvCxnSpPr>
          <p:spPr>
            <a:xfrm>
              <a:off x="2004265" y="1203598"/>
              <a:ext cx="4500000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1994086" y="885636"/>
              <a:ext cx="44801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800" dirty="0">
                  <a:solidFill>
                    <a:srgbClr val="002060"/>
                  </a:solidFill>
                  <a:cs typeface="Arial" pitchFamily="34" charset="0"/>
                </a:rPr>
                <a:t> </a:t>
              </a:r>
              <a:r>
                <a:rPr lang="ru-RU" sz="1200" b="1" dirty="0">
                  <a:solidFill>
                    <a:srgbClr val="002060"/>
                  </a:solidFill>
                  <a:cs typeface="Arial" pitchFamily="34" charset="0"/>
                </a:rPr>
                <a:t>ИСХОДНЫЕ ДАННЫЕ ОЦЕНКИ РИСКОВ</a:t>
              </a:r>
              <a:endParaRPr lang="en-US" sz="1200" b="1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</p:grpSp>
      <p:sp>
        <p:nvSpPr>
          <p:cNvPr id="58" name="Прямоугольник 57"/>
          <p:cNvSpPr/>
          <p:nvPr/>
        </p:nvSpPr>
        <p:spPr>
          <a:xfrm>
            <a:off x="0" y="5020022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0" y="0"/>
            <a:ext cx="9145588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3385477" y="1320734"/>
            <a:ext cx="3657727" cy="2243430"/>
            <a:chOff x="4371451" y="1430148"/>
            <a:chExt cx="3657727" cy="2243430"/>
          </a:xfrm>
        </p:grpSpPr>
        <p:sp>
          <p:nvSpPr>
            <p:cNvPr id="75" name="Freeform 5"/>
            <p:cNvSpPr>
              <a:spLocks/>
            </p:cNvSpPr>
            <p:nvPr/>
          </p:nvSpPr>
          <p:spPr bwMode="auto">
            <a:xfrm flipH="1" flipV="1">
              <a:off x="5379563" y="1598456"/>
              <a:ext cx="1571616" cy="504965"/>
            </a:xfrm>
            <a:custGeom>
              <a:avLst/>
              <a:gdLst>
                <a:gd name="T0" fmla="*/ 1933 w 2191"/>
                <a:gd name="T1" fmla="*/ 0 h 750"/>
                <a:gd name="T2" fmla="*/ 0 w 2191"/>
                <a:gd name="T3" fmla="*/ 0 h 750"/>
                <a:gd name="T4" fmla="*/ 0 w 2191"/>
                <a:gd name="T5" fmla="*/ 750 h 750"/>
                <a:gd name="T6" fmla="*/ 1933 w 2191"/>
                <a:gd name="T7" fmla="*/ 750 h 750"/>
                <a:gd name="T8" fmla="*/ 2191 w 2191"/>
                <a:gd name="T9" fmla="*/ 376 h 750"/>
                <a:gd name="T10" fmla="*/ 1933 w 2191"/>
                <a:gd name="T11" fmla="*/ 0 h 750"/>
                <a:gd name="connsiteX0" fmla="*/ 9736 w 10914"/>
                <a:gd name="connsiteY0" fmla="*/ 0 h 10000"/>
                <a:gd name="connsiteX1" fmla="*/ 914 w 10914"/>
                <a:gd name="connsiteY1" fmla="*/ 0 h 10000"/>
                <a:gd name="connsiteX2" fmla="*/ 0 w 10914"/>
                <a:gd name="connsiteY2" fmla="*/ 10000 h 10000"/>
                <a:gd name="connsiteX3" fmla="*/ 9736 w 10914"/>
                <a:gd name="connsiteY3" fmla="*/ 10000 h 10000"/>
                <a:gd name="connsiteX4" fmla="*/ 10914 w 10914"/>
                <a:gd name="connsiteY4" fmla="*/ 5013 h 10000"/>
                <a:gd name="connsiteX5" fmla="*/ 9736 w 10914"/>
                <a:gd name="connsiteY5" fmla="*/ 0 h 10000"/>
                <a:gd name="connsiteX0" fmla="*/ 9736 w 10914"/>
                <a:gd name="connsiteY0" fmla="*/ 147 h 10147"/>
                <a:gd name="connsiteX1" fmla="*/ 203 w 10914"/>
                <a:gd name="connsiteY1" fmla="*/ 0 h 10147"/>
                <a:gd name="connsiteX2" fmla="*/ 0 w 10914"/>
                <a:gd name="connsiteY2" fmla="*/ 10147 h 10147"/>
                <a:gd name="connsiteX3" fmla="*/ 9736 w 10914"/>
                <a:gd name="connsiteY3" fmla="*/ 10147 h 10147"/>
                <a:gd name="connsiteX4" fmla="*/ 10914 w 10914"/>
                <a:gd name="connsiteY4" fmla="*/ 5160 h 10147"/>
                <a:gd name="connsiteX5" fmla="*/ 9736 w 10914"/>
                <a:gd name="connsiteY5" fmla="*/ 147 h 1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14" h="10147">
                  <a:moveTo>
                    <a:pt x="9736" y="147"/>
                  </a:moveTo>
                  <a:lnTo>
                    <a:pt x="203" y="0"/>
                  </a:lnTo>
                  <a:cubicBezTo>
                    <a:pt x="-102" y="3333"/>
                    <a:pt x="305" y="6814"/>
                    <a:pt x="0" y="10147"/>
                  </a:cubicBezTo>
                  <a:lnTo>
                    <a:pt x="9736" y="10147"/>
                  </a:lnTo>
                  <a:lnTo>
                    <a:pt x="10914" y="5160"/>
                  </a:lnTo>
                  <a:lnTo>
                    <a:pt x="9736" y="147"/>
                  </a:lnTo>
                  <a:close/>
                </a:path>
              </a:pathLst>
            </a:custGeom>
            <a:solidFill>
              <a:srgbClr val="3383BF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/>
            </a:p>
          </p:txBody>
        </p:sp>
        <p:sp>
          <p:nvSpPr>
            <p:cNvPr id="76" name="Freeform 6"/>
            <p:cNvSpPr>
              <a:spLocks/>
            </p:cNvSpPr>
            <p:nvPr/>
          </p:nvSpPr>
          <p:spPr bwMode="auto">
            <a:xfrm flipH="1" flipV="1">
              <a:off x="4875507" y="2079045"/>
              <a:ext cx="2262650" cy="497650"/>
            </a:xfrm>
            <a:custGeom>
              <a:avLst/>
              <a:gdLst>
                <a:gd name="T0" fmla="*/ 3152 w 3410"/>
                <a:gd name="T1" fmla="*/ 0 h 750"/>
                <a:gd name="T2" fmla="*/ 0 w 3410"/>
                <a:gd name="T3" fmla="*/ 0 h 750"/>
                <a:gd name="T4" fmla="*/ 0 w 3410"/>
                <a:gd name="T5" fmla="*/ 750 h 750"/>
                <a:gd name="T6" fmla="*/ 3152 w 3410"/>
                <a:gd name="T7" fmla="*/ 750 h 750"/>
                <a:gd name="T8" fmla="*/ 3410 w 3410"/>
                <a:gd name="T9" fmla="*/ 376 h 750"/>
                <a:gd name="T10" fmla="*/ 3152 w 3410"/>
                <a:gd name="T11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0" h="750">
                  <a:moveTo>
                    <a:pt x="3152" y="0"/>
                  </a:moveTo>
                  <a:lnTo>
                    <a:pt x="0" y="0"/>
                  </a:lnTo>
                  <a:lnTo>
                    <a:pt x="0" y="750"/>
                  </a:lnTo>
                  <a:lnTo>
                    <a:pt x="3152" y="750"/>
                  </a:lnTo>
                  <a:lnTo>
                    <a:pt x="3410" y="376"/>
                  </a:lnTo>
                  <a:lnTo>
                    <a:pt x="31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/>
            </a:p>
          </p:txBody>
        </p:sp>
        <p:sp>
          <p:nvSpPr>
            <p:cNvPr id="77" name="Freeform 7"/>
            <p:cNvSpPr>
              <a:spLocks/>
            </p:cNvSpPr>
            <p:nvPr/>
          </p:nvSpPr>
          <p:spPr bwMode="auto">
            <a:xfrm flipH="1" flipV="1">
              <a:off x="4443459" y="2533818"/>
              <a:ext cx="2334080" cy="515414"/>
            </a:xfrm>
            <a:custGeom>
              <a:avLst/>
              <a:gdLst>
                <a:gd name="T0" fmla="*/ 3152 w 3410"/>
                <a:gd name="T1" fmla="*/ 0 h 753"/>
                <a:gd name="T2" fmla="*/ 0 w 3410"/>
                <a:gd name="T3" fmla="*/ 0 h 753"/>
                <a:gd name="T4" fmla="*/ 0 w 3410"/>
                <a:gd name="T5" fmla="*/ 753 h 753"/>
                <a:gd name="T6" fmla="*/ 3152 w 3410"/>
                <a:gd name="T7" fmla="*/ 753 h 753"/>
                <a:gd name="T8" fmla="*/ 3410 w 3410"/>
                <a:gd name="T9" fmla="*/ 376 h 753"/>
                <a:gd name="T10" fmla="*/ 3152 w 3410"/>
                <a:gd name="T11" fmla="*/ 0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0" h="753">
                  <a:moveTo>
                    <a:pt x="3152" y="0"/>
                  </a:moveTo>
                  <a:lnTo>
                    <a:pt x="0" y="0"/>
                  </a:lnTo>
                  <a:lnTo>
                    <a:pt x="0" y="753"/>
                  </a:lnTo>
                  <a:lnTo>
                    <a:pt x="3152" y="753"/>
                  </a:lnTo>
                  <a:lnTo>
                    <a:pt x="3410" y="376"/>
                  </a:lnTo>
                  <a:lnTo>
                    <a:pt x="3152" y="0"/>
                  </a:lnTo>
                  <a:close/>
                </a:path>
              </a:pathLst>
            </a:custGeom>
            <a:solidFill>
              <a:srgbClr val="27776A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/>
            </a:p>
          </p:txBody>
        </p:sp>
        <p:sp>
          <p:nvSpPr>
            <p:cNvPr id="78" name="Freeform 8"/>
            <p:cNvSpPr>
              <a:spLocks/>
            </p:cNvSpPr>
            <p:nvPr/>
          </p:nvSpPr>
          <p:spPr bwMode="auto">
            <a:xfrm flipH="1" flipV="1">
              <a:off x="4716810" y="3049233"/>
              <a:ext cx="2422674" cy="497650"/>
            </a:xfrm>
            <a:custGeom>
              <a:avLst/>
              <a:gdLst>
                <a:gd name="T0" fmla="*/ 3154 w 3412"/>
                <a:gd name="T1" fmla="*/ 0 h 750"/>
                <a:gd name="T2" fmla="*/ 0 w 3412"/>
                <a:gd name="T3" fmla="*/ 0 h 750"/>
                <a:gd name="T4" fmla="*/ 0 w 3412"/>
                <a:gd name="T5" fmla="*/ 750 h 750"/>
                <a:gd name="T6" fmla="*/ 3154 w 3412"/>
                <a:gd name="T7" fmla="*/ 750 h 750"/>
                <a:gd name="T8" fmla="*/ 3412 w 3412"/>
                <a:gd name="T9" fmla="*/ 376 h 750"/>
                <a:gd name="T10" fmla="*/ 3154 w 3412"/>
                <a:gd name="T11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2" h="750">
                  <a:moveTo>
                    <a:pt x="3154" y="0"/>
                  </a:moveTo>
                  <a:lnTo>
                    <a:pt x="0" y="0"/>
                  </a:lnTo>
                  <a:lnTo>
                    <a:pt x="0" y="750"/>
                  </a:lnTo>
                  <a:lnTo>
                    <a:pt x="3154" y="750"/>
                  </a:lnTo>
                  <a:lnTo>
                    <a:pt x="3412" y="376"/>
                  </a:lnTo>
                  <a:lnTo>
                    <a:pt x="31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/>
            </a:p>
          </p:txBody>
        </p:sp>
        <p:sp>
          <p:nvSpPr>
            <p:cNvPr id="80" name="Freeform 13"/>
            <p:cNvSpPr>
              <a:spLocks/>
            </p:cNvSpPr>
            <p:nvPr/>
          </p:nvSpPr>
          <p:spPr bwMode="auto">
            <a:xfrm flipH="1" flipV="1">
              <a:off x="7309098" y="2970924"/>
              <a:ext cx="476874" cy="702654"/>
            </a:xfrm>
            <a:custGeom>
              <a:avLst/>
              <a:gdLst>
                <a:gd name="T0" fmla="*/ 697 w 697"/>
                <a:gd name="T1" fmla="*/ 1027 h 1027"/>
                <a:gd name="T2" fmla="*/ 0 w 697"/>
                <a:gd name="T3" fmla="*/ 937 h 1027"/>
                <a:gd name="T4" fmla="*/ 0 w 697"/>
                <a:gd name="T5" fmla="*/ 260 h 1027"/>
                <a:gd name="T6" fmla="*/ 697 w 697"/>
                <a:gd name="T7" fmla="*/ 0 h 1027"/>
                <a:gd name="T8" fmla="*/ 697 w 697"/>
                <a:gd name="T9" fmla="*/ 1027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027">
                  <a:moveTo>
                    <a:pt x="697" y="1027"/>
                  </a:moveTo>
                  <a:lnTo>
                    <a:pt x="0" y="937"/>
                  </a:lnTo>
                  <a:lnTo>
                    <a:pt x="0" y="260"/>
                  </a:lnTo>
                  <a:lnTo>
                    <a:pt x="697" y="0"/>
                  </a:lnTo>
                  <a:lnTo>
                    <a:pt x="697" y="102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/>
            </a:p>
          </p:txBody>
        </p:sp>
        <p:sp>
          <p:nvSpPr>
            <p:cNvPr id="81" name="Freeform 14"/>
            <p:cNvSpPr>
              <a:spLocks/>
            </p:cNvSpPr>
            <p:nvPr/>
          </p:nvSpPr>
          <p:spPr bwMode="auto">
            <a:xfrm flipH="1" flipV="1">
              <a:off x="6662868" y="2970924"/>
              <a:ext cx="665709" cy="702654"/>
            </a:xfrm>
            <a:custGeom>
              <a:avLst/>
              <a:gdLst>
                <a:gd name="T0" fmla="*/ 0 w 973"/>
                <a:gd name="T1" fmla="*/ 1027 h 1027"/>
                <a:gd name="T2" fmla="*/ 973 w 973"/>
                <a:gd name="T3" fmla="*/ 937 h 1027"/>
                <a:gd name="T4" fmla="*/ 973 w 973"/>
                <a:gd name="T5" fmla="*/ 166 h 1027"/>
                <a:gd name="T6" fmla="*/ 0 w 973"/>
                <a:gd name="T7" fmla="*/ 0 h 1027"/>
                <a:gd name="T8" fmla="*/ 0 w 973"/>
                <a:gd name="T9" fmla="*/ 1027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3" h="1027">
                  <a:moveTo>
                    <a:pt x="0" y="1027"/>
                  </a:moveTo>
                  <a:lnTo>
                    <a:pt x="973" y="937"/>
                  </a:lnTo>
                  <a:lnTo>
                    <a:pt x="973" y="166"/>
                  </a:lnTo>
                  <a:lnTo>
                    <a:pt x="0" y="0"/>
                  </a:lnTo>
                  <a:lnTo>
                    <a:pt x="0" y="102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/>
            </a:p>
          </p:txBody>
        </p:sp>
        <p:sp>
          <p:nvSpPr>
            <p:cNvPr id="82" name="Freeform 16"/>
            <p:cNvSpPr>
              <a:spLocks/>
            </p:cNvSpPr>
            <p:nvPr/>
          </p:nvSpPr>
          <p:spPr bwMode="auto">
            <a:xfrm flipH="1" flipV="1">
              <a:off x="6898767" y="1430148"/>
              <a:ext cx="194307" cy="848385"/>
            </a:xfrm>
            <a:custGeom>
              <a:avLst/>
              <a:gdLst>
                <a:gd name="T0" fmla="*/ 0 w 284"/>
                <a:gd name="T1" fmla="*/ 0 h 1240"/>
                <a:gd name="T2" fmla="*/ 284 w 284"/>
                <a:gd name="T3" fmla="*/ 100 h 1240"/>
                <a:gd name="T4" fmla="*/ 284 w 284"/>
                <a:gd name="T5" fmla="*/ 1001 h 1240"/>
                <a:gd name="T6" fmla="*/ 0 w 284"/>
                <a:gd name="T7" fmla="*/ 1240 h 1240"/>
                <a:gd name="T8" fmla="*/ 0 w 284"/>
                <a:gd name="T9" fmla="*/ 0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240">
                  <a:moveTo>
                    <a:pt x="0" y="0"/>
                  </a:moveTo>
                  <a:lnTo>
                    <a:pt x="284" y="100"/>
                  </a:lnTo>
                  <a:lnTo>
                    <a:pt x="284" y="1001"/>
                  </a:lnTo>
                  <a:lnTo>
                    <a:pt x="0" y="1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/>
            </a:p>
          </p:txBody>
        </p:sp>
        <p:sp>
          <p:nvSpPr>
            <p:cNvPr id="83" name="Freeform 17"/>
            <p:cNvSpPr>
              <a:spLocks/>
            </p:cNvSpPr>
            <p:nvPr/>
          </p:nvSpPr>
          <p:spPr bwMode="auto">
            <a:xfrm flipH="1" flipV="1">
              <a:off x="7093074" y="1430148"/>
              <a:ext cx="501506" cy="848385"/>
            </a:xfrm>
            <a:custGeom>
              <a:avLst/>
              <a:gdLst>
                <a:gd name="T0" fmla="*/ 733 w 733"/>
                <a:gd name="T1" fmla="*/ 0 h 1240"/>
                <a:gd name="T2" fmla="*/ 0 w 733"/>
                <a:gd name="T3" fmla="*/ 100 h 1240"/>
                <a:gd name="T4" fmla="*/ 0 w 733"/>
                <a:gd name="T5" fmla="*/ 1072 h 1240"/>
                <a:gd name="T6" fmla="*/ 733 w 733"/>
                <a:gd name="T7" fmla="*/ 1240 h 1240"/>
                <a:gd name="T8" fmla="*/ 733 w 733"/>
                <a:gd name="T9" fmla="*/ 0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3" h="1240">
                  <a:moveTo>
                    <a:pt x="733" y="0"/>
                  </a:moveTo>
                  <a:lnTo>
                    <a:pt x="0" y="100"/>
                  </a:lnTo>
                  <a:lnTo>
                    <a:pt x="0" y="1072"/>
                  </a:lnTo>
                  <a:lnTo>
                    <a:pt x="733" y="1240"/>
                  </a:lnTo>
                  <a:lnTo>
                    <a:pt x="73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/>
            </a:p>
          </p:txBody>
        </p:sp>
        <p:sp>
          <p:nvSpPr>
            <p:cNvPr id="89" name="Freeform 23"/>
            <p:cNvSpPr>
              <a:spLocks/>
            </p:cNvSpPr>
            <p:nvPr/>
          </p:nvSpPr>
          <p:spPr bwMode="auto">
            <a:xfrm flipH="1" flipV="1">
              <a:off x="7254000" y="2467367"/>
              <a:ext cx="775178" cy="652709"/>
            </a:xfrm>
            <a:custGeom>
              <a:avLst/>
              <a:gdLst>
                <a:gd name="T0" fmla="*/ 1133 w 1133"/>
                <a:gd name="T1" fmla="*/ 954 h 954"/>
                <a:gd name="T2" fmla="*/ 0 w 1133"/>
                <a:gd name="T3" fmla="*/ 852 h 954"/>
                <a:gd name="T4" fmla="*/ 0 w 1133"/>
                <a:gd name="T5" fmla="*/ 102 h 954"/>
                <a:gd name="T6" fmla="*/ 1133 w 1133"/>
                <a:gd name="T7" fmla="*/ 0 h 954"/>
                <a:gd name="T8" fmla="*/ 1133 w 1133"/>
                <a:gd name="T9" fmla="*/ 954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3" h="954">
                  <a:moveTo>
                    <a:pt x="1133" y="954"/>
                  </a:moveTo>
                  <a:lnTo>
                    <a:pt x="0" y="852"/>
                  </a:lnTo>
                  <a:lnTo>
                    <a:pt x="0" y="102"/>
                  </a:lnTo>
                  <a:lnTo>
                    <a:pt x="1133" y="0"/>
                  </a:lnTo>
                  <a:lnTo>
                    <a:pt x="1133" y="954"/>
                  </a:lnTo>
                  <a:close/>
                </a:path>
              </a:pathLst>
            </a:custGeom>
            <a:solidFill>
              <a:srgbClr val="2F8D7D"/>
            </a:solidFill>
            <a:ln>
              <a:noFill/>
            </a:ln>
            <a:ex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/>
            </a:p>
          </p:txBody>
        </p:sp>
        <p:sp>
          <p:nvSpPr>
            <p:cNvPr id="90" name="Freeform 25"/>
            <p:cNvSpPr>
              <a:spLocks/>
            </p:cNvSpPr>
            <p:nvPr/>
          </p:nvSpPr>
          <p:spPr bwMode="auto">
            <a:xfrm flipH="1" flipV="1">
              <a:off x="6533920" y="2467367"/>
              <a:ext cx="775178" cy="652709"/>
            </a:xfrm>
            <a:custGeom>
              <a:avLst/>
              <a:gdLst>
                <a:gd name="T0" fmla="*/ 0 w 1133"/>
                <a:gd name="T1" fmla="*/ 954 h 954"/>
                <a:gd name="T2" fmla="*/ 1133 w 1133"/>
                <a:gd name="T3" fmla="*/ 852 h 954"/>
                <a:gd name="T4" fmla="*/ 1133 w 1133"/>
                <a:gd name="T5" fmla="*/ 102 h 954"/>
                <a:gd name="T6" fmla="*/ 0 w 1133"/>
                <a:gd name="T7" fmla="*/ 0 h 954"/>
                <a:gd name="T8" fmla="*/ 0 w 1133"/>
                <a:gd name="T9" fmla="*/ 954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3" h="954">
                  <a:moveTo>
                    <a:pt x="0" y="954"/>
                  </a:moveTo>
                  <a:lnTo>
                    <a:pt x="1133" y="852"/>
                  </a:lnTo>
                  <a:lnTo>
                    <a:pt x="1133" y="102"/>
                  </a:lnTo>
                  <a:lnTo>
                    <a:pt x="0" y="0"/>
                  </a:lnTo>
                  <a:lnTo>
                    <a:pt x="0" y="954"/>
                  </a:lnTo>
                  <a:close/>
                </a:path>
              </a:pathLst>
            </a:custGeom>
            <a:solidFill>
              <a:srgbClr val="1D574D"/>
            </a:solidFill>
            <a:ln>
              <a:noFill/>
            </a:ln>
            <a:ex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406031" y="1569169"/>
              <a:ext cx="151249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solidFill>
                    <a:schemeClr val="bg1"/>
                  </a:solidFill>
                  <a:latin typeface="Corbel" pitchFamily="34" charset="0"/>
                </a:rPr>
                <a:t>КРЕДИТОРСКАЯ ЗАДОЛЖЕННОСТЬ И НАЛИЧИЕ РИСКОВ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947514" y="2123167"/>
              <a:ext cx="1872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solidFill>
                    <a:schemeClr val="bg1"/>
                  </a:solidFill>
                  <a:latin typeface="Corbel" pitchFamily="34" charset="0"/>
                </a:rPr>
                <a:t>ИСПОЛНЕНИЕ ПЛАНА ПО РАСХОДАМ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371451" y="2536165"/>
              <a:ext cx="230458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solidFill>
                    <a:schemeClr val="bg1"/>
                  </a:solidFill>
                  <a:latin typeface="Corbel" pitchFamily="34" charset="0"/>
                </a:rPr>
                <a:t>СБАЛАНСИРОВАННОСТЬ ПРИНОСЯЩЕЙ ДОХОД ДЕЯТЕЛЬНОСТИ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564085" y="3025506"/>
              <a:ext cx="208823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900" b="1" dirty="0">
                  <a:solidFill>
                    <a:schemeClr val="bg1"/>
                  </a:solidFill>
                  <a:latin typeface="Corbel" pitchFamily="34" charset="0"/>
                </a:rPr>
                <a:t>ДОСТАТОЧНОСТЬ СРЕДСТВ </a:t>
              </a:r>
            </a:p>
            <a:p>
              <a:pPr algn="r"/>
              <a:r>
                <a:rPr lang="ru-RU" sz="900" b="1" dirty="0">
                  <a:solidFill>
                    <a:schemeClr val="bg1"/>
                  </a:solidFill>
                  <a:latin typeface="Corbel" pitchFamily="34" charset="0"/>
                </a:rPr>
                <a:t>ДЛЯ ИСПОЛНЕНИЯ ТЕКУЩИХ ОБЯЗАТЕЛЬСТВ</a:t>
              </a:r>
            </a:p>
          </p:txBody>
        </p:sp>
        <p:sp>
          <p:nvSpPr>
            <p:cNvPr id="104" name="Freeform 204"/>
            <p:cNvSpPr>
              <a:spLocks noEditPoints="1"/>
            </p:cNvSpPr>
            <p:nvPr/>
          </p:nvSpPr>
          <p:spPr bwMode="auto">
            <a:xfrm>
              <a:off x="7484070" y="2697994"/>
              <a:ext cx="187990" cy="233796"/>
            </a:xfrm>
            <a:custGeom>
              <a:avLst/>
              <a:gdLst>
                <a:gd name="T0" fmla="*/ 98948 w 33"/>
                <a:gd name="T1" fmla="*/ 83566 h 41"/>
                <a:gd name="T2" fmla="*/ 49474 w 33"/>
                <a:gd name="T3" fmla="*/ 99042 h 41"/>
                <a:gd name="T4" fmla="*/ 3092 w 33"/>
                <a:gd name="T5" fmla="*/ 83566 h 41"/>
                <a:gd name="T6" fmla="*/ 0 w 33"/>
                <a:gd name="T7" fmla="*/ 83566 h 41"/>
                <a:gd name="T8" fmla="*/ 0 w 33"/>
                <a:gd name="T9" fmla="*/ 99042 h 41"/>
                <a:gd name="T10" fmla="*/ 49474 w 33"/>
                <a:gd name="T11" fmla="*/ 126897 h 41"/>
                <a:gd name="T12" fmla="*/ 102040 w 33"/>
                <a:gd name="T13" fmla="*/ 99042 h 41"/>
                <a:gd name="T14" fmla="*/ 102040 w 33"/>
                <a:gd name="T15" fmla="*/ 83566 h 41"/>
                <a:gd name="T16" fmla="*/ 98948 w 33"/>
                <a:gd name="T17" fmla="*/ 83566 h 41"/>
                <a:gd name="T18" fmla="*/ 98948 w 33"/>
                <a:gd name="T19" fmla="*/ 46426 h 41"/>
                <a:gd name="T20" fmla="*/ 49474 w 33"/>
                <a:gd name="T21" fmla="*/ 61901 h 41"/>
                <a:gd name="T22" fmla="*/ 3092 w 33"/>
                <a:gd name="T23" fmla="*/ 46426 h 41"/>
                <a:gd name="T24" fmla="*/ 0 w 33"/>
                <a:gd name="T25" fmla="*/ 46426 h 41"/>
                <a:gd name="T26" fmla="*/ 0 w 33"/>
                <a:gd name="T27" fmla="*/ 61901 h 41"/>
                <a:gd name="T28" fmla="*/ 49474 w 33"/>
                <a:gd name="T29" fmla="*/ 86661 h 41"/>
                <a:gd name="T30" fmla="*/ 102040 w 33"/>
                <a:gd name="T31" fmla="*/ 61901 h 41"/>
                <a:gd name="T32" fmla="*/ 102040 w 33"/>
                <a:gd name="T33" fmla="*/ 46426 h 41"/>
                <a:gd name="T34" fmla="*/ 98948 w 33"/>
                <a:gd name="T35" fmla="*/ 46426 h 41"/>
                <a:gd name="T36" fmla="*/ 49474 w 33"/>
                <a:gd name="T37" fmla="*/ 0 h 41"/>
                <a:gd name="T38" fmla="*/ 0 w 33"/>
                <a:gd name="T39" fmla="*/ 18570 h 41"/>
                <a:gd name="T40" fmla="*/ 0 w 33"/>
                <a:gd name="T41" fmla="*/ 27855 h 41"/>
                <a:gd name="T42" fmla="*/ 49474 w 33"/>
                <a:gd name="T43" fmla="*/ 46426 h 41"/>
                <a:gd name="T44" fmla="*/ 102040 w 33"/>
                <a:gd name="T45" fmla="*/ 27855 h 41"/>
                <a:gd name="T46" fmla="*/ 102040 w 33"/>
                <a:gd name="T47" fmla="*/ 18570 h 41"/>
                <a:gd name="T48" fmla="*/ 49474 w 33"/>
                <a:gd name="T49" fmla="*/ 0 h 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3" h="41">
                  <a:moveTo>
                    <a:pt x="32" y="27"/>
                  </a:moveTo>
                  <a:cubicBezTo>
                    <a:pt x="30" y="30"/>
                    <a:pt x="24" y="32"/>
                    <a:pt x="16" y="32"/>
                  </a:cubicBezTo>
                  <a:cubicBezTo>
                    <a:pt x="9" y="32"/>
                    <a:pt x="3" y="30"/>
                    <a:pt x="1" y="27"/>
                  </a:cubicBezTo>
                  <a:cubicBezTo>
                    <a:pt x="0" y="26"/>
                    <a:pt x="0" y="27"/>
                    <a:pt x="0" y="27"/>
                  </a:cubicBezTo>
                  <a:cubicBezTo>
                    <a:pt x="0" y="27"/>
                    <a:pt x="0" y="32"/>
                    <a:pt x="0" y="32"/>
                  </a:cubicBezTo>
                  <a:cubicBezTo>
                    <a:pt x="0" y="36"/>
                    <a:pt x="7" y="41"/>
                    <a:pt x="16" y="41"/>
                  </a:cubicBezTo>
                  <a:cubicBezTo>
                    <a:pt x="25" y="41"/>
                    <a:pt x="33" y="36"/>
                    <a:pt x="33" y="32"/>
                  </a:cubicBezTo>
                  <a:cubicBezTo>
                    <a:pt x="33" y="32"/>
                    <a:pt x="33" y="27"/>
                    <a:pt x="33" y="27"/>
                  </a:cubicBezTo>
                  <a:cubicBezTo>
                    <a:pt x="33" y="27"/>
                    <a:pt x="33" y="26"/>
                    <a:pt x="32" y="27"/>
                  </a:cubicBezTo>
                  <a:close/>
                  <a:moveTo>
                    <a:pt x="32" y="15"/>
                  </a:moveTo>
                  <a:cubicBezTo>
                    <a:pt x="30" y="18"/>
                    <a:pt x="24" y="20"/>
                    <a:pt x="16" y="20"/>
                  </a:cubicBezTo>
                  <a:cubicBezTo>
                    <a:pt x="9" y="20"/>
                    <a:pt x="2" y="18"/>
                    <a:pt x="1" y="15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5"/>
                    <a:pt x="0" y="20"/>
                    <a:pt x="0" y="20"/>
                  </a:cubicBezTo>
                  <a:cubicBezTo>
                    <a:pt x="0" y="25"/>
                    <a:pt x="7" y="28"/>
                    <a:pt x="16" y="28"/>
                  </a:cubicBezTo>
                  <a:cubicBezTo>
                    <a:pt x="25" y="28"/>
                    <a:pt x="33" y="25"/>
                    <a:pt x="33" y="20"/>
                  </a:cubicBezTo>
                  <a:cubicBezTo>
                    <a:pt x="33" y="20"/>
                    <a:pt x="33" y="15"/>
                    <a:pt x="33" y="15"/>
                  </a:cubicBezTo>
                  <a:cubicBezTo>
                    <a:pt x="33" y="15"/>
                    <a:pt x="33" y="14"/>
                    <a:pt x="32" y="15"/>
                  </a:cubicBezTo>
                  <a:close/>
                  <a:moveTo>
                    <a:pt x="16" y="0"/>
                  </a:moveTo>
                  <a:cubicBezTo>
                    <a:pt x="7" y="0"/>
                    <a:pt x="0" y="2"/>
                    <a:pt x="0" y="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2"/>
                    <a:pt x="7" y="15"/>
                    <a:pt x="16" y="15"/>
                  </a:cubicBezTo>
                  <a:cubicBezTo>
                    <a:pt x="25" y="15"/>
                    <a:pt x="33" y="12"/>
                    <a:pt x="33" y="9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25" y="0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16"/>
            <p:cNvSpPr>
              <a:spLocks noChangeAspect="1" noEditPoints="1"/>
            </p:cNvSpPr>
            <p:nvPr/>
          </p:nvSpPr>
          <p:spPr bwMode="auto">
            <a:xfrm>
              <a:off x="6919067" y="3216081"/>
              <a:ext cx="276199" cy="276849"/>
            </a:xfrm>
            <a:custGeom>
              <a:avLst/>
              <a:gdLst>
                <a:gd name="T0" fmla="*/ 136 w 360"/>
                <a:gd name="T1" fmla="*/ 226 h 361"/>
                <a:gd name="T2" fmla="*/ 56 w 360"/>
                <a:gd name="T3" fmla="*/ 194 h 361"/>
                <a:gd name="T4" fmla="*/ 56 w 360"/>
                <a:gd name="T5" fmla="*/ 221 h 361"/>
                <a:gd name="T6" fmla="*/ 136 w 360"/>
                <a:gd name="T7" fmla="*/ 253 h 361"/>
                <a:gd name="T8" fmla="*/ 136 w 360"/>
                <a:gd name="T9" fmla="*/ 226 h 361"/>
                <a:gd name="T10" fmla="*/ 136 w 360"/>
                <a:gd name="T11" fmla="*/ 143 h 361"/>
                <a:gd name="T12" fmla="*/ 56 w 360"/>
                <a:gd name="T13" fmla="*/ 111 h 361"/>
                <a:gd name="T14" fmla="*/ 56 w 360"/>
                <a:gd name="T15" fmla="*/ 138 h 361"/>
                <a:gd name="T16" fmla="*/ 136 w 360"/>
                <a:gd name="T17" fmla="*/ 170 h 361"/>
                <a:gd name="T18" fmla="*/ 136 w 360"/>
                <a:gd name="T19" fmla="*/ 143 h 361"/>
                <a:gd name="T20" fmla="*/ 351 w 360"/>
                <a:gd name="T21" fmla="*/ 4 h 361"/>
                <a:gd name="T22" fmla="*/ 332 w 360"/>
                <a:gd name="T23" fmla="*/ 2 h 361"/>
                <a:gd name="T24" fmla="*/ 180 w 360"/>
                <a:gd name="T25" fmla="*/ 63 h 361"/>
                <a:gd name="T26" fmla="*/ 27 w 360"/>
                <a:gd name="T27" fmla="*/ 2 h 361"/>
                <a:gd name="T28" fmla="*/ 8 w 360"/>
                <a:gd name="T29" fmla="*/ 4 h 361"/>
                <a:gd name="T30" fmla="*/ 0 w 360"/>
                <a:gd name="T31" fmla="*/ 21 h 361"/>
                <a:gd name="T32" fmla="*/ 0 w 360"/>
                <a:gd name="T33" fmla="*/ 277 h 361"/>
                <a:gd name="T34" fmla="*/ 12 w 360"/>
                <a:gd name="T35" fmla="*/ 295 h 361"/>
                <a:gd name="T36" fmla="*/ 172 w 360"/>
                <a:gd name="T37" fmla="*/ 359 h 361"/>
                <a:gd name="T38" fmla="*/ 176 w 360"/>
                <a:gd name="T39" fmla="*/ 361 h 361"/>
                <a:gd name="T40" fmla="*/ 180 w 360"/>
                <a:gd name="T41" fmla="*/ 361 h 361"/>
                <a:gd name="T42" fmla="*/ 184 w 360"/>
                <a:gd name="T43" fmla="*/ 361 h 361"/>
                <a:gd name="T44" fmla="*/ 187 w 360"/>
                <a:gd name="T45" fmla="*/ 359 h 361"/>
                <a:gd name="T46" fmla="*/ 347 w 360"/>
                <a:gd name="T47" fmla="*/ 295 h 361"/>
                <a:gd name="T48" fmla="*/ 360 w 360"/>
                <a:gd name="T49" fmla="*/ 277 h 361"/>
                <a:gd name="T50" fmla="*/ 360 w 360"/>
                <a:gd name="T51" fmla="*/ 21 h 361"/>
                <a:gd name="T52" fmla="*/ 351 w 360"/>
                <a:gd name="T53" fmla="*/ 4 h 361"/>
                <a:gd name="T54" fmla="*/ 160 w 360"/>
                <a:gd name="T55" fmla="*/ 320 h 361"/>
                <a:gd name="T56" fmla="*/ 32 w 360"/>
                <a:gd name="T57" fmla="*/ 269 h 361"/>
                <a:gd name="T58" fmla="*/ 32 w 360"/>
                <a:gd name="T59" fmla="*/ 45 h 361"/>
                <a:gd name="T60" fmla="*/ 160 w 360"/>
                <a:gd name="T61" fmla="*/ 96 h 361"/>
                <a:gd name="T62" fmla="*/ 160 w 360"/>
                <a:gd name="T63" fmla="*/ 320 h 361"/>
                <a:gd name="T64" fmla="*/ 328 w 360"/>
                <a:gd name="T65" fmla="*/ 269 h 361"/>
                <a:gd name="T66" fmla="*/ 200 w 360"/>
                <a:gd name="T67" fmla="*/ 320 h 361"/>
                <a:gd name="T68" fmla="*/ 200 w 360"/>
                <a:gd name="T69" fmla="*/ 96 h 361"/>
                <a:gd name="T70" fmla="*/ 328 w 360"/>
                <a:gd name="T71" fmla="*/ 45 h 361"/>
                <a:gd name="T72" fmla="*/ 328 w 360"/>
                <a:gd name="T73" fmla="*/ 269 h 361"/>
                <a:gd name="T74" fmla="*/ 304 w 360"/>
                <a:gd name="T75" fmla="*/ 194 h 361"/>
                <a:gd name="T76" fmla="*/ 224 w 360"/>
                <a:gd name="T77" fmla="*/ 226 h 361"/>
                <a:gd name="T78" fmla="*/ 224 w 360"/>
                <a:gd name="T79" fmla="*/ 253 h 361"/>
                <a:gd name="T80" fmla="*/ 304 w 360"/>
                <a:gd name="T81" fmla="*/ 221 h 361"/>
                <a:gd name="T82" fmla="*/ 304 w 360"/>
                <a:gd name="T83" fmla="*/ 194 h 361"/>
                <a:gd name="T84" fmla="*/ 304 w 360"/>
                <a:gd name="T85" fmla="*/ 111 h 361"/>
                <a:gd name="T86" fmla="*/ 224 w 360"/>
                <a:gd name="T87" fmla="*/ 143 h 361"/>
                <a:gd name="T88" fmla="*/ 224 w 360"/>
                <a:gd name="T89" fmla="*/ 170 h 361"/>
                <a:gd name="T90" fmla="*/ 304 w 360"/>
                <a:gd name="T91" fmla="*/ 138 h 361"/>
                <a:gd name="T92" fmla="*/ 304 w 360"/>
                <a:gd name="T93" fmla="*/ 11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0" h="361">
                  <a:moveTo>
                    <a:pt x="136" y="226"/>
                  </a:moveTo>
                  <a:cubicBezTo>
                    <a:pt x="56" y="194"/>
                    <a:pt x="56" y="194"/>
                    <a:pt x="56" y="194"/>
                  </a:cubicBezTo>
                  <a:cubicBezTo>
                    <a:pt x="56" y="221"/>
                    <a:pt x="56" y="221"/>
                    <a:pt x="56" y="221"/>
                  </a:cubicBezTo>
                  <a:cubicBezTo>
                    <a:pt x="136" y="253"/>
                    <a:pt x="136" y="253"/>
                    <a:pt x="136" y="253"/>
                  </a:cubicBezTo>
                  <a:lnTo>
                    <a:pt x="136" y="226"/>
                  </a:lnTo>
                  <a:close/>
                  <a:moveTo>
                    <a:pt x="136" y="143"/>
                  </a:moveTo>
                  <a:cubicBezTo>
                    <a:pt x="56" y="111"/>
                    <a:pt x="56" y="111"/>
                    <a:pt x="56" y="111"/>
                  </a:cubicBezTo>
                  <a:cubicBezTo>
                    <a:pt x="56" y="138"/>
                    <a:pt x="56" y="138"/>
                    <a:pt x="56" y="138"/>
                  </a:cubicBezTo>
                  <a:cubicBezTo>
                    <a:pt x="136" y="170"/>
                    <a:pt x="136" y="170"/>
                    <a:pt x="136" y="170"/>
                  </a:cubicBezTo>
                  <a:lnTo>
                    <a:pt x="136" y="143"/>
                  </a:lnTo>
                  <a:close/>
                  <a:moveTo>
                    <a:pt x="351" y="4"/>
                  </a:moveTo>
                  <a:cubicBezTo>
                    <a:pt x="345" y="1"/>
                    <a:pt x="338" y="0"/>
                    <a:pt x="332" y="2"/>
                  </a:cubicBezTo>
                  <a:cubicBezTo>
                    <a:pt x="180" y="63"/>
                    <a:pt x="180" y="63"/>
                    <a:pt x="180" y="63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1" y="0"/>
                    <a:pt x="14" y="1"/>
                    <a:pt x="8" y="4"/>
                  </a:cubicBezTo>
                  <a:cubicBezTo>
                    <a:pt x="3" y="8"/>
                    <a:pt x="0" y="14"/>
                    <a:pt x="0" y="21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285"/>
                    <a:pt x="5" y="292"/>
                    <a:pt x="12" y="295"/>
                  </a:cubicBezTo>
                  <a:cubicBezTo>
                    <a:pt x="172" y="359"/>
                    <a:pt x="172" y="359"/>
                    <a:pt x="172" y="359"/>
                  </a:cubicBezTo>
                  <a:cubicBezTo>
                    <a:pt x="172" y="359"/>
                    <a:pt x="175" y="360"/>
                    <a:pt x="176" y="361"/>
                  </a:cubicBezTo>
                  <a:cubicBezTo>
                    <a:pt x="177" y="361"/>
                    <a:pt x="178" y="361"/>
                    <a:pt x="180" y="361"/>
                  </a:cubicBezTo>
                  <a:cubicBezTo>
                    <a:pt x="181" y="361"/>
                    <a:pt x="182" y="361"/>
                    <a:pt x="184" y="361"/>
                  </a:cubicBezTo>
                  <a:cubicBezTo>
                    <a:pt x="184" y="360"/>
                    <a:pt x="187" y="359"/>
                    <a:pt x="187" y="359"/>
                  </a:cubicBezTo>
                  <a:cubicBezTo>
                    <a:pt x="347" y="295"/>
                    <a:pt x="347" y="295"/>
                    <a:pt x="347" y="295"/>
                  </a:cubicBezTo>
                  <a:cubicBezTo>
                    <a:pt x="355" y="292"/>
                    <a:pt x="360" y="285"/>
                    <a:pt x="360" y="277"/>
                  </a:cubicBezTo>
                  <a:cubicBezTo>
                    <a:pt x="360" y="21"/>
                    <a:pt x="360" y="21"/>
                    <a:pt x="360" y="21"/>
                  </a:cubicBezTo>
                  <a:cubicBezTo>
                    <a:pt x="360" y="14"/>
                    <a:pt x="356" y="8"/>
                    <a:pt x="351" y="4"/>
                  </a:cubicBezTo>
                  <a:close/>
                  <a:moveTo>
                    <a:pt x="160" y="320"/>
                  </a:moveTo>
                  <a:cubicBezTo>
                    <a:pt x="32" y="269"/>
                    <a:pt x="32" y="269"/>
                    <a:pt x="32" y="269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160" y="96"/>
                    <a:pt x="160" y="96"/>
                    <a:pt x="160" y="96"/>
                  </a:cubicBezTo>
                  <a:lnTo>
                    <a:pt x="160" y="320"/>
                  </a:lnTo>
                  <a:close/>
                  <a:moveTo>
                    <a:pt x="328" y="269"/>
                  </a:moveTo>
                  <a:cubicBezTo>
                    <a:pt x="200" y="320"/>
                    <a:pt x="200" y="320"/>
                    <a:pt x="200" y="320"/>
                  </a:cubicBezTo>
                  <a:cubicBezTo>
                    <a:pt x="200" y="96"/>
                    <a:pt x="200" y="96"/>
                    <a:pt x="200" y="96"/>
                  </a:cubicBezTo>
                  <a:cubicBezTo>
                    <a:pt x="328" y="45"/>
                    <a:pt x="328" y="45"/>
                    <a:pt x="328" y="45"/>
                  </a:cubicBezTo>
                  <a:lnTo>
                    <a:pt x="328" y="269"/>
                  </a:lnTo>
                  <a:close/>
                  <a:moveTo>
                    <a:pt x="304" y="194"/>
                  </a:moveTo>
                  <a:cubicBezTo>
                    <a:pt x="224" y="226"/>
                    <a:pt x="224" y="226"/>
                    <a:pt x="224" y="226"/>
                  </a:cubicBezTo>
                  <a:cubicBezTo>
                    <a:pt x="224" y="253"/>
                    <a:pt x="224" y="253"/>
                    <a:pt x="224" y="253"/>
                  </a:cubicBezTo>
                  <a:cubicBezTo>
                    <a:pt x="304" y="221"/>
                    <a:pt x="304" y="221"/>
                    <a:pt x="304" y="221"/>
                  </a:cubicBezTo>
                  <a:lnTo>
                    <a:pt x="304" y="194"/>
                  </a:lnTo>
                  <a:close/>
                  <a:moveTo>
                    <a:pt x="304" y="111"/>
                  </a:moveTo>
                  <a:cubicBezTo>
                    <a:pt x="224" y="143"/>
                    <a:pt x="224" y="143"/>
                    <a:pt x="224" y="143"/>
                  </a:cubicBezTo>
                  <a:cubicBezTo>
                    <a:pt x="224" y="170"/>
                    <a:pt x="224" y="170"/>
                    <a:pt x="224" y="170"/>
                  </a:cubicBezTo>
                  <a:cubicBezTo>
                    <a:pt x="304" y="138"/>
                    <a:pt x="304" y="138"/>
                    <a:pt x="304" y="138"/>
                  </a:cubicBezTo>
                  <a:lnTo>
                    <a:pt x="304" y="1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106" name="Группа 105"/>
            <p:cNvGrpSpPr/>
            <p:nvPr/>
          </p:nvGrpSpPr>
          <p:grpSpPr>
            <a:xfrm>
              <a:off x="7242829" y="1643366"/>
              <a:ext cx="210285" cy="208304"/>
              <a:chOff x="3532598" y="4059901"/>
              <a:chExt cx="1906463" cy="1888505"/>
            </a:xfrm>
            <a:solidFill>
              <a:schemeClr val="bg1"/>
            </a:solidFill>
          </p:grpSpPr>
          <p:sp>
            <p:nvSpPr>
              <p:cNvPr id="108" name="Freeform 11"/>
              <p:cNvSpPr>
                <a:spLocks noChangeArrowheads="1"/>
              </p:cNvSpPr>
              <p:nvPr/>
            </p:nvSpPr>
            <p:spPr bwMode="auto">
              <a:xfrm>
                <a:off x="3635285" y="5273842"/>
                <a:ext cx="243958" cy="442762"/>
              </a:xfrm>
              <a:custGeom>
                <a:avLst/>
                <a:gdLst>
                  <a:gd name="T0" fmla="*/ 0 w 118"/>
                  <a:gd name="T1" fmla="*/ 183 h 218"/>
                  <a:gd name="T2" fmla="*/ 25 w 118"/>
                  <a:gd name="T3" fmla="*/ 217 h 218"/>
                  <a:gd name="T4" fmla="*/ 84 w 118"/>
                  <a:gd name="T5" fmla="*/ 217 h 218"/>
                  <a:gd name="T6" fmla="*/ 117 w 118"/>
                  <a:gd name="T7" fmla="*/ 183 h 218"/>
                  <a:gd name="T8" fmla="*/ 117 w 118"/>
                  <a:gd name="T9" fmla="*/ 0 h 218"/>
                  <a:gd name="T10" fmla="*/ 17 w 118"/>
                  <a:gd name="T11" fmla="*/ 91 h 218"/>
                  <a:gd name="T12" fmla="*/ 0 w 118"/>
                  <a:gd name="T13" fmla="*/ 75 h 218"/>
                  <a:gd name="T14" fmla="*/ 0 w 118"/>
                  <a:gd name="T15" fmla="*/ 183 h 218"/>
                  <a:gd name="T16" fmla="*/ 0 w 118"/>
                  <a:gd name="T17" fmla="*/ 183 h 218"/>
                  <a:gd name="T18" fmla="*/ 0 w 118"/>
                  <a:gd name="T19" fmla="*/ 183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8" h="218">
                    <a:moveTo>
                      <a:pt x="0" y="183"/>
                    </a:moveTo>
                    <a:cubicBezTo>
                      <a:pt x="0" y="200"/>
                      <a:pt x="8" y="217"/>
                      <a:pt x="25" y="217"/>
                    </a:cubicBezTo>
                    <a:cubicBezTo>
                      <a:pt x="84" y="217"/>
                      <a:pt x="84" y="217"/>
                      <a:pt x="84" y="217"/>
                    </a:cubicBezTo>
                    <a:cubicBezTo>
                      <a:pt x="100" y="217"/>
                      <a:pt x="117" y="200"/>
                      <a:pt x="117" y="183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7" y="91"/>
                      <a:pt x="17" y="91"/>
                      <a:pt x="17" y="91"/>
                    </a:cubicBezTo>
                    <a:cubicBezTo>
                      <a:pt x="0" y="75"/>
                      <a:pt x="0" y="75"/>
                      <a:pt x="0" y="75"/>
                    </a:cubicBezTo>
                    <a:lnTo>
                      <a:pt x="0" y="183"/>
                    </a:lnTo>
                    <a:close/>
                    <a:moveTo>
                      <a:pt x="0" y="183"/>
                    </a:moveTo>
                    <a:lnTo>
                      <a:pt x="0" y="18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261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12"/>
              <p:cNvSpPr>
                <a:spLocks noChangeArrowheads="1"/>
              </p:cNvSpPr>
              <p:nvPr/>
            </p:nvSpPr>
            <p:spPr bwMode="auto">
              <a:xfrm>
                <a:off x="4032842" y="5029875"/>
                <a:ext cx="243958" cy="686728"/>
              </a:xfrm>
              <a:custGeom>
                <a:avLst/>
                <a:gdLst>
                  <a:gd name="T0" fmla="*/ 0 w 118"/>
                  <a:gd name="T1" fmla="*/ 301 h 336"/>
                  <a:gd name="T2" fmla="*/ 34 w 118"/>
                  <a:gd name="T3" fmla="*/ 335 h 336"/>
                  <a:gd name="T4" fmla="*/ 84 w 118"/>
                  <a:gd name="T5" fmla="*/ 335 h 336"/>
                  <a:gd name="T6" fmla="*/ 117 w 118"/>
                  <a:gd name="T7" fmla="*/ 301 h 336"/>
                  <a:gd name="T8" fmla="*/ 117 w 118"/>
                  <a:gd name="T9" fmla="*/ 76 h 336"/>
                  <a:gd name="T10" fmla="*/ 42 w 118"/>
                  <a:gd name="T11" fmla="*/ 0 h 336"/>
                  <a:gd name="T12" fmla="*/ 0 w 118"/>
                  <a:gd name="T13" fmla="*/ 42 h 336"/>
                  <a:gd name="T14" fmla="*/ 0 w 118"/>
                  <a:gd name="T15" fmla="*/ 301 h 336"/>
                  <a:gd name="T16" fmla="*/ 0 w 118"/>
                  <a:gd name="T17" fmla="*/ 301 h 336"/>
                  <a:gd name="T18" fmla="*/ 0 w 118"/>
                  <a:gd name="T19" fmla="*/ 301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8" h="336">
                    <a:moveTo>
                      <a:pt x="0" y="301"/>
                    </a:moveTo>
                    <a:cubicBezTo>
                      <a:pt x="0" y="318"/>
                      <a:pt x="17" y="335"/>
                      <a:pt x="34" y="335"/>
                    </a:cubicBezTo>
                    <a:cubicBezTo>
                      <a:pt x="84" y="335"/>
                      <a:pt x="84" y="335"/>
                      <a:pt x="84" y="335"/>
                    </a:cubicBezTo>
                    <a:cubicBezTo>
                      <a:pt x="101" y="335"/>
                      <a:pt x="117" y="318"/>
                      <a:pt x="117" y="301"/>
                    </a:cubicBezTo>
                    <a:cubicBezTo>
                      <a:pt x="117" y="76"/>
                      <a:pt x="117" y="76"/>
                      <a:pt x="117" y="76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0" y="301"/>
                    </a:lnTo>
                    <a:close/>
                    <a:moveTo>
                      <a:pt x="0" y="301"/>
                    </a:moveTo>
                    <a:lnTo>
                      <a:pt x="0" y="30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261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13"/>
              <p:cNvSpPr>
                <a:spLocks noChangeArrowheads="1"/>
              </p:cNvSpPr>
              <p:nvPr/>
            </p:nvSpPr>
            <p:spPr bwMode="auto">
              <a:xfrm>
                <a:off x="4430399" y="5029875"/>
                <a:ext cx="243958" cy="686728"/>
              </a:xfrm>
              <a:custGeom>
                <a:avLst/>
                <a:gdLst>
                  <a:gd name="T0" fmla="*/ 92 w 118"/>
                  <a:gd name="T1" fmla="*/ 335 h 336"/>
                  <a:gd name="T2" fmla="*/ 117 w 118"/>
                  <a:gd name="T3" fmla="*/ 301 h 336"/>
                  <a:gd name="T4" fmla="*/ 117 w 118"/>
                  <a:gd name="T5" fmla="*/ 0 h 336"/>
                  <a:gd name="T6" fmla="*/ 0 w 118"/>
                  <a:gd name="T7" fmla="*/ 118 h 336"/>
                  <a:gd name="T8" fmla="*/ 0 w 118"/>
                  <a:gd name="T9" fmla="*/ 301 h 336"/>
                  <a:gd name="T10" fmla="*/ 33 w 118"/>
                  <a:gd name="T11" fmla="*/ 335 h 336"/>
                  <a:gd name="T12" fmla="*/ 92 w 118"/>
                  <a:gd name="T13" fmla="*/ 335 h 336"/>
                  <a:gd name="T14" fmla="*/ 92 w 118"/>
                  <a:gd name="T15" fmla="*/ 335 h 336"/>
                  <a:gd name="T16" fmla="*/ 92 w 118"/>
                  <a:gd name="T17" fmla="*/ 335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" h="336">
                    <a:moveTo>
                      <a:pt x="92" y="335"/>
                    </a:moveTo>
                    <a:cubicBezTo>
                      <a:pt x="108" y="335"/>
                      <a:pt x="117" y="318"/>
                      <a:pt x="117" y="301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301"/>
                      <a:pt x="0" y="301"/>
                      <a:pt x="0" y="301"/>
                    </a:cubicBezTo>
                    <a:cubicBezTo>
                      <a:pt x="0" y="318"/>
                      <a:pt x="16" y="335"/>
                      <a:pt x="33" y="335"/>
                    </a:cubicBezTo>
                    <a:lnTo>
                      <a:pt x="92" y="335"/>
                    </a:lnTo>
                    <a:close/>
                    <a:moveTo>
                      <a:pt x="92" y="335"/>
                    </a:moveTo>
                    <a:lnTo>
                      <a:pt x="92" y="33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261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14"/>
              <p:cNvSpPr>
                <a:spLocks noChangeArrowheads="1"/>
              </p:cNvSpPr>
              <p:nvPr/>
            </p:nvSpPr>
            <p:spPr bwMode="auto">
              <a:xfrm>
                <a:off x="4818924" y="4794942"/>
                <a:ext cx="262023" cy="930694"/>
              </a:xfrm>
              <a:custGeom>
                <a:avLst/>
                <a:gdLst>
                  <a:gd name="T0" fmla="*/ 0 w 126"/>
                  <a:gd name="T1" fmla="*/ 41 h 452"/>
                  <a:gd name="T2" fmla="*/ 0 w 126"/>
                  <a:gd name="T3" fmla="*/ 417 h 452"/>
                  <a:gd name="T4" fmla="*/ 33 w 126"/>
                  <a:gd name="T5" fmla="*/ 451 h 452"/>
                  <a:gd name="T6" fmla="*/ 92 w 126"/>
                  <a:gd name="T7" fmla="*/ 451 h 452"/>
                  <a:gd name="T8" fmla="*/ 125 w 126"/>
                  <a:gd name="T9" fmla="*/ 417 h 452"/>
                  <a:gd name="T10" fmla="*/ 125 w 126"/>
                  <a:gd name="T11" fmla="*/ 66 h 452"/>
                  <a:gd name="T12" fmla="*/ 50 w 126"/>
                  <a:gd name="T13" fmla="*/ 0 h 452"/>
                  <a:gd name="T14" fmla="*/ 0 w 126"/>
                  <a:gd name="T15" fmla="*/ 41 h 452"/>
                  <a:gd name="T16" fmla="*/ 0 w 126"/>
                  <a:gd name="T17" fmla="*/ 41 h 452"/>
                  <a:gd name="T18" fmla="*/ 0 w 126"/>
                  <a:gd name="T19" fmla="*/ 41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6" h="452">
                    <a:moveTo>
                      <a:pt x="0" y="41"/>
                    </a:moveTo>
                    <a:cubicBezTo>
                      <a:pt x="0" y="417"/>
                      <a:pt x="0" y="417"/>
                      <a:pt x="0" y="417"/>
                    </a:cubicBezTo>
                    <a:cubicBezTo>
                      <a:pt x="0" y="434"/>
                      <a:pt x="17" y="451"/>
                      <a:pt x="33" y="451"/>
                    </a:cubicBezTo>
                    <a:cubicBezTo>
                      <a:pt x="92" y="451"/>
                      <a:pt x="92" y="451"/>
                      <a:pt x="92" y="451"/>
                    </a:cubicBezTo>
                    <a:cubicBezTo>
                      <a:pt x="109" y="451"/>
                      <a:pt x="125" y="434"/>
                      <a:pt x="125" y="417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50" y="0"/>
                      <a:pt x="50" y="0"/>
                      <a:pt x="50" y="0"/>
                    </a:cubicBezTo>
                    <a:lnTo>
                      <a:pt x="0" y="41"/>
                    </a:lnTo>
                    <a:close/>
                    <a:moveTo>
                      <a:pt x="0" y="41"/>
                    </a:move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261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15"/>
              <p:cNvSpPr>
                <a:spLocks noChangeArrowheads="1"/>
              </p:cNvSpPr>
              <p:nvPr/>
            </p:nvSpPr>
            <p:spPr bwMode="auto">
              <a:xfrm>
                <a:off x="3572041" y="4379291"/>
                <a:ext cx="1490835" cy="930694"/>
              </a:xfrm>
              <a:custGeom>
                <a:avLst/>
                <a:gdLst>
                  <a:gd name="T0" fmla="*/ 234 w 728"/>
                  <a:gd name="T1" fmla="*/ 284 h 452"/>
                  <a:gd name="T2" fmla="*/ 292 w 728"/>
                  <a:gd name="T3" fmla="*/ 284 h 452"/>
                  <a:gd name="T4" fmla="*/ 359 w 728"/>
                  <a:gd name="T5" fmla="*/ 351 h 452"/>
                  <a:gd name="T6" fmla="*/ 401 w 728"/>
                  <a:gd name="T7" fmla="*/ 368 h 452"/>
                  <a:gd name="T8" fmla="*/ 434 w 728"/>
                  <a:gd name="T9" fmla="*/ 351 h 452"/>
                  <a:gd name="T10" fmla="*/ 660 w 728"/>
                  <a:gd name="T11" fmla="*/ 134 h 452"/>
                  <a:gd name="T12" fmla="*/ 694 w 728"/>
                  <a:gd name="T13" fmla="*/ 167 h 452"/>
                  <a:gd name="T14" fmla="*/ 710 w 728"/>
                  <a:gd name="T15" fmla="*/ 175 h 452"/>
                  <a:gd name="T16" fmla="*/ 727 w 728"/>
                  <a:gd name="T17" fmla="*/ 159 h 452"/>
                  <a:gd name="T18" fmla="*/ 727 w 728"/>
                  <a:gd name="T19" fmla="*/ 33 h 452"/>
                  <a:gd name="T20" fmla="*/ 719 w 728"/>
                  <a:gd name="T21" fmla="*/ 8 h 452"/>
                  <a:gd name="T22" fmla="*/ 694 w 728"/>
                  <a:gd name="T23" fmla="*/ 0 h 452"/>
                  <a:gd name="T24" fmla="*/ 568 w 728"/>
                  <a:gd name="T25" fmla="*/ 0 h 452"/>
                  <a:gd name="T26" fmla="*/ 551 w 728"/>
                  <a:gd name="T27" fmla="*/ 8 h 452"/>
                  <a:gd name="T28" fmla="*/ 551 w 728"/>
                  <a:gd name="T29" fmla="*/ 33 h 452"/>
                  <a:gd name="T30" fmla="*/ 585 w 728"/>
                  <a:gd name="T31" fmla="*/ 58 h 452"/>
                  <a:gd name="T32" fmla="*/ 426 w 728"/>
                  <a:gd name="T33" fmla="*/ 217 h 452"/>
                  <a:gd name="T34" fmla="*/ 401 w 728"/>
                  <a:gd name="T35" fmla="*/ 225 h 452"/>
                  <a:gd name="T36" fmla="*/ 368 w 728"/>
                  <a:gd name="T37" fmla="*/ 217 h 452"/>
                  <a:gd name="T38" fmla="*/ 292 w 728"/>
                  <a:gd name="T39" fmla="*/ 142 h 452"/>
                  <a:gd name="T40" fmla="*/ 234 w 728"/>
                  <a:gd name="T41" fmla="*/ 142 h 452"/>
                  <a:gd name="T42" fmla="*/ 8 w 728"/>
                  <a:gd name="T43" fmla="*/ 359 h 452"/>
                  <a:gd name="T44" fmla="*/ 0 w 728"/>
                  <a:gd name="T45" fmla="*/ 393 h 452"/>
                  <a:gd name="T46" fmla="*/ 8 w 728"/>
                  <a:gd name="T47" fmla="*/ 426 h 452"/>
                  <a:gd name="T48" fmla="*/ 25 w 728"/>
                  <a:gd name="T49" fmla="*/ 435 h 452"/>
                  <a:gd name="T50" fmla="*/ 83 w 728"/>
                  <a:gd name="T51" fmla="*/ 435 h 452"/>
                  <a:gd name="T52" fmla="*/ 234 w 728"/>
                  <a:gd name="T53" fmla="*/ 284 h 452"/>
                  <a:gd name="T54" fmla="*/ 234 w 728"/>
                  <a:gd name="T55" fmla="*/ 284 h 452"/>
                  <a:gd name="T56" fmla="*/ 234 w 728"/>
                  <a:gd name="T57" fmla="*/ 284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28" h="452">
                    <a:moveTo>
                      <a:pt x="234" y="284"/>
                    </a:moveTo>
                    <a:cubicBezTo>
                      <a:pt x="250" y="267"/>
                      <a:pt x="276" y="267"/>
                      <a:pt x="292" y="284"/>
                    </a:cubicBezTo>
                    <a:cubicBezTo>
                      <a:pt x="359" y="351"/>
                      <a:pt x="359" y="351"/>
                      <a:pt x="359" y="351"/>
                    </a:cubicBezTo>
                    <a:cubicBezTo>
                      <a:pt x="376" y="368"/>
                      <a:pt x="384" y="368"/>
                      <a:pt x="401" y="368"/>
                    </a:cubicBezTo>
                    <a:cubicBezTo>
                      <a:pt x="418" y="368"/>
                      <a:pt x="426" y="368"/>
                      <a:pt x="434" y="351"/>
                    </a:cubicBezTo>
                    <a:cubicBezTo>
                      <a:pt x="660" y="134"/>
                      <a:pt x="660" y="134"/>
                      <a:pt x="660" y="134"/>
                    </a:cubicBezTo>
                    <a:cubicBezTo>
                      <a:pt x="694" y="167"/>
                      <a:pt x="694" y="167"/>
                      <a:pt x="694" y="167"/>
                    </a:cubicBezTo>
                    <a:cubicBezTo>
                      <a:pt x="702" y="175"/>
                      <a:pt x="710" y="175"/>
                      <a:pt x="710" y="175"/>
                    </a:cubicBezTo>
                    <a:cubicBezTo>
                      <a:pt x="719" y="175"/>
                      <a:pt x="727" y="167"/>
                      <a:pt x="727" y="159"/>
                    </a:cubicBezTo>
                    <a:cubicBezTo>
                      <a:pt x="727" y="33"/>
                      <a:pt x="727" y="33"/>
                      <a:pt x="727" y="33"/>
                    </a:cubicBezTo>
                    <a:cubicBezTo>
                      <a:pt x="727" y="25"/>
                      <a:pt x="727" y="16"/>
                      <a:pt x="719" y="8"/>
                    </a:cubicBezTo>
                    <a:cubicBezTo>
                      <a:pt x="710" y="0"/>
                      <a:pt x="702" y="0"/>
                      <a:pt x="694" y="0"/>
                    </a:cubicBezTo>
                    <a:cubicBezTo>
                      <a:pt x="568" y="0"/>
                      <a:pt x="568" y="0"/>
                      <a:pt x="568" y="0"/>
                    </a:cubicBezTo>
                    <a:cubicBezTo>
                      <a:pt x="560" y="0"/>
                      <a:pt x="551" y="0"/>
                      <a:pt x="551" y="8"/>
                    </a:cubicBezTo>
                    <a:cubicBezTo>
                      <a:pt x="543" y="16"/>
                      <a:pt x="551" y="25"/>
                      <a:pt x="551" y="33"/>
                    </a:cubicBezTo>
                    <a:cubicBezTo>
                      <a:pt x="585" y="58"/>
                      <a:pt x="585" y="58"/>
                      <a:pt x="585" y="58"/>
                    </a:cubicBezTo>
                    <a:cubicBezTo>
                      <a:pt x="426" y="217"/>
                      <a:pt x="426" y="217"/>
                      <a:pt x="426" y="217"/>
                    </a:cubicBezTo>
                    <a:cubicBezTo>
                      <a:pt x="426" y="225"/>
                      <a:pt x="409" y="225"/>
                      <a:pt x="401" y="225"/>
                    </a:cubicBezTo>
                    <a:cubicBezTo>
                      <a:pt x="393" y="225"/>
                      <a:pt x="376" y="225"/>
                      <a:pt x="368" y="217"/>
                    </a:cubicBezTo>
                    <a:cubicBezTo>
                      <a:pt x="292" y="142"/>
                      <a:pt x="292" y="142"/>
                      <a:pt x="292" y="142"/>
                    </a:cubicBezTo>
                    <a:cubicBezTo>
                      <a:pt x="276" y="125"/>
                      <a:pt x="250" y="125"/>
                      <a:pt x="234" y="142"/>
                    </a:cubicBezTo>
                    <a:cubicBezTo>
                      <a:pt x="8" y="359"/>
                      <a:pt x="8" y="359"/>
                      <a:pt x="8" y="359"/>
                    </a:cubicBezTo>
                    <a:cubicBezTo>
                      <a:pt x="0" y="368"/>
                      <a:pt x="0" y="384"/>
                      <a:pt x="0" y="393"/>
                    </a:cubicBezTo>
                    <a:cubicBezTo>
                      <a:pt x="0" y="410"/>
                      <a:pt x="0" y="418"/>
                      <a:pt x="8" y="426"/>
                    </a:cubicBezTo>
                    <a:cubicBezTo>
                      <a:pt x="25" y="435"/>
                      <a:pt x="25" y="435"/>
                      <a:pt x="25" y="435"/>
                    </a:cubicBezTo>
                    <a:cubicBezTo>
                      <a:pt x="41" y="451"/>
                      <a:pt x="67" y="451"/>
                      <a:pt x="83" y="435"/>
                    </a:cubicBezTo>
                    <a:lnTo>
                      <a:pt x="234" y="284"/>
                    </a:lnTo>
                    <a:close/>
                    <a:moveTo>
                      <a:pt x="234" y="284"/>
                    </a:moveTo>
                    <a:lnTo>
                      <a:pt x="234" y="28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261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16"/>
              <p:cNvSpPr>
                <a:spLocks noChangeArrowheads="1"/>
              </p:cNvSpPr>
              <p:nvPr/>
            </p:nvSpPr>
            <p:spPr bwMode="auto">
              <a:xfrm>
                <a:off x="3532598" y="4059901"/>
                <a:ext cx="1906463" cy="1888505"/>
              </a:xfrm>
              <a:custGeom>
                <a:avLst/>
                <a:gdLst>
                  <a:gd name="T0" fmla="*/ 887 w 929"/>
                  <a:gd name="T1" fmla="*/ 0 h 921"/>
                  <a:gd name="T2" fmla="*/ 836 w 929"/>
                  <a:gd name="T3" fmla="*/ 50 h 921"/>
                  <a:gd name="T4" fmla="*/ 836 w 929"/>
                  <a:gd name="T5" fmla="*/ 837 h 921"/>
                  <a:gd name="T6" fmla="*/ 51 w 929"/>
                  <a:gd name="T7" fmla="*/ 837 h 921"/>
                  <a:gd name="T8" fmla="*/ 0 w 929"/>
                  <a:gd name="T9" fmla="*/ 878 h 921"/>
                  <a:gd name="T10" fmla="*/ 51 w 929"/>
                  <a:gd name="T11" fmla="*/ 920 h 921"/>
                  <a:gd name="T12" fmla="*/ 887 w 929"/>
                  <a:gd name="T13" fmla="*/ 920 h 921"/>
                  <a:gd name="T14" fmla="*/ 928 w 929"/>
                  <a:gd name="T15" fmla="*/ 878 h 921"/>
                  <a:gd name="T16" fmla="*/ 928 w 929"/>
                  <a:gd name="T17" fmla="*/ 50 h 921"/>
                  <a:gd name="T18" fmla="*/ 887 w 929"/>
                  <a:gd name="T19" fmla="*/ 0 h 921"/>
                  <a:gd name="T20" fmla="*/ 887 w 929"/>
                  <a:gd name="T21" fmla="*/ 0 h 921"/>
                  <a:gd name="T22" fmla="*/ 887 w 929"/>
                  <a:gd name="T23" fmla="*/ 0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29" h="921">
                    <a:moveTo>
                      <a:pt x="887" y="0"/>
                    </a:moveTo>
                    <a:cubicBezTo>
                      <a:pt x="862" y="0"/>
                      <a:pt x="836" y="26"/>
                      <a:pt x="836" y="50"/>
                    </a:cubicBezTo>
                    <a:cubicBezTo>
                      <a:pt x="836" y="837"/>
                      <a:pt x="836" y="837"/>
                      <a:pt x="836" y="837"/>
                    </a:cubicBezTo>
                    <a:cubicBezTo>
                      <a:pt x="51" y="837"/>
                      <a:pt x="51" y="837"/>
                      <a:pt x="51" y="837"/>
                    </a:cubicBezTo>
                    <a:cubicBezTo>
                      <a:pt x="26" y="837"/>
                      <a:pt x="0" y="853"/>
                      <a:pt x="0" y="878"/>
                    </a:cubicBezTo>
                    <a:cubicBezTo>
                      <a:pt x="0" y="903"/>
                      <a:pt x="26" y="920"/>
                      <a:pt x="51" y="920"/>
                    </a:cubicBezTo>
                    <a:cubicBezTo>
                      <a:pt x="887" y="920"/>
                      <a:pt x="887" y="920"/>
                      <a:pt x="887" y="920"/>
                    </a:cubicBezTo>
                    <a:cubicBezTo>
                      <a:pt x="912" y="920"/>
                      <a:pt x="928" y="903"/>
                      <a:pt x="928" y="878"/>
                    </a:cubicBezTo>
                    <a:cubicBezTo>
                      <a:pt x="928" y="50"/>
                      <a:pt x="928" y="50"/>
                      <a:pt x="928" y="50"/>
                    </a:cubicBezTo>
                    <a:cubicBezTo>
                      <a:pt x="928" y="26"/>
                      <a:pt x="903" y="0"/>
                      <a:pt x="887" y="0"/>
                    </a:cubicBezTo>
                    <a:close/>
                    <a:moveTo>
                      <a:pt x="887" y="0"/>
                    </a:moveTo>
                    <a:lnTo>
                      <a:pt x="887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261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6" name="Freeform 20"/>
            <p:cNvSpPr>
              <a:spLocks/>
            </p:cNvSpPr>
            <p:nvPr/>
          </p:nvSpPr>
          <p:spPr bwMode="auto">
            <a:xfrm flipH="1" flipV="1">
              <a:off x="7160268" y="1912495"/>
              <a:ext cx="665024" cy="702654"/>
            </a:xfrm>
            <a:custGeom>
              <a:avLst/>
              <a:gdLst>
                <a:gd name="T0" fmla="*/ 972 w 972"/>
                <a:gd name="T1" fmla="*/ 0 h 1027"/>
                <a:gd name="T2" fmla="*/ 0 w 972"/>
                <a:gd name="T3" fmla="*/ 90 h 1027"/>
                <a:gd name="T4" fmla="*/ 0 w 972"/>
                <a:gd name="T5" fmla="*/ 862 h 1027"/>
                <a:gd name="T6" fmla="*/ 972 w 972"/>
                <a:gd name="T7" fmla="*/ 1027 h 1027"/>
                <a:gd name="T8" fmla="*/ 972 w 972"/>
                <a:gd name="T9" fmla="*/ 0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2" h="1027">
                  <a:moveTo>
                    <a:pt x="972" y="0"/>
                  </a:moveTo>
                  <a:lnTo>
                    <a:pt x="0" y="90"/>
                  </a:lnTo>
                  <a:lnTo>
                    <a:pt x="0" y="862"/>
                  </a:lnTo>
                  <a:lnTo>
                    <a:pt x="972" y="1027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900"/>
            </a:p>
          </p:txBody>
        </p:sp>
        <p:sp>
          <p:nvSpPr>
            <p:cNvPr id="114" name="Freeform 49"/>
            <p:cNvSpPr>
              <a:spLocks noChangeAspect="1" noEditPoints="1"/>
            </p:cNvSpPr>
            <p:nvPr/>
          </p:nvSpPr>
          <p:spPr bwMode="auto">
            <a:xfrm>
              <a:off x="7331667" y="2173874"/>
              <a:ext cx="278560" cy="244326"/>
            </a:xfrm>
            <a:custGeom>
              <a:avLst/>
              <a:gdLst>
                <a:gd name="T0" fmla="*/ 182 w 400"/>
                <a:gd name="T1" fmla="*/ 180 h 340"/>
                <a:gd name="T2" fmla="*/ 218 w 400"/>
                <a:gd name="T3" fmla="*/ 180 h 340"/>
                <a:gd name="T4" fmla="*/ 218 w 400"/>
                <a:gd name="T5" fmla="*/ 220 h 340"/>
                <a:gd name="T6" fmla="*/ 400 w 400"/>
                <a:gd name="T7" fmla="*/ 220 h 340"/>
                <a:gd name="T8" fmla="*/ 396 w 400"/>
                <a:gd name="T9" fmla="*/ 103 h 340"/>
                <a:gd name="T10" fmla="*/ 356 w 400"/>
                <a:gd name="T11" fmla="*/ 60 h 340"/>
                <a:gd name="T12" fmla="*/ 292 w 400"/>
                <a:gd name="T13" fmla="*/ 60 h 340"/>
                <a:gd name="T14" fmla="*/ 268 w 400"/>
                <a:gd name="T15" fmla="*/ 15 h 340"/>
                <a:gd name="T16" fmla="*/ 244 w 400"/>
                <a:gd name="T17" fmla="*/ 0 h 340"/>
                <a:gd name="T18" fmla="*/ 155 w 400"/>
                <a:gd name="T19" fmla="*/ 0 h 340"/>
                <a:gd name="T20" fmla="*/ 132 w 400"/>
                <a:gd name="T21" fmla="*/ 15 h 340"/>
                <a:gd name="T22" fmla="*/ 108 w 400"/>
                <a:gd name="T23" fmla="*/ 60 h 340"/>
                <a:gd name="T24" fmla="*/ 44 w 400"/>
                <a:gd name="T25" fmla="*/ 60 h 340"/>
                <a:gd name="T26" fmla="*/ 4 w 400"/>
                <a:gd name="T27" fmla="*/ 103 h 340"/>
                <a:gd name="T28" fmla="*/ 0 w 400"/>
                <a:gd name="T29" fmla="*/ 220 h 340"/>
                <a:gd name="T30" fmla="*/ 182 w 400"/>
                <a:gd name="T31" fmla="*/ 220 h 340"/>
                <a:gd name="T32" fmla="*/ 182 w 400"/>
                <a:gd name="T33" fmla="*/ 180 h 340"/>
                <a:gd name="T34" fmla="*/ 153 w 400"/>
                <a:gd name="T35" fmla="*/ 38 h 340"/>
                <a:gd name="T36" fmla="*/ 169 w 400"/>
                <a:gd name="T37" fmla="*/ 28 h 340"/>
                <a:gd name="T38" fmla="*/ 230 w 400"/>
                <a:gd name="T39" fmla="*/ 28 h 340"/>
                <a:gd name="T40" fmla="*/ 247 w 400"/>
                <a:gd name="T41" fmla="*/ 38 h 340"/>
                <a:gd name="T42" fmla="*/ 258 w 400"/>
                <a:gd name="T43" fmla="*/ 60 h 340"/>
                <a:gd name="T44" fmla="*/ 141 w 400"/>
                <a:gd name="T45" fmla="*/ 60 h 340"/>
                <a:gd name="T46" fmla="*/ 153 w 400"/>
                <a:gd name="T47" fmla="*/ 38 h 340"/>
                <a:gd name="T48" fmla="*/ 218 w 400"/>
                <a:gd name="T49" fmla="*/ 280 h 340"/>
                <a:gd name="T50" fmla="*/ 182 w 400"/>
                <a:gd name="T51" fmla="*/ 280 h 340"/>
                <a:gd name="T52" fmla="*/ 182 w 400"/>
                <a:gd name="T53" fmla="*/ 240 h 340"/>
                <a:gd name="T54" fmla="*/ 10 w 400"/>
                <a:gd name="T55" fmla="*/ 240 h 340"/>
                <a:gd name="T56" fmla="*/ 14 w 400"/>
                <a:gd name="T57" fmla="*/ 306 h 340"/>
                <a:gd name="T58" fmla="*/ 50 w 400"/>
                <a:gd name="T59" fmla="*/ 340 h 340"/>
                <a:gd name="T60" fmla="*/ 350 w 400"/>
                <a:gd name="T61" fmla="*/ 340 h 340"/>
                <a:gd name="T62" fmla="*/ 386 w 400"/>
                <a:gd name="T63" fmla="*/ 306 h 340"/>
                <a:gd name="T64" fmla="*/ 390 w 400"/>
                <a:gd name="T65" fmla="*/ 240 h 340"/>
                <a:gd name="T66" fmla="*/ 218 w 400"/>
                <a:gd name="T67" fmla="*/ 240 h 340"/>
                <a:gd name="T68" fmla="*/ 218 w 400"/>
                <a:gd name="T69" fmla="*/ 2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0" h="340">
                  <a:moveTo>
                    <a:pt x="182" y="180"/>
                  </a:moveTo>
                  <a:cubicBezTo>
                    <a:pt x="218" y="180"/>
                    <a:pt x="218" y="180"/>
                    <a:pt x="218" y="180"/>
                  </a:cubicBezTo>
                  <a:cubicBezTo>
                    <a:pt x="218" y="220"/>
                    <a:pt x="218" y="220"/>
                    <a:pt x="218" y="220"/>
                  </a:cubicBezTo>
                  <a:cubicBezTo>
                    <a:pt x="400" y="220"/>
                    <a:pt x="400" y="220"/>
                    <a:pt x="400" y="220"/>
                  </a:cubicBezTo>
                  <a:cubicBezTo>
                    <a:pt x="400" y="220"/>
                    <a:pt x="397" y="131"/>
                    <a:pt x="396" y="103"/>
                  </a:cubicBezTo>
                  <a:cubicBezTo>
                    <a:pt x="395" y="76"/>
                    <a:pt x="385" y="60"/>
                    <a:pt x="356" y="60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82" y="41"/>
                    <a:pt x="271" y="21"/>
                    <a:pt x="268" y="15"/>
                  </a:cubicBezTo>
                  <a:cubicBezTo>
                    <a:pt x="261" y="2"/>
                    <a:pt x="259" y="0"/>
                    <a:pt x="244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41" y="0"/>
                    <a:pt x="138" y="2"/>
                    <a:pt x="132" y="15"/>
                  </a:cubicBezTo>
                  <a:cubicBezTo>
                    <a:pt x="129" y="21"/>
                    <a:pt x="118" y="41"/>
                    <a:pt x="108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14" y="60"/>
                    <a:pt x="5" y="76"/>
                    <a:pt x="4" y="103"/>
                  </a:cubicBezTo>
                  <a:cubicBezTo>
                    <a:pt x="3" y="129"/>
                    <a:pt x="0" y="220"/>
                    <a:pt x="0" y="220"/>
                  </a:cubicBezTo>
                  <a:cubicBezTo>
                    <a:pt x="182" y="220"/>
                    <a:pt x="182" y="220"/>
                    <a:pt x="182" y="220"/>
                  </a:cubicBezTo>
                  <a:lnTo>
                    <a:pt x="182" y="180"/>
                  </a:lnTo>
                  <a:close/>
                  <a:moveTo>
                    <a:pt x="153" y="38"/>
                  </a:moveTo>
                  <a:cubicBezTo>
                    <a:pt x="157" y="30"/>
                    <a:pt x="159" y="28"/>
                    <a:pt x="169" y="28"/>
                  </a:cubicBezTo>
                  <a:cubicBezTo>
                    <a:pt x="230" y="28"/>
                    <a:pt x="230" y="28"/>
                    <a:pt x="230" y="28"/>
                  </a:cubicBezTo>
                  <a:cubicBezTo>
                    <a:pt x="241" y="28"/>
                    <a:pt x="242" y="30"/>
                    <a:pt x="247" y="38"/>
                  </a:cubicBezTo>
                  <a:cubicBezTo>
                    <a:pt x="248" y="41"/>
                    <a:pt x="253" y="50"/>
                    <a:pt x="258" y="60"/>
                  </a:cubicBezTo>
                  <a:cubicBezTo>
                    <a:pt x="141" y="60"/>
                    <a:pt x="141" y="60"/>
                    <a:pt x="141" y="60"/>
                  </a:cubicBezTo>
                  <a:cubicBezTo>
                    <a:pt x="146" y="50"/>
                    <a:pt x="151" y="41"/>
                    <a:pt x="153" y="38"/>
                  </a:cubicBezTo>
                  <a:close/>
                  <a:moveTo>
                    <a:pt x="218" y="280"/>
                  </a:moveTo>
                  <a:cubicBezTo>
                    <a:pt x="182" y="280"/>
                    <a:pt x="182" y="280"/>
                    <a:pt x="182" y="28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10" y="240"/>
                    <a:pt x="12" y="276"/>
                    <a:pt x="14" y="306"/>
                  </a:cubicBezTo>
                  <a:cubicBezTo>
                    <a:pt x="14" y="319"/>
                    <a:pt x="18" y="340"/>
                    <a:pt x="50" y="340"/>
                  </a:cubicBezTo>
                  <a:cubicBezTo>
                    <a:pt x="350" y="340"/>
                    <a:pt x="350" y="340"/>
                    <a:pt x="350" y="340"/>
                  </a:cubicBezTo>
                  <a:cubicBezTo>
                    <a:pt x="381" y="340"/>
                    <a:pt x="385" y="319"/>
                    <a:pt x="386" y="306"/>
                  </a:cubicBezTo>
                  <a:cubicBezTo>
                    <a:pt x="388" y="275"/>
                    <a:pt x="390" y="240"/>
                    <a:pt x="390" y="240"/>
                  </a:cubicBezTo>
                  <a:cubicBezTo>
                    <a:pt x="218" y="240"/>
                    <a:pt x="218" y="240"/>
                    <a:pt x="218" y="240"/>
                  </a:cubicBezTo>
                  <a:lnTo>
                    <a:pt x="218" y="2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5599085" y="830198"/>
            <a:ext cx="2722724" cy="353974"/>
            <a:chOff x="1994086" y="849624"/>
            <a:chExt cx="4510179" cy="353974"/>
          </a:xfrm>
        </p:grpSpPr>
        <p:cxnSp>
          <p:nvCxnSpPr>
            <p:cNvPr id="116" name="Straight Connector 44"/>
            <p:cNvCxnSpPr/>
            <p:nvPr/>
          </p:nvCxnSpPr>
          <p:spPr>
            <a:xfrm>
              <a:off x="2004265" y="849624"/>
              <a:ext cx="4500000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45"/>
            <p:cNvCxnSpPr/>
            <p:nvPr/>
          </p:nvCxnSpPr>
          <p:spPr>
            <a:xfrm>
              <a:off x="2004265" y="1203598"/>
              <a:ext cx="4500000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1994086" y="885636"/>
              <a:ext cx="44801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800" dirty="0">
                  <a:solidFill>
                    <a:srgbClr val="002060"/>
                  </a:solidFill>
                  <a:cs typeface="Arial" pitchFamily="34" charset="0"/>
                </a:rPr>
                <a:t> </a:t>
              </a:r>
              <a:r>
                <a:rPr lang="ru-RU" sz="1200" b="1" dirty="0">
                  <a:solidFill>
                    <a:srgbClr val="002060"/>
                  </a:solidFill>
                  <a:cs typeface="Arial" pitchFamily="34" charset="0"/>
                </a:rPr>
                <a:t>МЕТОДИКА</a:t>
              </a:r>
              <a:endParaRPr lang="en-US" sz="1200" b="1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393589" y="3607266"/>
            <a:ext cx="1223613" cy="1230153"/>
            <a:chOff x="4795482" y="3725247"/>
            <a:chExt cx="1223613" cy="1230153"/>
          </a:xfrm>
        </p:grpSpPr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02750">
              <a:off x="4826617" y="3786343"/>
              <a:ext cx="1230153" cy="1107962"/>
            </a:xfrm>
            <a:prstGeom prst="rect">
              <a:avLst/>
            </a:prstGeom>
          </p:spPr>
        </p:pic>
        <p:sp>
          <p:nvSpPr>
            <p:cNvPr id="125" name="Прямоугольник 124"/>
            <p:cNvSpPr/>
            <p:nvPr/>
          </p:nvSpPr>
          <p:spPr>
            <a:xfrm>
              <a:off x="4795482" y="4063325"/>
              <a:ext cx="12236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200" b="1" dirty="0">
                  <a:solidFill>
                    <a:srgbClr val="00B050"/>
                  </a:solidFill>
                  <a:latin typeface="Corbel" pitchFamily="34" charset="0"/>
                </a:rPr>
                <a:t>ВЫСОКИЙ УРОВЕНЬ</a:t>
              </a:r>
            </a:p>
            <a:p>
              <a:pPr algn="ctr">
                <a:lnSpc>
                  <a:spcPts val="1200"/>
                </a:lnSpc>
              </a:pPr>
              <a:r>
                <a:rPr lang="ru-RU" sz="1200" b="1" dirty="0">
                  <a:solidFill>
                    <a:srgbClr val="00B050"/>
                  </a:solidFill>
                  <a:latin typeface="Corbel" pitchFamily="34" charset="0"/>
                </a:rPr>
                <a:t>РИСКА</a:t>
              </a:r>
              <a:endParaRPr lang="ru-RU" sz="900" b="1" dirty="0">
                <a:solidFill>
                  <a:srgbClr val="00B050"/>
                </a:solidFill>
                <a:latin typeface="Corbel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808544" y="3587130"/>
            <a:ext cx="1223613" cy="1251816"/>
            <a:chOff x="6304055" y="3762036"/>
            <a:chExt cx="1223613" cy="1251816"/>
          </a:xfrm>
        </p:grpSpPr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02750">
              <a:off x="6259513" y="3824207"/>
              <a:ext cx="1251816" cy="1127473"/>
            </a:xfrm>
            <a:prstGeom prst="rect">
              <a:avLst/>
            </a:prstGeom>
          </p:spPr>
        </p:pic>
        <p:sp>
          <p:nvSpPr>
            <p:cNvPr id="127" name="Прямоугольник 126"/>
            <p:cNvSpPr/>
            <p:nvPr/>
          </p:nvSpPr>
          <p:spPr>
            <a:xfrm>
              <a:off x="6304055" y="4080073"/>
              <a:ext cx="12236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200" b="1" dirty="0">
                  <a:solidFill>
                    <a:srgbClr val="FFC000"/>
                  </a:solidFill>
                  <a:latin typeface="Corbel" pitchFamily="34" charset="0"/>
                </a:rPr>
                <a:t>СРЕДНИЙ</a:t>
              </a:r>
            </a:p>
            <a:p>
              <a:pPr algn="ctr">
                <a:lnSpc>
                  <a:spcPts val="1200"/>
                </a:lnSpc>
              </a:pPr>
              <a:r>
                <a:rPr lang="ru-RU" sz="1200" b="1" dirty="0">
                  <a:solidFill>
                    <a:srgbClr val="FFC000"/>
                  </a:solidFill>
                  <a:latin typeface="Corbel" pitchFamily="34" charset="0"/>
                </a:rPr>
                <a:t>УРОВЕНЬ</a:t>
              </a:r>
            </a:p>
            <a:p>
              <a:pPr algn="ctr">
                <a:lnSpc>
                  <a:spcPts val="1200"/>
                </a:lnSpc>
              </a:pPr>
              <a:r>
                <a:rPr lang="ru-RU" sz="1200" b="1" dirty="0">
                  <a:solidFill>
                    <a:srgbClr val="FFC000"/>
                  </a:solidFill>
                  <a:latin typeface="Corbel" pitchFamily="34" charset="0"/>
                </a:rPr>
                <a:t>РИСКА</a:t>
              </a:r>
              <a:endParaRPr lang="ru-RU" sz="900" b="1" dirty="0">
                <a:solidFill>
                  <a:srgbClr val="FFC000"/>
                </a:solidFill>
                <a:latin typeface="Corbel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084273" y="3567958"/>
            <a:ext cx="1363088" cy="1269585"/>
            <a:chOff x="7480692" y="3747445"/>
            <a:chExt cx="1363088" cy="1269585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02750">
              <a:off x="7537470" y="3810499"/>
              <a:ext cx="1269585" cy="1143477"/>
            </a:xfrm>
            <a:prstGeom prst="rect">
              <a:avLst/>
            </a:prstGeom>
          </p:spPr>
        </p:pic>
        <p:sp>
          <p:nvSpPr>
            <p:cNvPr id="129" name="Прямоугольник 128"/>
            <p:cNvSpPr/>
            <p:nvPr/>
          </p:nvSpPr>
          <p:spPr>
            <a:xfrm>
              <a:off x="7480692" y="4073709"/>
              <a:ext cx="1363088" cy="5561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200" b="1" dirty="0">
                  <a:solidFill>
                    <a:srgbClr val="C00000"/>
                  </a:solidFill>
                  <a:latin typeface="Corbel" pitchFamily="34" charset="0"/>
                </a:rPr>
                <a:t>НИЗКИЙ УРОВЕНЬ РИСКА</a:t>
              </a:r>
            </a:p>
          </p:txBody>
        </p:sp>
      </p:grpSp>
      <p:sp>
        <p:nvSpPr>
          <p:cNvPr id="64" name="Freeform 19"/>
          <p:cNvSpPr>
            <a:spLocks/>
          </p:cNvSpPr>
          <p:nvPr/>
        </p:nvSpPr>
        <p:spPr bwMode="auto">
          <a:xfrm flipH="1" flipV="1">
            <a:off x="5724922" y="1803081"/>
            <a:ext cx="478243" cy="702654"/>
          </a:xfrm>
          <a:custGeom>
            <a:avLst/>
            <a:gdLst>
              <a:gd name="T0" fmla="*/ 0 w 699"/>
              <a:gd name="T1" fmla="*/ 0 h 1027"/>
              <a:gd name="T2" fmla="*/ 699 w 699"/>
              <a:gd name="T3" fmla="*/ 90 h 1027"/>
              <a:gd name="T4" fmla="*/ 699 w 699"/>
              <a:gd name="T5" fmla="*/ 767 h 1027"/>
              <a:gd name="T6" fmla="*/ 0 w 699"/>
              <a:gd name="T7" fmla="*/ 1027 h 1027"/>
              <a:gd name="T8" fmla="*/ 0 w 699"/>
              <a:gd name="T9" fmla="*/ 0 h 1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9" h="1027">
                <a:moveTo>
                  <a:pt x="0" y="0"/>
                </a:moveTo>
                <a:lnTo>
                  <a:pt x="699" y="90"/>
                </a:lnTo>
                <a:lnTo>
                  <a:pt x="699" y="767"/>
                </a:lnTo>
                <a:lnTo>
                  <a:pt x="0" y="10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x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900"/>
          </a:p>
        </p:txBody>
      </p:sp>
      <p:grpSp>
        <p:nvGrpSpPr>
          <p:cNvPr id="67" name="Группа 66"/>
          <p:cNvGrpSpPr/>
          <p:nvPr/>
        </p:nvGrpSpPr>
        <p:grpSpPr>
          <a:xfrm>
            <a:off x="6624253" y="1421899"/>
            <a:ext cx="3115173" cy="1960883"/>
            <a:chOff x="5008" y="1434738"/>
            <a:chExt cx="3115173" cy="1960883"/>
          </a:xfrm>
        </p:grpSpPr>
        <p:cxnSp>
          <p:nvCxnSpPr>
            <p:cNvPr id="68" name="Straight Connector 60"/>
            <p:cNvCxnSpPr/>
            <p:nvPr/>
          </p:nvCxnSpPr>
          <p:spPr>
            <a:xfrm>
              <a:off x="241331" y="2167247"/>
              <a:ext cx="299015" cy="0"/>
            </a:xfrm>
            <a:prstGeom prst="line">
              <a:avLst/>
            </a:prstGeom>
            <a:ln w="12700">
              <a:solidFill>
                <a:schemeClr val="accent2"/>
              </a:solidFill>
              <a:prstDash val="sysDash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61"/>
            <p:cNvCxnSpPr/>
            <p:nvPr/>
          </p:nvCxnSpPr>
          <p:spPr>
            <a:xfrm>
              <a:off x="423959" y="2673854"/>
              <a:ext cx="130466" cy="0"/>
            </a:xfrm>
            <a:prstGeom prst="line">
              <a:avLst/>
            </a:prstGeom>
            <a:ln w="12700">
              <a:solidFill>
                <a:srgbClr val="27776A"/>
              </a:solidFill>
              <a:prstDash val="sysDash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62"/>
            <p:cNvCxnSpPr/>
            <p:nvPr/>
          </p:nvCxnSpPr>
          <p:spPr>
            <a:xfrm>
              <a:off x="50449" y="3119506"/>
              <a:ext cx="503976" cy="0"/>
            </a:xfrm>
            <a:prstGeom prst="line">
              <a:avLst/>
            </a:prstGeom>
            <a:ln w="12700">
              <a:solidFill>
                <a:schemeClr val="accent4"/>
              </a:solidFill>
              <a:prstDash val="sysDash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59"/>
            <p:cNvCxnSpPr/>
            <p:nvPr/>
          </p:nvCxnSpPr>
          <p:spPr>
            <a:xfrm>
              <a:off x="5008" y="1582971"/>
              <a:ext cx="535338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sysDash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Content Placeholder 2"/>
            <p:cNvSpPr txBox="1">
              <a:spLocks/>
            </p:cNvSpPr>
            <p:nvPr/>
          </p:nvSpPr>
          <p:spPr>
            <a:xfrm>
              <a:off x="612355" y="1434738"/>
              <a:ext cx="1651144" cy="413270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800" dirty="0">
                  <a:solidFill>
                    <a:srgbClr val="002060"/>
                  </a:solidFill>
                </a:rPr>
                <a:t>Задолженность перед персоналом</a:t>
              </a:r>
            </a:p>
            <a:p>
              <a:pPr marL="0" indent="0">
                <a:buNone/>
              </a:pPr>
              <a:r>
                <a:rPr lang="ru-RU" sz="800" dirty="0">
                  <a:solidFill>
                    <a:srgbClr val="002060"/>
                  </a:solidFill>
                </a:rPr>
                <a:t>Задолженность перед гос. </a:t>
              </a:r>
            </a:p>
            <a:p>
              <a:pPr marL="0" indent="0">
                <a:buNone/>
              </a:pPr>
              <a:r>
                <a:rPr lang="ru-RU" sz="800" dirty="0">
                  <a:solidFill>
                    <a:srgbClr val="002060"/>
                  </a:solidFill>
                </a:rPr>
                <a:t>внебюджетными фондами</a:t>
              </a:r>
            </a:p>
          </p:txBody>
        </p:sp>
        <p:sp>
          <p:nvSpPr>
            <p:cNvPr id="91" name="Content Placeholder 2"/>
            <p:cNvSpPr txBox="1">
              <a:spLocks/>
            </p:cNvSpPr>
            <p:nvPr/>
          </p:nvSpPr>
          <p:spPr>
            <a:xfrm>
              <a:off x="612354" y="2027303"/>
              <a:ext cx="1592361" cy="413270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800" dirty="0">
                  <a:solidFill>
                    <a:srgbClr val="002060"/>
                  </a:solidFill>
                </a:rPr>
                <a:t>Выполнение плана по расходам (общее)</a:t>
              </a:r>
            </a:p>
            <a:p>
              <a:pPr marL="0" indent="0">
                <a:buNone/>
              </a:pPr>
              <a:r>
                <a:rPr lang="ru-RU" sz="800" dirty="0">
                  <a:solidFill>
                    <a:srgbClr val="002060"/>
                  </a:solidFill>
                </a:rPr>
                <a:t>Выполнение плана по расходам на ФОТ</a:t>
              </a:r>
            </a:p>
          </p:txBody>
        </p:sp>
        <p:sp>
          <p:nvSpPr>
            <p:cNvPr id="92" name="Content Placeholder 2"/>
            <p:cNvSpPr txBox="1">
              <a:spLocks/>
            </p:cNvSpPr>
            <p:nvPr/>
          </p:nvSpPr>
          <p:spPr>
            <a:xfrm>
              <a:off x="621230" y="2582389"/>
              <a:ext cx="1583486" cy="413270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800" dirty="0">
                  <a:solidFill>
                    <a:srgbClr val="002060"/>
                  </a:solidFill>
                </a:rPr>
                <a:t>Дефицит/ профицит средств</a:t>
              </a:r>
              <a:br>
                <a:rPr lang="ru-RU" sz="800" dirty="0">
                  <a:solidFill>
                    <a:srgbClr val="002060"/>
                  </a:solidFill>
                </a:rPr>
              </a:br>
              <a:r>
                <a:rPr lang="ru-RU" sz="800" dirty="0">
                  <a:solidFill>
                    <a:srgbClr val="002060"/>
                  </a:solidFill>
                </a:rPr>
                <a:t>от ПДД</a:t>
              </a:r>
            </a:p>
          </p:txBody>
        </p:sp>
        <p:sp>
          <p:nvSpPr>
            <p:cNvPr id="93" name="Content Placeholder 2"/>
            <p:cNvSpPr txBox="1">
              <a:spLocks/>
            </p:cNvSpPr>
            <p:nvPr/>
          </p:nvSpPr>
          <p:spPr>
            <a:xfrm>
              <a:off x="612354" y="2982351"/>
              <a:ext cx="2507827" cy="413270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800" dirty="0">
                  <a:solidFill>
                    <a:srgbClr val="002060"/>
                  </a:solidFill>
                </a:rPr>
                <a:t>Текущая долговая нагрузка</a:t>
              </a:r>
            </a:p>
            <a:p>
              <a:pPr marL="0" indent="0">
                <a:buNone/>
              </a:pPr>
              <a:r>
                <a:rPr lang="ru-RU" sz="800" dirty="0">
                  <a:solidFill>
                    <a:srgbClr val="002060"/>
                  </a:solidFill>
                </a:rPr>
                <a:t>Оценка кредитных обязательств</a:t>
              </a:r>
            </a:p>
          </p:txBody>
        </p:sp>
      </p:grpSp>
      <p:sp>
        <p:nvSpPr>
          <p:cNvPr id="96" name="Content Placeholder 2"/>
          <p:cNvSpPr txBox="1">
            <a:spLocks/>
          </p:cNvSpPr>
          <p:nvPr/>
        </p:nvSpPr>
        <p:spPr>
          <a:xfrm>
            <a:off x="650423" y="2974082"/>
            <a:ext cx="2507905" cy="41327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dirty="0">
                <a:solidFill>
                  <a:srgbClr val="002060"/>
                </a:solidFill>
              </a:rPr>
              <a:t>Сведения по дебиторской и кредиторской задолженности учреждения (ф. 0503769)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49524" y="2042195"/>
            <a:ext cx="228971" cy="2065237"/>
            <a:chOff x="578631" y="1927895"/>
            <a:chExt cx="504056" cy="2065237"/>
          </a:xfrm>
        </p:grpSpPr>
        <p:cxnSp>
          <p:nvCxnSpPr>
            <p:cNvPr id="17" name="Straight Connector 63"/>
            <p:cNvCxnSpPr/>
            <p:nvPr/>
          </p:nvCxnSpPr>
          <p:spPr>
            <a:xfrm>
              <a:off x="578631" y="3993132"/>
              <a:ext cx="503976" cy="0"/>
            </a:xfrm>
            <a:prstGeom prst="line">
              <a:avLst/>
            </a:prstGeom>
            <a:ln w="12700">
              <a:solidFill>
                <a:schemeClr val="accent5"/>
              </a:solidFill>
              <a:prstDash val="sysDash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60"/>
            <p:cNvCxnSpPr/>
            <p:nvPr/>
          </p:nvCxnSpPr>
          <p:spPr>
            <a:xfrm>
              <a:off x="578711" y="2320506"/>
              <a:ext cx="503976" cy="0"/>
            </a:xfrm>
            <a:prstGeom prst="line">
              <a:avLst/>
            </a:prstGeom>
            <a:ln w="12700">
              <a:solidFill>
                <a:schemeClr val="accent2"/>
              </a:solidFill>
              <a:prstDash val="sysDash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61"/>
            <p:cNvCxnSpPr/>
            <p:nvPr/>
          </p:nvCxnSpPr>
          <p:spPr>
            <a:xfrm>
              <a:off x="578711" y="2714939"/>
              <a:ext cx="503976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sysDash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62"/>
            <p:cNvCxnSpPr/>
            <p:nvPr/>
          </p:nvCxnSpPr>
          <p:spPr>
            <a:xfrm>
              <a:off x="578711" y="3724704"/>
              <a:ext cx="503976" cy="0"/>
            </a:xfrm>
            <a:prstGeom prst="line">
              <a:avLst/>
            </a:prstGeom>
            <a:ln w="12700">
              <a:solidFill>
                <a:schemeClr val="accent4"/>
              </a:solidFill>
              <a:prstDash val="sysDash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59"/>
            <p:cNvCxnSpPr/>
            <p:nvPr/>
          </p:nvCxnSpPr>
          <p:spPr>
            <a:xfrm>
              <a:off x="578711" y="1927895"/>
              <a:ext cx="503976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sysDash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61"/>
            <p:cNvCxnSpPr/>
            <p:nvPr/>
          </p:nvCxnSpPr>
          <p:spPr>
            <a:xfrm>
              <a:off x="578631" y="2984193"/>
              <a:ext cx="503976" cy="0"/>
            </a:xfrm>
            <a:prstGeom prst="line">
              <a:avLst/>
            </a:prstGeom>
            <a:ln w="12700">
              <a:solidFill>
                <a:srgbClr val="6691A6"/>
              </a:solidFill>
              <a:prstDash val="sysDash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61"/>
            <p:cNvCxnSpPr/>
            <p:nvPr/>
          </p:nvCxnSpPr>
          <p:spPr>
            <a:xfrm>
              <a:off x="578711" y="3363011"/>
              <a:ext cx="503976" cy="0"/>
            </a:xfrm>
            <a:prstGeom prst="line">
              <a:avLst/>
            </a:prstGeom>
            <a:ln w="12700">
              <a:solidFill>
                <a:schemeClr val="accent2">
                  <a:lumMod val="40000"/>
                  <a:lumOff val="60000"/>
                </a:schemeClr>
              </a:solidFill>
              <a:prstDash val="sysDash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Content Placeholder 2"/>
          <p:cNvSpPr txBox="1">
            <a:spLocks/>
          </p:cNvSpPr>
          <p:nvPr/>
        </p:nvSpPr>
        <p:spPr>
          <a:xfrm>
            <a:off x="650504" y="3352900"/>
            <a:ext cx="2376264" cy="41327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dirty="0">
                <a:solidFill>
                  <a:srgbClr val="002060"/>
                </a:solidFill>
              </a:rPr>
              <a:t>Сведения об остатках денежных средств учреждения (ф. 0503779)</a:t>
            </a:r>
          </a:p>
        </p:txBody>
      </p:sp>
      <p:pic>
        <p:nvPicPr>
          <p:cNvPr id="122" name="Picture 4" descr="D:\Users\KEgoshin\Desktop\Презентация\Картинки\1. Фильтр\Библиотека\science_docs-8ed5099e7c5318e8a4f88085ec66ee5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726" y="894486"/>
            <a:ext cx="1224849" cy="59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Заголовок 1">
            <a:extLst>
              <a:ext uri="{FF2B5EF4-FFF2-40B4-BE49-F238E27FC236}">
                <a16:creationId xmlns:a16="http://schemas.microsoft.com/office/drawing/2014/main" xmlns="" id="{95635C49-40E5-274D-91AB-1C8D70753519}"/>
              </a:ext>
            </a:extLst>
          </p:cNvPr>
          <p:cNvSpPr txBox="1">
            <a:spLocks/>
          </p:cNvSpPr>
          <p:nvPr/>
        </p:nvSpPr>
        <p:spPr>
          <a:xfrm>
            <a:off x="467625" y="154725"/>
            <a:ext cx="7562153" cy="468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МИНИСТЕРСТВО НАУКИ И ВЫСШЕГО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Times New Roman" panose="02020603050405020304" pitchFamily="18" charset="0"/>
              </a:rPr>
              <a:t>ОЦЕНКА ДЕФИЦИТА СРЕДСТВ И ПЛАТЕЖЕСПОСОБНОСТИ ВУЗОВ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9" name="Рисунок 118" descr="герб мал.png">
            <a:extLst>
              <a:ext uri="{FF2B5EF4-FFF2-40B4-BE49-F238E27FC236}">
                <a16:creationId xmlns:a16="http://schemas.microsoft.com/office/drawing/2014/main" xmlns="" id="{3EC12AC9-E387-5342-B56D-B942016FCD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7862" y="123478"/>
            <a:ext cx="432122" cy="46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56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Прямая соединительная линия 35"/>
          <p:cNvCxnSpPr/>
          <p:nvPr/>
        </p:nvCxnSpPr>
        <p:spPr>
          <a:xfrm flipH="1">
            <a:off x="1821454" y="3590575"/>
            <a:ext cx="1106" cy="49689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5376735" y="3513119"/>
            <a:ext cx="0" cy="653138"/>
          </a:xfrm>
          <a:prstGeom prst="line">
            <a:avLst/>
          </a:prstGeom>
          <a:ln>
            <a:solidFill>
              <a:srgbClr val="38AFB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4582612" y="3508025"/>
            <a:ext cx="0" cy="653138"/>
          </a:xfrm>
          <a:prstGeom prst="line">
            <a:avLst/>
          </a:prstGeom>
          <a:ln>
            <a:solidFill>
              <a:srgbClr val="38AFB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8828">
            <a:off x="-40663" y="9896"/>
            <a:ext cx="3068892" cy="27640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39" y="441213"/>
            <a:ext cx="2988046" cy="298804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alphaModFix amt="2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4873">
            <a:off x="4920771" y="-874244"/>
            <a:ext cx="6742304" cy="6931021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3755757" y="1478973"/>
            <a:ext cx="2479921" cy="2060327"/>
          </a:xfrm>
          <a:prstGeom prst="roundRect">
            <a:avLst/>
          </a:prstGeom>
          <a:solidFill>
            <a:srgbClr val="00B0AC"/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05994" y="1637215"/>
            <a:ext cx="2152743" cy="194714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1801" y="1344811"/>
            <a:ext cx="2661518" cy="240621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5020022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0"/>
            <a:ext cx="9145588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481807" y="1113522"/>
            <a:ext cx="2671512" cy="2348670"/>
            <a:chOff x="5700665" y="1965275"/>
            <a:chExt cx="3782717" cy="1864596"/>
          </a:xfrm>
        </p:grpSpPr>
        <p:pic>
          <p:nvPicPr>
            <p:cNvPr id="29" name="Рисунок 28" descr="полосатый гол 2 сл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00665" y="1966719"/>
              <a:ext cx="3782717" cy="590303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5965900" y="1965275"/>
              <a:ext cx="2711302" cy="219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200" b="1" dirty="0">
                <a:solidFill>
                  <a:schemeClr val="bg1"/>
                </a:solidFill>
                <a:latin typeface="Corbel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949670" y="2931398"/>
              <a:ext cx="2973717" cy="1954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000" b="1" dirty="0">
                <a:solidFill>
                  <a:srgbClr val="312A73"/>
                </a:solidFill>
                <a:latin typeface="Corbel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949670" y="2574721"/>
              <a:ext cx="2973717" cy="1954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000" b="1" dirty="0">
                <a:solidFill>
                  <a:srgbClr val="312A73"/>
                </a:solidFill>
                <a:latin typeface="Corbel" pitchFamily="34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949670" y="3262863"/>
              <a:ext cx="2973717" cy="1954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000" b="1" dirty="0">
                <a:solidFill>
                  <a:srgbClr val="312A73"/>
                </a:solidFill>
                <a:latin typeface="Corbel" pitchFamily="34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949670" y="3634398"/>
              <a:ext cx="2973717" cy="1954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000" b="1" dirty="0">
                <a:solidFill>
                  <a:srgbClr val="312A73"/>
                </a:solidFill>
                <a:latin typeface="Corbel" pitchFamily="34" charset="0"/>
              </a:endParaRPr>
            </a:p>
          </p:txBody>
        </p:sp>
      </p:grpSp>
      <p:sp>
        <p:nvSpPr>
          <p:cNvPr id="37" name="Овал 36"/>
          <p:cNvSpPr/>
          <p:nvPr/>
        </p:nvSpPr>
        <p:spPr>
          <a:xfrm>
            <a:off x="1760016" y="4030748"/>
            <a:ext cx="122875" cy="124736"/>
          </a:xfrm>
          <a:prstGeom prst="ellipse">
            <a:avLst/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0994" y="4124517"/>
            <a:ext cx="2777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</a:rPr>
              <a:t>ОГРАНИЧЕНЫ ВОЗМОЖНОСТИ МИНОБРНАУКИ РОССИИ И УЧРЕЖДЕНИЙ ПО ПРИНЯТИЮ УПРАВЛЕНЧЕСКИХ РЕШЕНИЙ, НАПРАВЛЕННЫХ НА ПРЕДУПРЕЖДЕНИЕ ВОЗНИКНОВЕНИЯ СИТУАЦИИ ОСЛОЖНЕННОГО ФИНАНСОВОГО ПОЛОЖЕНИЯ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71762" y="1284868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ПОСТ-АНАЛИЗ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6263" y="1987278"/>
            <a:ext cx="251444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2"/>
                </a:solidFill>
                <a:latin typeface="Corbel" panose="020B0503020204020204" pitchFamily="34" charset="0"/>
              </a:rPr>
              <a:t>Анализ финансово-экономической деятельности учреждения производится на основании</a:t>
            </a:r>
          </a:p>
          <a:p>
            <a:pPr algn="ctr"/>
            <a:r>
              <a:rPr lang="ru-RU" sz="1400" dirty="0">
                <a:solidFill>
                  <a:schemeClr val="tx2"/>
                </a:solidFill>
                <a:latin typeface="Corbel" panose="020B0503020204020204" pitchFamily="34" charset="0"/>
              </a:rPr>
              <a:t>ЗАВЕРШЕННОГО ПЕРИОДА ОПУБЛИКОВАННОЙ ОТЧЕТНОСТИ</a:t>
            </a:r>
          </a:p>
        </p:txBody>
      </p:sp>
      <p:sp>
        <p:nvSpPr>
          <p:cNvPr id="41" name="Равнобедренный треугольник 40"/>
          <p:cNvSpPr/>
          <p:nvPr/>
        </p:nvSpPr>
        <p:spPr>
          <a:xfrm rot="5400000">
            <a:off x="2967178" y="1408057"/>
            <a:ext cx="745373" cy="188913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481807" y="1057052"/>
            <a:ext cx="1817639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2253035" y="996127"/>
            <a:ext cx="122875" cy="124736"/>
          </a:xfrm>
          <a:prstGeom prst="ellipse">
            <a:avLst/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5872" y="702507"/>
            <a:ext cx="955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СЕЙЧАС</a:t>
            </a:r>
            <a:endParaRPr lang="ru-RU" b="1" dirty="0">
              <a:solidFill>
                <a:srgbClr val="0070C0"/>
              </a:solidFill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3741829" y="1129926"/>
            <a:ext cx="4728990" cy="2348670"/>
            <a:chOff x="5700665" y="1965275"/>
            <a:chExt cx="3782717" cy="1864596"/>
          </a:xfrm>
        </p:grpSpPr>
        <p:pic>
          <p:nvPicPr>
            <p:cNvPr id="47" name="Рисунок 46" descr="полосатый гол 2 сл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38AFB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5700665" y="1966719"/>
              <a:ext cx="3782717" cy="590303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5965900" y="1965275"/>
              <a:ext cx="2711302" cy="219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200" b="1" dirty="0">
                <a:solidFill>
                  <a:schemeClr val="bg1"/>
                </a:solidFill>
                <a:latin typeface="Corbel" pitchFamily="34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5949670" y="2931398"/>
              <a:ext cx="2973717" cy="1954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000" b="1" dirty="0">
                <a:solidFill>
                  <a:srgbClr val="312A73"/>
                </a:solidFill>
                <a:latin typeface="Corbel" pitchFamily="34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5949670" y="2574721"/>
              <a:ext cx="2973717" cy="1954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000" b="1" dirty="0">
                <a:solidFill>
                  <a:srgbClr val="312A73"/>
                </a:solidFill>
                <a:latin typeface="Corbel" pitchFamily="34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5949670" y="3262863"/>
              <a:ext cx="2973717" cy="1954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000" b="1" dirty="0">
                <a:solidFill>
                  <a:srgbClr val="312A73"/>
                </a:solidFill>
                <a:latin typeface="Corbel" pitchFamily="34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5949670" y="3634398"/>
              <a:ext cx="2973717" cy="1954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000" b="1" dirty="0">
                <a:solidFill>
                  <a:srgbClr val="312A73"/>
                </a:solidFill>
                <a:latin typeface="Corbel" pitchFamily="34" charset="0"/>
              </a:endParaRPr>
            </a:p>
          </p:txBody>
        </p:sp>
      </p:grpSp>
      <p:sp>
        <p:nvSpPr>
          <p:cNvPr id="54" name="Равнобедренный треугольник 53"/>
          <p:cNvSpPr/>
          <p:nvPr/>
        </p:nvSpPr>
        <p:spPr>
          <a:xfrm rot="5400000">
            <a:off x="8274701" y="1400077"/>
            <a:ext cx="745373" cy="188913"/>
          </a:xfrm>
          <a:prstGeom prst="triangle">
            <a:avLst/>
          </a:prstGeom>
          <a:solidFill>
            <a:srgbClr val="538484"/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143730" y="1284631"/>
            <a:ext cx="4374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ПРЕВЕНТИВНЫЙ АНАЛИЗ + ПОСТ-АНАЛИЗ</a:t>
            </a: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4081397" y="1057052"/>
            <a:ext cx="1817639" cy="0"/>
          </a:xfrm>
          <a:prstGeom prst="line">
            <a:avLst/>
          </a:prstGeom>
          <a:ln w="19050">
            <a:solidFill>
              <a:srgbClr val="53848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Овал 59"/>
          <p:cNvSpPr/>
          <p:nvPr/>
        </p:nvSpPr>
        <p:spPr>
          <a:xfrm>
            <a:off x="5819071" y="995550"/>
            <a:ext cx="122875" cy="124736"/>
          </a:xfrm>
          <a:prstGeom prst="ellipse">
            <a:avLst/>
          </a:prstGeom>
          <a:solidFill>
            <a:srgbClr val="538484"/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987133" y="690167"/>
            <a:ext cx="1652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538484"/>
                </a:solidFill>
              </a:rPr>
              <a:t>НЕОБХОДИМО</a:t>
            </a:r>
            <a:endParaRPr lang="ru-RU" b="1" dirty="0">
              <a:solidFill>
                <a:srgbClr val="538484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897618" y="1982651"/>
            <a:ext cx="21961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Corbel" panose="020B0503020204020204" pitchFamily="34" charset="0"/>
              </a:rPr>
              <a:t>Анализ планируемой финансово – экономической деятельности учреждения и упреждающее информирование ответственных лиц о потенциальных рисках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367482" y="1859248"/>
            <a:ext cx="20730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Corbel" panose="020B0503020204020204" pitchFamily="34" charset="0"/>
              </a:rPr>
              <a:t>Анализ финансово – экономической деятельности учреждения производится на основании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Corbel" panose="020B0503020204020204" pitchFamily="34" charset="0"/>
              </a:rPr>
              <a:t>ЗАВЕРШЕННОГО ВРЕМЕННОГО ПЕРИОДА И ОПУБЛИКОВАННОЙ ОТЧЕТНОСТИ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4143730" y="4103912"/>
            <a:ext cx="907565" cy="424551"/>
          </a:xfrm>
          <a:prstGeom prst="roundRect">
            <a:avLst/>
          </a:prstGeom>
          <a:ln w="19050">
            <a:noFill/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endParaRPr lang="ru-RU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3763142" y="3635237"/>
            <a:ext cx="862666" cy="419355"/>
          </a:xfrm>
          <a:prstGeom prst="roundRect">
            <a:avLst/>
          </a:prstGeom>
          <a:ln w="19050">
            <a:noFill/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endParaRPr lang="ru-RU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726875" y="3792448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Планы ФХД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416234" y="3792448"/>
            <a:ext cx="83388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Заработная</a:t>
            </a:r>
          </a:p>
          <a:p>
            <a:pPr algn="ctr"/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плата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582612" y="3792448"/>
            <a:ext cx="78098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Стоимость</a:t>
            </a:r>
          </a:p>
          <a:p>
            <a:pPr algn="ctr"/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обучения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5169315" y="4098992"/>
            <a:ext cx="887928" cy="424551"/>
          </a:xfrm>
          <a:prstGeom prst="roundRect">
            <a:avLst/>
          </a:prstGeom>
          <a:ln w="19050">
            <a:noFill/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endParaRPr lang="ru-RU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227534" y="4169583"/>
            <a:ext cx="6415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Рейтинг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889736" y="4176346"/>
            <a:ext cx="1367682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Платежеспособность</a:t>
            </a: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3504341" y="1120286"/>
            <a:ext cx="0" cy="361205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Рисунок 72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90" y="4162776"/>
            <a:ext cx="225657" cy="250729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512" y="4585021"/>
            <a:ext cx="225657" cy="250729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3975722" y="4489657"/>
            <a:ext cx="4677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chemeClr val="tx2"/>
                </a:solidFill>
                <a:latin typeface="Corbel" panose="020B0503020204020204" pitchFamily="34" charset="0"/>
              </a:rPr>
              <a:t>РОСТ КАЧЕСТВА ФИНАНСОВОГО МЕНЕДЖМЕНТА ПОДВЕДОМСТВЕННОЙ СЕТИ</a:t>
            </a:r>
          </a:p>
          <a:p>
            <a:r>
              <a:rPr lang="ru-RU" sz="900" b="1" dirty="0">
                <a:solidFill>
                  <a:schemeClr val="tx2"/>
                </a:solidFill>
                <a:latin typeface="Corbel" panose="020B0503020204020204" pitchFamily="34" charset="0"/>
              </a:rPr>
              <a:t>ЗА СЧЕТ СИНЕРГИИ ПРЕВЕНТИВНОГО И ФАКТИЧЕСКОГО АНАЛИЗА</a:t>
            </a:r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 flipH="1">
            <a:off x="4205168" y="3528913"/>
            <a:ext cx="1106" cy="253891"/>
          </a:xfrm>
          <a:prstGeom prst="line">
            <a:avLst/>
          </a:prstGeom>
          <a:ln>
            <a:solidFill>
              <a:srgbClr val="38AFB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Овал 80"/>
          <p:cNvSpPr/>
          <p:nvPr/>
        </p:nvSpPr>
        <p:spPr>
          <a:xfrm>
            <a:off x="4143730" y="3726086"/>
            <a:ext cx="122875" cy="124736"/>
          </a:xfrm>
          <a:prstGeom prst="ellipse">
            <a:avLst/>
          </a:prstGeom>
          <a:solidFill>
            <a:srgbClr val="38AFB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ru-RU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 flipH="1">
            <a:off x="4985856" y="3540592"/>
            <a:ext cx="1106" cy="253891"/>
          </a:xfrm>
          <a:prstGeom prst="line">
            <a:avLst/>
          </a:prstGeom>
          <a:ln>
            <a:solidFill>
              <a:srgbClr val="38AFB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Овал 82"/>
          <p:cNvSpPr/>
          <p:nvPr/>
        </p:nvSpPr>
        <p:spPr>
          <a:xfrm>
            <a:off x="4924418" y="3737765"/>
            <a:ext cx="122875" cy="124736"/>
          </a:xfrm>
          <a:prstGeom prst="ellipse">
            <a:avLst/>
          </a:prstGeom>
          <a:solidFill>
            <a:srgbClr val="38AFB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ru-RU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 flipH="1">
            <a:off x="5766544" y="3552271"/>
            <a:ext cx="1106" cy="253891"/>
          </a:xfrm>
          <a:prstGeom prst="line">
            <a:avLst/>
          </a:prstGeom>
          <a:ln>
            <a:solidFill>
              <a:srgbClr val="38AFB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Овал 84"/>
          <p:cNvSpPr/>
          <p:nvPr/>
        </p:nvSpPr>
        <p:spPr>
          <a:xfrm>
            <a:off x="5705106" y="3749444"/>
            <a:ext cx="122875" cy="124736"/>
          </a:xfrm>
          <a:prstGeom prst="ellipse">
            <a:avLst/>
          </a:prstGeom>
          <a:solidFill>
            <a:srgbClr val="38AFB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ru-RU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4521174" y="4104445"/>
            <a:ext cx="122875" cy="124736"/>
          </a:xfrm>
          <a:prstGeom prst="ellipse">
            <a:avLst/>
          </a:prstGeom>
          <a:solidFill>
            <a:srgbClr val="38AFB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ru-RU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5315297" y="4109539"/>
            <a:ext cx="122875" cy="124736"/>
          </a:xfrm>
          <a:prstGeom prst="ellipse">
            <a:avLst/>
          </a:prstGeom>
          <a:solidFill>
            <a:srgbClr val="38AFB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ru-RU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76" name="Заголовок 1">
            <a:extLst>
              <a:ext uri="{FF2B5EF4-FFF2-40B4-BE49-F238E27FC236}">
                <a16:creationId xmlns:a16="http://schemas.microsoft.com/office/drawing/2014/main" xmlns="" id="{95635C49-40E5-274D-91AB-1C8D70753519}"/>
              </a:ext>
            </a:extLst>
          </p:cNvPr>
          <p:cNvSpPr txBox="1">
            <a:spLocks/>
          </p:cNvSpPr>
          <p:nvPr/>
        </p:nvSpPr>
        <p:spPr>
          <a:xfrm>
            <a:off x="467625" y="154725"/>
            <a:ext cx="7562153" cy="468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МИНИСТЕРСТВО НАУКИ И ВЫСШЕГО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Times New Roman" panose="02020603050405020304" pitchFamily="18" charset="0"/>
              </a:rPr>
              <a:t>СОВЕРШЕНСТВОВАНИЕ МЕХАНИЗМОВ МОНИТОРИНГА И КОНТРОЛЯ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7" name="Рисунок 76" descr="герб мал.png">
            <a:extLst>
              <a:ext uri="{FF2B5EF4-FFF2-40B4-BE49-F238E27FC236}">
                <a16:creationId xmlns:a16="http://schemas.microsoft.com/office/drawing/2014/main" xmlns="" id="{3EC12AC9-E387-5342-B56D-B942016FCD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7862" y="123478"/>
            <a:ext cx="432122" cy="46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77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Рисунок 60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6625">
            <a:off x="5955314" y="655416"/>
            <a:ext cx="4516442" cy="4672710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0" y="5020022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5588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465846" y="897924"/>
            <a:ext cx="7562153" cy="468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200" b="1" noProof="0" dirty="0">
                <a:solidFill>
                  <a:srgbClr val="312A73"/>
                </a:solidFill>
                <a:latin typeface="Corbel" pitchFamily="34" charset="0"/>
              </a:rPr>
              <a:t>ОТРАЖЕНИЕ ЧИСЛЕННОСТИ ППС В ФОРМЕ «ЗП-ОБРАЗОВАНИЕ»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312A73"/>
              </a:solidFill>
              <a:effectLst/>
              <a:uLnTx/>
              <a:uFillTx/>
              <a:latin typeface="Corbel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74526" y="1482034"/>
            <a:ext cx="2008214" cy="565999"/>
          </a:xfrm>
          <a:prstGeom prst="roundRect">
            <a:avLst/>
          </a:prstGeom>
          <a:noFill/>
          <a:ln w="19050"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>
                <a:solidFill>
                  <a:srgbClr val="002060"/>
                </a:solidFill>
                <a:latin typeface="Corbel" panose="020B0503020204020204" pitchFamily="34" charset="0"/>
              </a:rPr>
              <a:t>Дифференциация заработной платы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87498" y="2156701"/>
            <a:ext cx="2008214" cy="565999"/>
          </a:xfrm>
          <a:prstGeom prst="roundRect">
            <a:avLst/>
          </a:prstGeom>
          <a:noFill/>
          <a:ln w="19050"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>
                <a:solidFill>
                  <a:srgbClr val="002060"/>
                </a:solidFill>
                <a:latin typeface="Corbel" panose="020B0503020204020204" pitchFamily="34" charset="0"/>
              </a:rPr>
              <a:t>Доля гарантированных выплат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987498" y="2819053"/>
            <a:ext cx="2008214" cy="565999"/>
          </a:xfrm>
          <a:prstGeom prst="roundRect">
            <a:avLst/>
          </a:prstGeom>
          <a:noFill/>
          <a:ln w="19050"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>
                <a:solidFill>
                  <a:srgbClr val="002060"/>
                </a:solidFill>
                <a:latin typeface="Corbel" panose="020B0503020204020204" pitchFamily="34" charset="0"/>
              </a:rPr>
              <a:t>Заработная плата руководителей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987498" y="3425748"/>
            <a:ext cx="2008214" cy="692109"/>
          </a:xfrm>
          <a:prstGeom prst="roundRect">
            <a:avLst/>
          </a:prstGeom>
          <a:noFill/>
          <a:ln w="19050"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>
                <a:solidFill>
                  <a:srgbClr val="002060"/>
                </a:solidFill>
                <a:latin typeface="Corbel" panose="020B0503020204020204" pitchFamily="34" charset="0"/>
              </a:rPr>
              <a:t>Доля численности и ФОТ неосновного персонала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987498" y="4174453"/>
            <a:ext cx="2008214" cy="565999"/>
          </a:xfrm>
          <a:prstGeom prst="roundRect">
            <a:avLst/>
          </a:prstGeom>
          <a:noFill/>
          <a:ln w="19050"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>
                <a:solidFill>
                  <a:srgbClr val="002060"/>
                </a:solidFill>
                <a:latin typeface="Corbel" panose="020B0503020204020204" pitchFamily="34" charset="0"/>
              </a:rPr>
              <a:t>Условия и порядки премирования</a:t>
            </a:r>
          </a:p>
        </p:txBody>
      </p:sp>
      <p:cxnSp>
        <p:nvCxnSpPr>
          <p:cNvPr id="25" name="Straight Connector 59"/>
          <p:cNvCxnSpPr/>
          <p:nvPr/>
        </p:nvCxnSpPr>
        <p:spPr>
          <a:xfrm>
            <a:off x="6519908" y="1699366"/>
            <a:ext cx="467585" cy="583"/>
          </a:xfrm>
          <a:prstGeom prst="line">
            <a:avLst/>
          </a:prstGeom>
          <a:ln w="12700">
            <a:solidFill>
              <a:srgbClr val="0070C0"/>
            </a:solidFill>
            <a:prstDash val="sys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59"/>
          <p:cNvCxnSpPr/>
          <p:nvPr/>
        </p:nvCxnSpPr>
        <p:spPr>
          <a:xfrm>
            <a:off x="6519908" y="2372265"/>
            <a:ext cx="467585" cy="583"/>
          </a:xfrm>
          <a:prstGeom prst="line">
            <a:avLst/>
          </a:prstGeom>
          <a:ln w="12700">
            <a:solidFill>
              <a:srgbClr val="0070C0"/>
            </a:solidFill>
            <a:prstDash val="sys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59"/>
          <p:cNvCxnSpPr/>
          <p:nvPr/>
        </p:nvCxnSpPr>
        <p:spPr>
          <a:xfrm>
            <a:off x="6519908" y="3045164"/>
            <a:ext cx="467585" cy="583"/>
          </a:xfrm>
          <a:prstGeom prst="line">
            <a:avLst/>
          </a:prstGeom>
          <a:ln w="12700">
            <a:solidFill>
              <a:srgbClr val="0070C0"/>
            </a:solidFill>
            <a:prstDash val="sys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59"/>
          <p:cNvCxnSpPr/>
          <p:nvPr/>
        </p:nvCxnSpPr>
        <p:spPr>
          <a:xfrm>
            <a:off x="6519908" y="3718063"/>
            <a:ext cx="467585" cy="583"/>
          </a:xfrm>
          <a:prstGeom prst="line">
            <a:avLst/>
          </a:prstGeom>
          <a:ln w="12700">
            <a:solidFill>
              <a:srgbClr val="0070C0"/>
            </a:solidFill>
            <a:prstDash val="sys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59"/>
          <p:cNvCxnSpPr/>
          <p:nvPr/>
        </p:nvCxnSpPr>
        <p:spPr>
          <a:xfrm>
            <a:off x="6519908" y="4398913"/>
            <a:ext cx="467585" cy="583"/>
          </a:xfrm>
          <a:prstGeom prst="line">
            <a:avLst/>
          </a:prstGeom>
          <a:ln w="12700">
            <a:solidFill>
              <a:srgbClr val="0070C0"/>
            </a:solidFill>
            <a:prstDash val="sys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6512791" y="1697219"/>
            <a:ext cx="0" cy="2699445"/>
          </a:xfrm>
          <a:prstGeom prst="line">
            <a:avLst/>
          </a:prstGeom>
          <a:ln w="190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576263" y="4293785"/>
            <a:ext cx="5472863" cy="467638"/>
          </a:xfrm>
          <a:prstGeom prst="roundRect">
            <a:avLst/>
          </a:prstGeom>
          <a:solidFill>
            <a:srgbClr val="96486E"/>
          </a:solidFill>
          <a:ln w="19050"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latin typeface="Corbel" pitchFamily="34" charset="0"/>
              </a:rPr>
              <a:t>ДИНАМИКА ЧИСЛЕННОСТИ ППС МОЖЕТ БЫТЬ </a:t>
            </a:r>
            <a:r>
              <a:rPr lang="ru-RU" sz="1200" b="1" dirty="0" smtClean="0">
                <a:solidFill>
                  <a:schemeClr val="bg1"/>
                </a:solidFill>
                <a:latin typeface="Corbel" pitchFamily="34" charset="0"/>
              </a:rPr>
              <a:t>ПОЛУЧЕНА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Corbel" pitchFamily="34" charset="0"/>
              </a:rPr>
              <a:t>РАСЧЕТНЫМ </a:t>
            </a:r>
            <a:r>
              <a:rPr lang="ru-RU" sz="1200" b="1" dirty="0">
                <a:solidFill>
                  <a:schemeClr val="bg1"/>
                </a:solidFill>
                <a:latin typeface="Corbel" pitchFamily="34" charset="0"/>
              </a:rPr>
              <a:t>ПУТЕМ </a:t>
            </a:r>
            <a:r>
              <a:rPr lang="ru-RU" sz="1200" b="1" dirty="0" smtClean="0">
                <a:solidFill>
                  <a:schemeClr val="bg1"/>
                </a:solidFill>
                <a:latin typeface="Corbel" pitchFamily="34" charset="0"/>
              </a:rPr>
              <a:t>С  </a:t>
            </a:r>
            <a:r>
              <a:rPr lang="ru-RU" sz="1200" b="1" dirty="0">
                <a:solidFill>
                  <a:schemeClr val="bg1"/>
                </a:solidFill>
                <a:latin typeface="Corbel" pitchFamily="34" charset="0"/>
              </a:rPr>
              <a:t>ТОЧНОСТЬЮ ДО КВАРТАЛА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77591" y="3688195"/>
            <a:ext cx="5472863" cy="327123"/>
          </a:xfrm>
          <a:prstGeom prst="roundRect">
            <a:avLst/>
          </a:prstGeom>
          <a:solidFill>
            <a:srgbClr val="38AFB0"/>
          </a:solidFill>
          <a:ln w="19050"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0"/>
              </a:spcBef>
            </a:pPr>
            <a:r>
              <a:rPr lang="ru-RU" sz="900" b="1" dirty="0">
                <a:solidFill>
                  <a:schemeClr val="bg1"/>
                </a:solidFill>
                <a:latin typeface="Corbel" pitchFamily="34" charset="0"/>
              </a:rPr>
              <a:t>ЗП-ОБРАЗОВАНИЕ (12 МЕСЯЦЕВ) = </a:t>
            </a:r>
            <a:r>
              <a:rPr lang="ru-RU" sz="900" b="1" dirty="0" smtClean="0">
                <a:solidFill>
                  <a:schemeClr val="bg1"/>
                </a:solidFill>
                <a:latin typeface="Corbel" pitchFamily="34" charset="0"/>
              </a:rPr>
              <a:t>84,5 </a:t>
            </a:r>
            <a:endParaRPr lang="ru-RU" sz="900" b="1" dirty="0">
              <a:solidFill>
                <a:schemeClr val="bg1"/>
              </a:solidFill>
              <a:latin typeface="Corbel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76263" y="3318424"/>
            <a:ext cx="4091153" cy="327123"/>
          </a:xfrm>
          <a:prstGeom prst="roundRect">
            <a:avLst/>
          </a:prstGeom>
          <a:solidFill>
            <a:srgbClr val="38AFB0"/>
          </a:solidFill>
          <a:ln w="19050"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0"/>
              </a:spcBef>
            </a:pPr>
            <a:r>
              <a:rPr lang="ru-RU" sz="900" b="1" dirty="0">
                <a:solidFill>
                  <a:schemeClr val="bg1"/>
                </a:solidFill>
                <a:latin typeface="Corbel" pitchFamily="34" charset="0"/>
              </a:rPr>
              <a:t>ЗП-ОБРАЗОВАНИЕ (9 МЕСЯЦЕВ) = </a:t>
            </a:r>
            <a:r>
              <a:rPr lang="ru-RU" sz="900" b="1" dirty="0" smtClean="0">
                <a:solidFill>
                  <a:schemeClr val="bg1"/>
                </a:solidFill>
                <a:latin typeface="Corbel" pitchFamily="34" charset="0"/>
              </a:rPr>
              <a:t>96</a:t>
            </a:r>
            <a:endParaRPr lang="ru-RU" sz="900" b="1" dirty="0">
              <a:solidFill>
                <a:schemeClr val="bg1"/>
              </a:solidFill>
              <a:latin typeface="Corbel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77594" y="2948653"/>
            <a:ext cx="2698343" cy="327123"/>
          </a:xfrm>
          <a:prstGeom prst="roundRect">
            <a:avLst/>
          </a:prstGeom>
          <a:solidFill>
            <a:srgbClr val="38AFB0"/>
          </a:solidFill>
          <a:ln w="19050"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0"/>
              </a:spcBef>
            </a:pPr>
            <a:r>
              <a:rPr lang="ru-RU" sz="900" b="1" dirty="0">
                <a:solidFill>
                  <a:schemeClr val="bg1"/>
                </a:solidFill>
                <a:latin typeface="Corbel" pitchFamily="34" charset="0"/>
              </a:rPr>
              <a:t>ЗП-ОБРАЗОВАНИЕ (6 МЕСЯЦЕВ) = 99 </a:t>
            </a:r>
            <a:endParaRPr lang="ru-RU" sz="900" b="1" dirty="0">
              <a:solidFill>
                <a:schemeClr val="bg1"/>
              </a:solidFill>
              <a:latin typeface="Corbel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77589" y="2578882"/>
            <a:ext cx="1277498" cy="327123"/>
          </a:xfrm>
          <a:prstGeom prst="roundRect">
            <a:avLst/>
          </a:prstGeom>
          <a:solidFill>
            <a:srgbClr val="38AFB0"/>
          </a:solidFill>
          <a:ln w="19050"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0"/>
              </a:spcBef>
            </a:pPr>
            <a:r>
              <a:rPr lang="ru-RU" sz="900" b="1" dirty="0">
                <a:solidFill>
                  <a:schemeClr val="bg1"/>
                </a:solidFill>
                <a:latin typeface="Corbel" pitchFamily="34" charset="0"/>
              </a:rPr>
              <a:t>ЗП-ОБРАЗОВАНИЕ (3 МЕСЯЦЕВ) = 100</a:t>
            </a:r>
            <a:endParaRPr lang="ru-RU" sz="900" b="1" dirty="0">
              <a:solidFill>
                <a:schemeClr val="bg1"/>
              </a:solidFill>
              <a:latin typeface="Corbel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405070" y="2389470"/>
            <a:ext cx="0" cy="1204600"/>
          </a:xfrm>
          <a:prstGeom prst="straightConnector1">
            <a:avLst/>
          </a:prstGeom>
          <a:ln w="28575">
            <a:solidFill>
              <a:srgbClr val="38AF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4062625" y="2397421"/>
            <a:ext cx="0" cy="802920"/>
          </a:xfrm>
          <a:prstGeom prst="straightConnector1">
            <a:avLst/>
          </a:prstGeom>
          <a:ln w="28575">
            <a:solidFill>
              <a:srgbClr val="38AF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2671638" y="2389470"/>
            <a:ext cx="7949" cy="501552"/>
          </a:xfrm>
          <a:prstGeom prst="straightConnector1">
            <a:avLst/>
          </a:prstGeom>
          <a:ln w="28575">
            <a:solidFill>
              <a:srgbClr val="38AF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2671634" y="3953263"/>
            <a:ext cx="1" cy="300249"/>
          </a:xfrm>
          <a:prstGeom prst="straightConnector1">
            <a:avLst/>
          </a:prstGeom>
          <a:ln w="28575">
            <a:solidFill>
              <a:srgbClr val="38AF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Скругленный прямоугольник 59"/>
          <p:cNvSpPr/>
          <p:nvPr/>
        </p:nvSpPr>
        <p:spPr>
          <a:xfrm>
            <a:off x="6490358" y="968559"/>
            <a:ext cx="2259626" cy="327123"/>
          </a:xfrm>
          <a:prstGeom prst="roundRect">
            <a:avLst/>
          </a:prstGeom>
          <a:solidFill>
            <a:srgbClr val="0070C0"/>
          </a:solidFill>
          <a:ln w="19050"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schemeClr val="bg1"/>
                </a:solidFill>
                <a:latin typeface="Corbel" panose="020B0503020204020204" pitchFamily="34" charset="0"/>
              </a:rPr>
              <a:t>ЧТО ЕЩЕ БУДЕМ АНАЛИЗИРОВАТЬ?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25345" y="1352642"/>
            <a:ext cx="5736566" cy="1040678"/>
            <a:chOff x="425345" y="1352642"/>
            <a:chExt cx="5736566" cy="104067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1" t="11707" r="4403" b="65352"/>
            <a:stretch/>
          </p:blipFill>
          <p:spPr bwMode="auto">
            <a:xfrm>
              <a:off x="425345" y="1388806"/>
              <a:ext cx="5736566" cy="814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327093" y="1368953"/>
              <a:ext cx="41976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0A46A0"/>
                  </a:solidFill>
                  <a:latin typeface="Corbel" panose="020B0503020204020204" pitchFamily="34" charset="0"/>
                </a:rPr>
                <a:t>95</a:t>
              </a:r>
              <a:endParaRPr lang="ru-RU" sz="1400" b="1" dirty="0">
                <a:solidFill>
                  <a:srgbClr val="0A46A0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781606" y="1368953"/>
              <a:ext cx="4699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0A46A0"/>
                  </a:solidFill>
                  <a:latin typeface="Corbel" panose="020B0503020204020204" pitchFamily="34" charset="0"/>
                </a:rPr>
                <a:t>90</a:t>
              </a:r>
              <a:endParaRPr lang="ru-RU" sz="1400" b="1" dirty="0">
                <a:solidFill>
                  <a:srgbClr val="0A46A0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255648" y="1396469"/>
              <a:ext cx="4699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0A46A0"/>
                  </a:solidFill>
                  <a:latin typeface="Corbel" panose="020B0503020204020204" pitchFamily="34" charset="0"/>
                </a:rPr>
                <a:t>85</a:t>
              </a:r>
              <a:endParaRPr lang="ru-RU" sz="1400" b="1" dirty="0">
                <a:solidFill>
                  <a:srgbClr val="0A46A0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719333" y="1352642"/>
              <a:ext cx="4699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96486E"/>
                  </a:solidFill>
                  <a:latin typeface="Corbel" panose="020B0503020204020204" pitchFamily="34" charset="0"/>
                </a:rPr>
                <a:t>50</a:t>
              </a:r>
              <a:endParaRPr lang="ru-RU" sz="1400" b="1" dirty="0">
                <a:solidFill>
                  <a:srgbClr val="96486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187484" y="1354202"/>
              <a:ext cx="4699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96486E"/>
                  </a:solidFill>
                  <a:latin typeface="Corbel" panose="020B0503020204020204" pitchFamily="34" charset="0"/>
                </a:rPr>
                <a:t>50</a:t>
              </a:r>
              <a:endParaRPr lang="ru-RU" sz="1400" b="1" dirty="0">
                <a:solidFill>
                  <a:srgbClr val="96486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634411" y="1352642"/>
              <a:ext cx="4699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96486E"/>
                  </a:solidFill>
                  <a:latin typeface="Corbel" panose="020B0503020204020204" pitchFamily="34" charset="0"/>
                </a:rPr>
                <a:t>50</a:t>
              </a:r>
              <a:endParaRPr lang="ru-RU" sz="1400" b="1" dirty="0">
                <a:solidFill>
                  <a:srgbClr val="96486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488687" y="2107022"/>
              <a:ext cx="11358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rgbClr val="0A46A0"/>
                  </a:solidFill>
                  <a:latin typeface="Corbel" panose="020B0503020204020204" pitchFamily="34" charset="0"/>
                </a:rPr>
                <a:t>3 квартал =90</a:t>
              </a:r>
              <a:endParaRPr lang="ru-RU" sz="1200" b="1" dirty="0">
                <a:solidFill>
                  <a:srgbClr val="0A46A0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830279" y="2107022"/>
              <a:ext cx="11358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rgbClr val="96486E"/>
                  </a:solidFill>
                  <a:latin typeface="Corbel" panose="020B0503020204020204" pitchFamily="34" charset="0"/>
                </a:rPr>
                <a:t>4 квартал =50</a:t>
              </a:r>
              <a:endParaRPr lang="ru-RU" sz="1200" b="1" dirty="0">
                <a:solidFill>
                  <a:srgbClr val="96486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060187" y="2115366"/>
              <a:ext cx="11358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rgbClr val="0A46A0"/>
                  </a:solidFill>
                  <a:latin typeface="Corbel" panose="020B0503020204020204" pitchFamily="34" charset="0"/>
                </a:rPr>
                <a:t>2 квартал =98</a:t>
              </a:r>
              <a:endParaRPr lang="ru-RU" sz="1200" b="1" dirty="0">
                <a:solidFill>
                  <a:srgbClr val="0A46A0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55871" y="2116321"/>
              <a:ext cx="12252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rgbClr val="0A46A0"/>
                  </a:solidFill>
                  <a:latin typeface="Corbel" panose="020B0503020204020204" pitchFamily="34" charset="0"/>
                </a:rPr>
                <a:t>1 квартал =100</a:t>
              </a:r>
              <a:endParaRPr lang="ru-RU" sz="1200" b="1" dirty="0">
                <a:solidFill>
                  <a:srgbClr val="0A46A0"/>
                </a:solidFill>
                <a:latin typeface="Corbel" panose="020B0503020204020204" pitchFamily="34" charset="0"/>
              </a:endParaRPr>
            </a:p>
          </p:txBody>
        </p:sp>
      </p:grpSp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7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0" t="36198"/>
          <a:stretch/>
        </p:blipFill>
        <p:spPr>
          <a:xfrm>
            <a:off x="-189814" y="-246016"/>
            <a:ext cx="1593219" cy="1906435"/>
          </a:xfrm>
          <a:prstGeom prst="rect">
            <a:avLst/>
          </a:prstGeom>
        </p:spPr>
      </p:pic>
      <p:sp>
        <p:nvSpPr>
          <p:cNvPr id="44" name="Заголовок 1">
            <a:extLst>
              <a:ext uri="{FF2B5EF4-FFF2-40B4-BE49-F238E27FC236}">
                <a16:creationId xmlns:a16="http://schemas.microsoft.com/office/drawing/2014/main" xmlns="" id="{95635C49-40E5-274D-91AB-1C8D70753519}"/>
              </a:ext>
            </a:extLst>
          </p:cNvPr>
          <p:cNvSpPr txBox="1">
            <a:spLocks/>
          </p:cNvSpPr>
          <p:nvPr/>
        </p:nvSpPr>
        <p:spPr>
          <a:xfrm>
            <a:off x="467625" y="154725"/>
            <a:ext cx="7562153" cy="468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МИНИСТЕРСТВО НАУКИ И ВЫСШЕГО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СОВЕРШЕНСТВОВАНИЕ МОНИТОРИНГА ЗАРАБОТНОЙ ПЛАТЫ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8" name="Рисунок 47" descr="герб мал.png">
            <a:extLst>
              <a:ext uri="{FF2B5EF4-FFF2-40B4-BE49-F238E27FC236}">
                <a16:creationId xmlns:a16="http://schemas.microsoft.com/office/drawing/2014/main" xmlns="" id="{3EC12AC9-E387-5342-B56D-B942016FCD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7862" y="123478"/>
            <a:ext cx="432122" cy="46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11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821">
            <a:off x="-1059093" y="2016362"/>
            <a:ext cx="2679759" cy="241357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13696">
            <a:off x="3687451" y="2032748"/>
            <a:ext cx="273177" cy="303530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13696">
            <a:off x="5588078" y="1987850"/>
            <a:ext cx="273177" cy="303530"/>
          </a:xfrm>
          <a:prstGeom prst="rect">
            <a:avLst/>
          </a:prstGeom>
        </p:spPr>
      </p:pic>
      <p:sp>
        <p:nvSpPr>
          <p:cNvPr id="41" name="矩形 58"/>
          <p:cNvSpPr/>
          <p:nvPr/>
        </p:nvSpPr>
        <p:spPr>
          <a:xfrm rot="16200000">
            <a:off x="851673" y="2853295"/>
            <a:ext cx="346588" cy="2071705"/>
          </a:xfrm>
          <a:custGeom>
            <a:avLst/>
            <a:gdLst/>
            <a:ahLst/>
            <a:cxnLst/>
            <a:rect l="l" t="t" r="r" b="b"/>
            <a:pathLst>
              <a:path w="550641" h="3291421">
                <a:moveTo>
                  <a:pt x="0" y="0"/>
                </a:moveTo>
                <a:lnTo>
                  <a:pt x="550641" y="0"/>
                </a:lnTo>
                <a:lnTo>
                  <a:pt x="550641" y="509068"/>
                </a:lnTo>
                <a:lnTo>
                  <a:pt x="550641" y="606956"/>
                </a:lnTo>
                <a:lnTo>
                  <a:pt x="550641" y="2740780"/>
                </a:lnTo>
                <a:lnTo>
                  <a:pt x="0" y="3291421"/>
                </a:lnTo>
                <a:lnTo>
                  <a:pt x="0" y="606956"/>
                </a:lnTo>
                <a:lnTo>
                  <a:pt x="0" y="509068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kern="0">
              <a:solidFill>
                <a:schemeClr val="bg1"/>
              </a:solidFill>
              <a:ea typeface="宋体"/>
            </a:endParaRPr>
          </a:p>
        </p:txBody>
      </p:sp>
      <p:sp>
        <p:nvSpPr>
          <p:cNvPr id="42" name="矩形 25"/>
          <p:cNvSpPr/>
          <p:nvPr/>
        </p:nvSpPr>
        <p:spPr>
          <a:xfrm rot="16200000">
            <a:off x="678380" y="2680002"/>
            <a:ext cx="346588" cy="1725117"/>
          </a:xfrm>
          <a:custGeom>
            <a:avLst/>
            <a:gdLst/>
            <a:ahLst/>
            <a:cxnLst/>
            <a:rect l="l" t="t" r="r" b="b"/>
            <a:pathLst>
              <a:path w="550641" h="2740780">
                <a:moveTo>
                  <a:pt x="0" y="0"/>
                </a:moveTo>
                <a:lnTo>
                  <a:pt x="550641" y="0"/>
                </a:lnTo>
                <a:lnTo>
                  <a:pt x="550641" y="509068"/>
                </a:lnTo>
                <a:lnTo>
                  <a:pt x="550641" y="606956"/>
                </a:lnTo>
                <a:lnTo>
                  <a:pt x="550641" y="2190139"/>
                </a:lnTo>
                <a:lnTo>
                  <a:pt x="0" y="2740780"/>
                </a:lnTo>
                <a:lnTo>
                  <a:pt x="0" y="606956"/>
                </a:lnTo>
                <a:lnTo>
                  <a:pt x="0" y="509068"/>
                </a:ln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kern="0">
              <a:solidFill>
                <a:schemeClr val="bg1"/>
              </a:solidFill>
              <a:ea typeface="宋体"/>
            </a:endParaRPr>
          </a:p>
        </p:txBody>
      </p:sp>
      <p:sp>
        <p:nvSpPr>
          <p:cNvPr id="46" name="矩形 24"/>
          <p:cNvSpPr/>
          <p:nvPr/>
        </p:nvSpPr>
        <p:spPr>
          <a:xfrm rot="10800000">
            <a:off x="1715100" y="871339"/>
            <a:ext cx="346589" cy="3191103"/>
          </a:xfrm>
          <a:custGeom>
            <a:avLst/>
            <a:gdLst/>
            <a:ahLst/>
            <a:cxnLst/>
            <a:rect l="l" t="t" r="r" b="b"/>
            <a:pathLst>
              <a:path w="550642" h="5069865">
                <a:moveTo>
                  <a:pt x="550642" y="550641"/>
                </a:moveTo>
                <a:lnTo>
                  <a:pt x="550642" y="2782353"/>
                </a:lnTo>
                <a:lnTo>
                  <a:pt x="550641" y="2782353"/>
                </a:lnTo>
                <a:lnTo>
                  <a:pt x="550641" y="4519224"/>
                </a:lnTo>
                <a:lnTo>
                  <a:pt x="0" y="5069865"/>
                </a:lnTo>
                <a:lnTo>
                  <a:pt x="0" y="2287512"/>
                </a:lnTo>
                <a:lnTo>
                  <a:pt x="1" y="2287512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kern="0">
              <a:solidFill>
                <a:schemeClr val="bg1"/>
              </a:solidFill>
              <a:ea typeface="宋体"/>
            </a:endParaRPr>
          </a:p>
        </p:txBody>
      </p:sp>
      <p:sp>
        <p:nvSpPr>
          <p:cNvPr id="51" name="矩形 25"/>
          <p:cNvSpPr/>
          <p:nvPr/>
        </p:nvSpPr>
        <p:spPr>
          <a:xfrm rot="10800000">
            <a:off x="1368513" y="1217927"/>
            <a:ext cx="346589" cy="2497928"/>
          </a:xfrm>
          <a:custGeom>
            <a:avLst/>
            <a:gdLst/>
            <a:ahLst/>
            <a:cxnLst/>
            <a:rect l="l" t="t" r="r" b="b"/>
            <a:pathLst>
              <a:path w="550642" h="3968582">
                <a:moveTo>
                  <a:pt x="550642" y="550641"/>
                </a:moveTo>
                <a:lnTo>
                  <a:pt x="550642" y="2231712"/>
                </a:lnTo>
                <a:lnTo>
                  <a:pt x="550641" y="2231712"/>
                </a:lnTo>
                <a:lnTo>
                  <a:pt x="550641" y="3417941"/>
                </a:lnTo>
                <a:lnTo>
                  <a:pt x="0" y="3968582"/>
                </a:lnTo>
                <a:lnTo>
                  <a:pt x="0" y="1736870"/>
                </a:lnTo>
                <a:lnTo>
                  <a:pt x="1" y="173687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kern="0">
              <a:solidFill>
                <a:schemeClr val="bg1"/>
              </a:solidFill>
              <a:ea typeface="宋体"/>
            </a:endParaRPr>
          </a:p>
        </p:txBody>
      </p:sp>
      <p:sp>
        <p:nvSpPr>
          <p:cNvPr id="52" name="矩形 26"/>
          <p:cNvSpPr/>
          <p:nvPr/>
        </p:nvSpPr>
        <p:spPr>
          <a:xfrm rot="10800000">
            <a:off x="1021925" y="1564514"/>
            <a:ext cx="346589" cy="1804753"/>
          </a:xfrm>
          <a:custGeom>
            <a:avLst/>
            <a:gdLst/>
            <a:ahLst/>
            <a:cxnLst/>
            <a:rect l="l" t="t" r="r" b="b"/>
            <a:pathLst>
              <a:path w="550642" h="2867301">
                <a:moveTo>
                  <a:pt x="550642" y="550641"/>
                </a:moveTo>
                <a:lnTo>
                  <a:pt x="550642" y="1681071"/>
                </a:lnTo>
                <a:lnTo>
                  <a:pt x="550641" y="1681071"/>
                </a:lnTo>
                <a:lnTo>
                  <a:pt x="550641" y="2316660"/>
                </a:lnTo>
                <a:lnTo>
                  <a:pt x="0" y="2867301"/>
                </a:lnTo>
                <a:lnTo>
                  <a:pt x="0" y="1186230"/>
                </a:lnTo>
                <a:lnTo>
                  <a:pt x="1" y="118623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kern="0">
              <a:solidFill>
                <a:schemeClr val="bg1"/>
              </a:solidFill>
              <a:ea typeface="宋体"/>
            </a:endParaRPr>
          </a:p>
        </p:txBody>
      </p:sp>
      <p:sp>
        <p:nvSpPr>
          <p:cNvPr id="70" name="矩形 60"/>
          <p:cNvSpPr/>
          <p:nvPr/>
        </p:nvSpPr>
        <p:spPr>
          <a:xfrm rot="16200000">
            <a:off x="505086" y="2506708"/>
            <a:ext cx="346588" cy="1378530"/>
          </a:xfrm>
          <a:custGeom>
            <a:avLst/>
            <a:gdLst/>
            <a:ahLst/>
            <a:cxnLst/>
            <a:rect l="l" t="t" r="r" b="b"/>
            <a:pathLst>
              <a:path w="550641" h="2190139">
                <a:moveTo>
                  <a:pt x="0" y="0"/>
                </a:moveTo>
                <a:lnTo>
                  <a:pt x="550641" y="0"/>
                </a:lnTo>
                <a:lnTo>
                  <a:pt x="550641" y="509068"/>
                </a:lnTo>
                <a:lnTo>
                  <a:pt x="550641" y="606956"/>
                </a:lnTo>
                <a:lnTo>
                  <a:pt x="550641" y="1639498"/>
                </a:lnTo>
                <a:lnTo>
                  <a:pt x="0" y="2190139"/>
                </a:lnTo>
                <a:lnTo>
                  <a:pt x="0" y="606956"/>
                </a:lnTo>
                <a:lnTo>
                  <a:pt x="0" y="50906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kern="0">
              <a:solidFill>
                <a:schemeClr val="bg1"/>
              </a:solidFill>
              <a:ea typeface="宋体"/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6272">
            <a:off x="1412744" y="3939955"/>
            <a:ext cx="1728192" cy="1776564"/>
          </a:xfrm>
          <a:prstGeom prst="rect">
            <a:avLst/>
          </a:prstGeom>
        </p:spPr>
      </p:pic>
      <p:sp>
        <p:nvSpPr>
          <p:cNvPr id="56" name="矩形 3"/>
          <p:cNvSpPr/>
          <p:nvPr/>
        </p:nvSpPr>
        <p:spPr>
          <a:xfrm rot="16200000" flipV="1">
            <a:off x="2005291" y="581147"/>
            <a:ext cx="346589" cy="2313323"/>
          </a:xfrm>
          <a:custGeom>
            <a:avLst/>
            <a:gdLst/>
            <a:ahLst/>
            <a:cxnLst/>
            <a:rect l="l" t="t" r="r" b="b"/>
            <a:pathLst>
              <a:path w="550642" h="3675291">
                <a:moveTo>
                  <a:pt x="1" y="3675291"/>
                </a:moveTo>
                <a:lnTo>
                  <a:pt x="550642" y="3124650"/>
                </a:lnTo>
                <a:lnTo>
                  <a:pt x="550642" y="342297"/>
                </a:lnTo>
                <a:lnTo>
                  <a:pt x="550641" y="342297"/>
                </a:lnTo>
                <a:lnTo>
                  <a:pt x="550641" y="0"/>
                </a:lnTo>
                <a:lnTo>
                  <a:pt x="0" y="0"/>
                </a:lnTo>
                <a:lnTo>
                  <a:pt x="0" y="606956"/>
                </a:lnTo>
                <a:lnTo>
                  <a:pt x="1" y="606956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kern="0">
              <a:solidFill>
                <a:schemeClr val="bg1"/>
              </a:solidFill>
              <a:ea typeface="宋体"/>
            </a:endParaRPr>
          </a:p>
        </p:txBody>
      </p:sp>
      <p:sp>
        <p:nvSpPr>
          <p:cNvPr id="57" name="矩形 109"/>
          <p:cNvSpPr/>
          <p:nvPr/>
        </p:nvSpPr>
        <p:spPr>
          <a:xfrm rot="16200000">
            <a:off x="2178586" y="407853"/>
            <a:ext cx="346589" cy="1966735"/>
          </a:xfrm>
          <a:custGeom>
            <a:avLst/>
            <a:gdLst/>
            <a:ahLst/>
            <a:cxnLst/>
            <a:rect l="l" t="t" r="r" b="b"/>
            <a:pathLst>
              <a:path w="550642" h="3124650">
                <a:moveTo>
                  <a:pt x="1" y="0"/>
                </a:moveTo>
                <a:lnTo>
                  <a:pt x="550642" y="550641"/>
                </a:lnTo>
                <a:lnTo>
                  <a:pt x="550642" y="2782353"/>
                </a:lnTo>
                <a:lnTo>
                  <a:pt x="550641" y="2782353"/>
                </a:lnTo>
                <a:lnTo>
                  <a:pt x="550641" y="3124650"/>
                </a:lnTo>
                <a:lnTo>
                  <a:pt x="0" y="3124650"/>
                </a:lnTo>
                <a:lnTo>
                  <a:pt x="0" y="2517694"/>
                </a:lnTo>
                <a:lnTo>
                  <a:pt x="1" y="2517694"/>
                </a:ln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kern="0">
              <a:solidFill>
                <a:schemeClr val="bg1"/>
              </a:solidFill>
              <a:ea typeface="宋体"/>
            </a:endParaRPr>
          </a:p>
        </p:txBody>
      </p:sp>
      <p:sp>
        <p:nvSpPr>
          <p:cNvPr id="58" name="矩形 110"/>
          <p:cNvSpPr/>
          <p:nvPr/>
        </p:nvSpPr>
        <p:spPr>
          <a:xfrm rot="16200000">
            <a:off x="2351879" y="234559"/>
            <a:ext cx="346589" cy="1620147"/>
          </a:xfrm>
          <a:custGeom>
            <a:avLst/>
            <a:gdLst/>
            <a:ahLst/>
            <a:cxnLst/>
            <a:rect l="l" t="t" r="r" b="b"/>
            <a:pathLst>
              <a:path w="550642" h="2574009">
                <a:moveTo>
                  <a:pt x="1" y="0"/>
                </a:moveTo>
                <a:lnTo>
                  <a:pt x="550642" y="550641"/>
                </a:lnTo>
                <a:lnTo>
                  <a:pt x="550642" y="2231712"/>
                </a:lnTo>
                <a:lnTo>
                  <a:pt x="550641" y="2231712"/>
                </a:lnTo>
                <a:lnTo>
                  <a:pt x="550641" y="2574009"/>
                </a:lnTo>
                <a:lnTo>
                  <a:pt x="0" y="2574009"/>
                </a:lnTo>
                <a:lnTo>
                  <a:pt x="0" y="1967053"/>
                </a:lnTo>
                <a:lnTo>
                  <a:pt x="1" y="1967053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kern="0">
              <a:solidFill>
                <a:schemeClr val="bg1"/>
              </a:solidFill>
              <a:ea typeface="宋体"/>
            </a:endParaRPr>
          </a:p>
        </p:txBody>
      </p:sp>
      <p:sp>
        <p:nvSpPr>
          <p:cNvPr id="59" name="矩形 113"/>
          <p:cNvSpPr/>
          <p:nvPr/>
        </p:nvSpPr>
        <p:spPr>
          <a:xfrm rot="8100000" flipH="1">
            <a:off x="724475" y="1353091"/>
            <a:ext cx="2112513" cy="145650"/>
          </a:xfrm>
          <a:custGeom>
            <a:avLst/>
            <a:gdLst/>
            <a:ahLst/>
            <a:cxnLst/>
            <a:rect l="l" t="t" r="r" b="b"/>
            <a:pathLst>
              <a:path w="3356255" h="231401">
                <a:moveTo>
                  <a:pt x="0" y="0"/>
                </a:moveTo>
                <a:lnTo>
                  <a:pt x="0" y="230653"/>
                </a:lnTo>
                <a:lnTo>
                  <a:pt x="0" y="230653"/>
                </a:lnTo>
                <a:close/>
                <a:moveTo>
                  <a:pt x="3356255" y="747"/>
                </a:moveTo>
                <a:lnTo>
                  <a:pt x="3126491" y="230512"/>
                </a:lnTo>
                <a:lnTo>
                  <a:pt x="3126491" y="230654"/>
                </a:lnTo>
                <a:lnTo>
                  <a:pt x="3126349" y="230654"/>
                </a:lnTo>
                <a:lnTo>
                  <a:pt x="3125601" y="231401"/>
                </a:lnTo>
                <a:lnTo>
                  <a:pt x="3112414" y="231401"/>
                </a:lnTo>
                <a:lnTo>
                  <a:pt x="3112414" y="230654"/>
                </a:lnTo>
                <a:lnTo>
                  <a:pt x="0" y="230654"/>
                </a:lnTo>
                <a:lnTo>
                  <a:pt x="0" y="230653"/>
                </a:lnTo>
                <a:lnTo>
                  <a:pt x="13187" y="230653"/>
                </a:lnTo>
                <a:lnTo>
                  <a:pt x="243841" y="0"/>
                </a:lnTo>
                <a:lnTo>
                  <a:pt x="3126491" y="0"/>
                </a:lnTo>
                <a:lnTo>
                  <a:pt x="3126491" y="747"/>
                </a:lnTo>
                <a:close/>
              </a:path>
            </a:pathLst>
          </a:custGeom>
          <a:gradFill flip="none" rotWithShape="1">
            <a:gsLst>
              <a:gs pos="19000">
                <a:sysClr val="window" lastClr="FFFFFF">
                  <a:alpha val="2000"/>
                </a:sysClr>
              </a:gs>
              <a:gs pos="0">
                <a:sysClr val="windowText" lastClr="000000">
                  <a:lumMod val="85000"/>
                  <a:lumOff val="15000"/>
                  <a:alpha val="0"/>
                </a:sysClr>
              </a:gs>
              <a:gs pos="98000">
                <a:sysClr val="window" lastClr="FFFFFF">
                  <a:lumMod val="0"/>
                  <a:lumOff val="100000"/>
                  <a:alpha val="45000"/>
                </a:sys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kern="0">
              <a:solidFill>
                <a:schemeClr val="bg1"/>
              </a:solidFill>
              <a:ea typeface="宋体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45928" y="1989018"/>
            <a:ext cx="521967" cy="369332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  <a:sp3d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ea typeface="Roboto" panose="02000000000000000000" pitchFamily="2" charset="0"/>
              </a:rPr>
              <a:t>1</a:t>
            </a:r>
            <a:endParaRPr lang="en-US" altLang="zh-CN" sz="2400" b="1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278302" y="1992498"/>
            <a:ext cx="521967" cy="369332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  <a:sp3d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ea typeface="Roboto" panose="02000000000000000000" pitchFamily="2" charset="0"/>
              </a:rPr>
              <a:t>2</a:t>
            </a:r>
            <a:endParaRPr lang="en-US" altLang="zh-CN" sz="2400" b="1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32448" y="1985088"/>
            <a:ext cx="521967" cy="369332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  <a:sp3d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ea typeface="Roboto" panose="02000000000000000000" pitchFamily="2" charset="0"/>
              </a:rPr>
              <a:t>3</a:t>
            </a:r>
            <a:endParaRPr lang="en-US" altLang="zh-CN" sz="2400" b="1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420666" y="987575"/>
            <a:ext cx="4824536" cy="1250485"/>
            <a:chOff x="3420666" y="1275607"/>
            <a:chExt cx="4515581" cy="1250485"/>
          </a:xfrm>
        </p:grpSpPr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313696">
              <a:off x="7647893" y="2237739"/>
              <a:ext cx="273177" cy="303530"/>
            </a:xfrm>
            <a:prstGeom prst="rect">
              <a:avLst/>
            </a:prstGeom>
          </p:spPr>
        </p:pic>
        <p:cxnSp>
          <p:nvCxnSpPr>
            <p:cNvPr id="109" name="Elbow Connector 58"/>
            <p:cNvCxnSpPr/>
            <p:nvPr/>
          </p:nvCxnSpPr>
          <p:spPr>
            <a:xfrm rot="10800000">
              <a:off x="3420666" y="1275607"/>
              <a:ext cx="4356000" cy="1152000"/>
            </a:xfrm>
            <a:prstGeom prst="bentConnector3">
              <a:avLst>
                <a:gd name="adj1" fmla="val 398"/>
              </a:avLst>
            </a:prstGeom>
            <a:ln w="12700">
              <a:solidFill>
                <a:schemeClr val="accent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Elbow Connector 59"/>
          <p:cNvCxnSpPr/>
          <p:nvPr/>
        </p:nvCxnSpPr>
        <p:spPr>
          <a:xfrm rot="10800000">
            <a:off x="3420667" y="1347614"/>
            <a:ext cx="2304000" cy="792000"/>
          </a:xfrm>
          <a:prstGeom prst="bentConnector3">
            <a:avLst>
              <a:gd name="adj1" fmla="val 396"/>
            </a:avLst>
          </a:prstGeom>
          <a:ln w="12700">
            <a:solidFill>
              <a:schemeClr val="accent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60"/>
          <p:cNvCxnSpPr/>
          <p:nvPr/>
        </p:nvCxnSpPr>
        <p:spPr>
          <a:xfrm rot="16200000" flipV="1">
            <a:off x="3384667" y="1791330"/>
            <a:ext cx="468000" cy="396000"/>
          </a:xfrm>
          <a:prstGeom prst="bentConnector3">
            <a:avLst>
              <a:gd name="adj1" fmla="val 99386"/>
            </a:avLst>
          </a:prstGeom>
          <a:ln w="12700">
            <a:solidFill>
              <a:schemeClr val="accent5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Content Placeholder 2"/>
          <p:cNvSpPr txBox="1">
            <a:spLocks/>
          </p:cNvSpPr>
          <p:nvPr/>
        </p:nvSpPr>
        <p:spPr>
          <a:xfrm>
            <a:off x="2887166" y="2370286"/>
            <a:ext cx="1795984" cy="214568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000"/>
              </a:lnSpc>
              <a:buNone/>
            </a:pPr>
            <a:r>
              <a:rPr lang="ru-RU" sz="800" b="1" kern="600" dirty="0" smtClean="0">
                <a:solidFill>
                  <a:schemeClr val="accent3"/>
                </a:solidFill>
                <a:latin typeface="Corbel" pitchFamily="34" charset="0"/>
              </a:rPr>
              <a:t>СЕТЕВЫЕ ПРОГРАММЫ В ИНТЕРЕСАХ РАБОТОДАТЕЛЕЙ</a:t>
            </a:r>
            <a:endParaRPr lang="ru-RU" sz="800" b="1" kern="600" dirty="0">
              <a:solidFill>
                <a:schemeClr val="accent3"/>
              </a:solidFill>
              <a:latin typeface="Corbel" pitchFamily="34" charset="0"/>
            </a:endParaRPr>
          </a:p>
          <a:p>
            <a:pPr marL="0" indent="0">
              <a:lnSpc>
                <a:spcPts val="1000"/>
              </a:lnSpc>
              <a:buNone/>
            </a:pPr>
            <a:endParaRPr lang="ru-RU" sz="800" b="1" kern="600" dirty="0">
              <a:solidFill>
                <a:schemeClr val="accent3"/>
              </a:solidFill>
              <a:latin typeface="Corbe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- Известна траектория обучения;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ru-RU" sz="1100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- Рассчитана стоимость;</a:t>
            </a:r>
          </a:p>
          <a:p>
            <a:pPr marL="0" indent="0">
              <a:spcBef>
                <a:spcPts val="0"/>
              </a:spcBef>
              <a:buNone/>
            </a:pPr>
            <a:endParaRPr lang="ru-RU" sz="1100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- Определены региональные вузы.</a:t>
            </a:r>
          </a:p>
        </p:txBody>
      </p:sp>
      <p:sp>
        <p:nvSpPr>
          <p:cNvPr id="113" name="Content Placeholder 2"/>
          <p:cNvSpPr txBox="1">
            <a:spLocks/>
          </p:cNvSpPr>
          <p:nvPr/>
        </p:nvSpPr>
        <p:spPr>
          <a:xfrm>
            <a:off x="4886318" y="2359254"/>
            <a:ext cx="2062740" cy="186868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00" b="1" dirty="0" smtClean="0">
                <a:solidFill>
                  <a:schemeClr val="accent4"/>
                </a:solidFill>
                <a:latin typeface="Corbel" pitchFamily="34" charset="0"/>
              </a:rPr>
              <a:t>АКАДЕМИЧЕСКАЯ МОБИЛЬНОСТЬ В СИБИРЬ И НА ДАЛЬНИЙ ВОСТОК</a:t>
            </a:r>
            <a:endParaRPr lang="ru-RU" sz="800" b="1" dirty="0">
              <a:solidFill>
                <a:schemeClr val="accent4"/>
              </a:solidFill>
              <a:latin typeface="Corbel" pitchFamily="34" charset="0"/>
            </a:endParaRPr>
          </a:p>
          <a:p>
            <a:pPr marL="0" indent="0">
              <a:buNone/>
            </a:pPr>
            <a:endParaRPr lang="ru-RU" sz="800" b="1" dirty="0">
              <a:solidFill>
                <a:schemeClr val="accent4"/>
              </a:solidFill>
              <a:latin typeface="Corbe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- Региональная поддержка;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100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- Приоритеты регионального развития</a:t>
            </a:r>
          </a:p>
          <a:p>
            <a:pPr marL="0" indent="0">
              <a:spcBef>
                <a:spcPts val="0"/>
              </a:spcBef>
              <a:buNone/>
            </a:pPr>
            <a:endParaRPr lang="ru-RU" sz="1100" dirty="0" smtClean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- Взаимодействие с работодателями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sp>
        <p:nvSpPr>
          <p:cNvPr id="117" name="Content Placeholder 2"/>
          <p:cNvSpPr txBox="1">
            <a:spLocks/>
          </p:cNvSpPr>
          <p:nvPr/>
        </p:nvSpPr>
        <p:spPr>
          <a:xfrm>
            <a:off x="7021066" y="2351986"/>
            <a:ext cx="1944216" cy="194795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800" b="1" dirty="0">
                <a:solidFill>
                  <a:schemeClr val="accent3"/>
                </a:solidFill>
                <a:latin typeface="Corbel" pitchFamily="34" charset="0"/>
              </a:rPr>
              <a:t>ОБМЕН МОДУЛЯМИ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800" b="1" dirty="0">
              <a:solidFill>
                <a:schemeClr val="accent3"/>
              </a:solidFill>
              <a:latin typeface="Corbe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800" b="1" dirty="0">
              <a:solidFill>
                <a:schemeClr val="accent3"/>
              </a:solidFill>
              <a:latin typeface="Corbel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100" dirty="0">
                <a:solidFill>
                  <a:prstClr val="white">
                    <a:lumMod val="50000"/>
                  </a:prstClr>
                </a:solidFill>
                <a:latin typeface="Corbel" pitchFamily="34" charset="0"/>
              </a:rPr>
              <a:t>- </a:t>
            </a:r>
            <a:r>
              <a:rPr lang="ru-RU" sz="1100" dirty="0" smtClean="0">
                <a:solidFill>
                  <a:prstClr val="white">
                    <a:lumMod val="50000"/>
                  </a:prstClr>
                </a:solidFill>
                <a:latin typeface="Corbel" pitchFamily="34" charset="0"/>
              </a:rPr>
              <a:t>Повышение качества дисциплин/модулей;</a:t>
            </a:r>
            <a:endParaRPr lang="ru-RU" sz="1100" dirty="0">
              <a:solidFill>
                <a:prstClr val="white">
                  <a:lumMod val="50000"/>
                </a:prstClr>
              </a:solidFill>
              <a:latin typeface="Corbel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100" dirty="0">
              <a:solidFill>
                <a:prstClr val="white">
                  <a:lumMod val="50000"/>
                </a:prstClr>
              </a:solidFill>
              <a:latin typeface="Corbel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100" dirty="0">
                <a:solidFill>
                  <a:prstClr val="white">
                    <a:lumMod val="50000"/>
                  </a:prstClr>
                </a:solidFill>
                <a:latin typeface="Corbel" pitchFamily="34" charset="0"/>
              </a:rPr>
              <a:t>- Оптимизация кадрового состава вузов;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1100" dirty="0">
              <a:solidFill>
                <a:prstClr val="white">
                  <a:lumMod val="50000"/>
                </a:prstClr>
              </a:solidFill>
              <a:latin typeface="Corbel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100" dirty="0">
                <a:solidFill>
                  <a:prstClr val="white">
                    <a:lumMod val="50000"/>
                  </a:prstClr>
                </a:solidFill>
                <a:latin typeface="Corbel" pitchFamily="34" charset="0"/>
              </a:rPr>
              <a:t>- </a:t>
            </a:r>
            <a:r>
              <a:rPr lang="ru-RU" sz="1100" dirty="0" smtClean="0">
                <a:solidFill>
                  <a:prstClr val="white">
                    <a:lumMod val="50000"/>
                  </a:prstClr>
                </a:solidFill>
                <a:latin typeface="Corbel" pitchFamily="34" charset="0"/>
              </a:rPr>
              <a:t>Повышение качества образования</a:t>
            </a:r>
            <a:endParaRPr lang="ru-RU" sz="1100" dirty="0">
              <a:solidFill>
                <a:prstClr val="white">
                  <a:lumMod val="50000"/>
                </a:prstClr>
              </a:solidFill>
              <a:latin typeface="Corbe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800" b="1" dirty="0">
              <a:solidFill>
                <a:schemeClr val="accent3"/>
              </a:solidFill>
              <a:latin typeface="Corbel" pitchFamily="34" charset="0"/>
            </a:endParaRPr>
          </a:p>
          <a:p>
            <a:pPr marL="87313" indent="-87313">
              <a:lnSpc>
                <a:spcPts val="1200"/>
              </a:lnSpc>
            </a:pPr>
            <a:endParaRPr lang="ru-RU" sz="800" b="1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0" y="5020022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0" y="0"/>
            <a:ext cx="9145588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xmlns="" id="{95635C49-40E5-274D-91AB-1C8D70753519}"/>
              </a:ext>
            </a:extLst>
          </p:cNvPr>
          <p:cNvSpPr txBox="1">
            <a:spLocks/>
          </p:cNvSpPr>
          <p:nvPr/>
        </p:nvSpPr>
        <p:spPr>
          <a:xfrm>
            <a:off x="467625" y="154725"/>
            <a:ext cx="7562153" cy="468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МИНИСТЕРСТВО НАУКИ И ВЫСШЕГО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Times New Roman" panose="02020603050405020304" pitchFamily="18" charset="0"/>
              </a:rPr>
              <a:t>МЕХАНИЗМЫ АКАДЕМИЧЕСКОЙ МОБИЛЬНОСТИ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5" name="Рисунок 34" descr="герб мал.png">
            <a:extLst>
              <a:ext uri="{FF2B5EF4-FFF2-40B4-BE49-F238E27FC236}">
                <a16:creationId xmlns:a16="http://schemas.microsoft.com/office/drawing/2014/main" xmlns="" id="{3EC12AC9-E387-5342-B56D-B942016FCD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7862" y="123478"/>
            <a:ext cx="432122" cy="46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7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831" y="-1871910"/>
            <a:ext cx="4791456" cy="4925568"/>
          </a:xfrm>
          <a:prstGeom prst="rect">
            <a:avLst/>
          </a:prstGeom>
        </p:spPr>
      </p:pic>
      <p:sp>
        <p:nvSpPr>
          <p:cNvPr id="69" name="Прямоугольник 68"/>
          <p:cNvSpPr/>
          <p:nvPr/>
        </p:nvSpPr>
        <p:spPr>
          <a:xfrm>
            <a:off x="0" y="5020022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5588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6831227" y="1916011"/>
            <a:ext cx="879330" cy="6770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rbel" pitchFamily="34" charset="0"/>
              </a:rPr>
              <a:t>785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Corbel" pitchFamily="34" charset="0"/>
              </a:rPr>
              <a:t>научных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Corbel" pitchFamily="34" charset="0"/>
              </a:rPr>
              <a:t> учреждений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5186665" y="1059582"/>
            <a:ext cx="3526974" cy="919788"/>
            <a:chOff x="5220866" y="931962"/>
            <a:chExt cx="3614729" cy="1045345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6279822" y="931962"/>
              <a:ext cx="1814920" cy="30777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1400" b="1" dirty="0">
                  <a:solidFill>
                    <a:srgbClr val="319382"/>
                  </a:solidFill>
                  <a:latin typeface="Corbel" pitchFamily="34" charset="0"/>
                </a:rPr>
                <a:t>ТЕХНИЧЕСКИЙ ВУЗ</a:t>
              </a: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152990" y="1321787"/>
              <a:ext cx="2304256" cy="1055"/>
            </a:xfrm>
            <a:prstGeom prst="line">
              <a:avLst/>
            </a:prstGeom>
            <a:ln w="76200">
              <a:solidFill>
                <a:srgbClr val="3193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6165486" y="1419622"/>
              <a:ext cx="2670109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ru-RU" sz="850" b="1" dirty="0">
                  <a:solidFill>
                    <a:srgbClr val="6691A6"/>
                  </a:solidFill>
                  <a:latin typeface="Corbel" pitchFamily="34" charset="0"/>
                </a:rPr>
                <a:t>ФИЗИКА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850" b="1" dirty="0">
                  <a:solidFill>
                    <a:srgbClr val="6691A6"/>
                  </a:solidFill>
                  <a:latin typeface="Corbel" pitchFamily="34" charset="0"/>
                </a:rPr>
                <a:t>ХИМИЯ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850" b="1" dirty="0">
                  <a:solidFill>
                    <a:srgbClr val="6691A6"/>
                  </a:solidFill>
                  <a:latin typeface="Corbel" pitchFamily="34" charset="0"/>
                </a:rPr>
                <a:t>ВЫСШАЯ МАТЕМАТИКА</a:t>
              </a:r>
            </a:p>
          </p:txBody>
        </p:sp>
        <p:cxnSp>
          <p:nvCxnSpPr>
            <p:cNvPr id="81" name="Прямая со стрелкой 80"/>
            <p:cNvCxnSpPr/>
            <p:nvPr/>
          </p:nvCxnSpPr>
          <p:spPr>
            <a:xfrm flipH="1">
              <a:off x="5220866" y="1322933"/>
              <a:ext cx="942710" cy="654374"/>
            </a:xfrm>
            <a:prstGeom prst="straightConnector1">
              <a:avLst/>
            </a:prstGeom>
            <a:ln w="57150">
              <a:solidFill>
                <a:srgbClr val="31938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Группа 1"/>
          <p:cNvGrpSpPr/>
          <p:nvPr/>
        </p:nvGrpSpPr>
        <p:grpSpPr>
          <a:xfrm>
            <a:off x="684362" y="1091141"/>
            <a:ext cx="3167366" cy="939146"/>
            <a:chOff x="606541" y="967829"/>
            <a:chExt cx="3246173" cy="106734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797783" y="967829"/>
              <a:ext cx="1928477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1400" b="1" dirty="0">
                  <a:solidFill>
                    <a:srgbClr val="C00000"/>
                  </a:solidFill>
                  <a:latin typeface="Corbel" pitchFamily="34" charset="0"/>
                </a:rPr>
                <a:t>КЛАССИЧЕСКИЙ ВУЗ</a:t>
              </a: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612354" y="1347614"/>
              <a:ext cx="2364667" cy="8384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2936589" y="1327611"/>
              <a:ext cx="916125" cy="649696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606541" y="1419622"/>
              <a:ext cx="267010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ru-RU" sz="850" b="1" dirty="0">
                  <a:solidFill>
                    <a:srgbClr val="6691A6"/>
                  </a:solidFill>
                  <a:latin typeface="Corbel" pitchFamily="34" charset="0"/>
                </a:rPr>
                <a:t>ИНОСТРАННЫЙ ЯЗЫК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850" b="1" dirty="0">
                  <a:solidFill>
                    <a:srgbClr val="6691A6"/>
                  </a:solidFill>
                  <a:latin typeface="Corbel" pitchFamily="34" charset="0"/>
                </a:rPr>
                <a:t>РУССКИЙ ЯЗЫК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850" b="1" dirty="0">
                  <a:solidFill>
                    <a:srgbClr val="6691A6"/>
                  </a:solidFill>
                  <a:latin typeface="Corbel" pitchFamily="34" charset="0"/>
                </a:rPr>
                <a:t>ФИЛОСОФИЯ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850" b="1" dirty="0">
                  <a:solidFill>
                    <a:srgbClr val="6691A6"/>
                  </a:solidFill>
                  <a:latin typeface="Corbel" pitchFamily="34" charset="0"/>
                </a:rPr>
                <a:t>ИСТОРИЯ</a:t>
              </a:r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849132" y="4023032"/>
            <a:ext cx="1646420" cy="2708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312A73"/>
                </a:solidFill>
                <a:latin typeface="Corbel" pitchFamily="34" charset="0"/>
              </a:rPr>
              <a:t>ОТРАСЛЕВОЙ ВУЗ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V="1">
            <a:off x="695706" y="4357200"/>
            <a:ext cx="2307260" cy="7377"/>
          </a:xfrm>
          <a:prstGeom prst="line">
            <a:avLst/>
          </a:prstGeom>
          <a:ln w="76200">
            <a:solidFill>
              <a:srgbClr val="312A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2993252" y="3872872"/>
            <a:ext cx="765629" cy="491705"/>
          </a:xfrm>
          <a:prstGeom prst="straightConnector1">
            <a:avLst/>
          </a:prstGeom>
          <a:ln w="57150">
            <a:solidFill>
              <a:srgbClr val="312A7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90034" y="4420559"/>
            <a:ext cx="2605287" cy="196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850" b="1" dirty="0">
                <a:solidFill>
                  <a:srgbClr val="6691A6"/>
                </a:solidFill>
                <a:latin typeface="Corbel" pitchFamily="34" charset="0"/>
              </a:rPr>
              <a:t>СПЕЦИАЛЬНЫЕ ДИСЦИПЛИНЫ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295541" y="3998281"/>
            <a:ext cx="2653098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7030A0"/>
                </a:solidFill>
                <a:latin typeface="Corbel" pitchFamily="34" charset="0"/>
              </a:rPr>
              <a:t>НАУЧНЫЕ ЦЕНТРЫ И </a:t>
            </a:r>
            <a:r>
              <a:rPr lang="ru-RU" sz="1400" b="1" dirty="0" err="1">
                <a:solidFill>
                  <a:srgbClr val="7030A0"/>
                </a:solidFill>
                <a:latin typeface="Corbel" pitchFamily="34" charset="0"/>
              </a:rPr>
              <a:t>ФГУП</a:t>
            </a:r>
            <a:endParaRPr lang="ru-RU" sz="1400" b="1" dirty="0">
              <a:solidFill>
                <a:srgbClr val="7030A0"/>
              </a:solidFill>
              <a:latin typeface="Corbel" pitchFamily="34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flipV="1">
            <a:off x="6170303" y="4332450"/>
            <a:ext cx="2307260" cy="7377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 flipV="1">
            <a:off x="5397445" y="3846271"/>
            <a:ext cx="772858" cy="504538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143971" y="4420559"/>
            <a:ext cx="2605287" cy="311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850" b="1" dirty="0">
                <a:solidFill>
                  <a:srgbClr val="6691A6"/>
                </a:solidFill>
                <a:latin typeface="Corbel" pitchFamily="34" charset="0"/>
              </a:rPr>
              <a:t>ПРАКТИЧЕСКИЕ И ЛАБОРАТОРНЫЕ ЗАНЯТИЯ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850" b="1" dirty="0">
                <a:solidFill>
                  <a:srgbClr val="6691A6"/>
                </a:solidFill>
                <a:latin typeface="Corbel" pitchFamily="34" charset="0"/>
              </a:rPr>
              <a:t>ПРОИЗВОДСТВЕННАЯ ПРАКТИКА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alphaModFix amt="35000"/>
            <a:duotone>
              <a:prstClr val="black"/>
              <a:srgbClr val="8DADB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  <a14:imgEffect>
                      <a14:sharpenSoften amount="39000"/>
                    </a14:imgEffect>
                    <a14:imgEffect>
                      <a14:brightnessContrast brigh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4754">
            <a:off x="3260818" y="1694744"/>
            <a:ext cx="2542695" cy="251201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grpSp>
        <p:nvGrpSpPr>
          <p:cNvPr id="32" name="Группа 31"/>
          <p:cNvGrpSpPr/>
          <p:nvPr/>
        </p:nvGrpSpPr>
        <p:grpSpPr>
          <a:xfrm>
            <a:off x="2306011" y="1995686"/>
            <a:ext cx="4461006" cy="1756520"/>
            <a:chOff x="2268538" y="1995851"/>
            <a:chExt cx="4572000" cy="1996296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2268538" y="3468927"/>
              <a:ext cx="4572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3E8AC8"/>
                  </a:solidFill>
                  <a:latin typeface="Corbel" pitchFamily="34" charset="0"/>
                </a:rPr>
                <a:t>ОБРАЗОВАТЕЛЬНАЯ</a:t>
              </a:r>
            </a:p>
            <a:p>
              <a:pPr algn="ctr"/>
              <a:r>
                <a:rPr lang="ru-RU" sz="1400" b="1" dirty="0">
                  <a:solidFill>
                    <a:srgbClr val="3E8AC8"/>
                  </a:solidFill>
                  <a:latin typeface="Corbel" pitchFamily="34" charset="0"/>
                </a:rPr>
                <a:t>ПРОГРАММА</a:t>
              </a: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1333" y="1995851"/>
              <a:ext cx="1382921" cy="1382921"/>
            </a:xfrm>
            <a:prstGeom prst="rect">
              <a:avLst/>
            </a:prstGeom>
          </p:spPr>
        </p:pic>
      </p:grpSp>
      <p:sp>
        <p:nvSpPr>
          <p:cNvPr id="37" name="Заголовок 1">
            <a:extLst>
              <a:ext uri="{FF2B5EF4-FFF2-40B4-BE49-F238E27FC236}">
                <a16:creationId xmlns:a16="http://schemas.microsoft.com/office/drawing/2014/main" xmlns="" id="{95635C49-40E5-274D-91AB-1C8D70753519}"/>
              </a:ext>
            </a:extLst>
          </p:cNvPr>
          <p:cNvSpPr txBox="1">
            <a:spLocks/>
          </p:cNvSpPr>
          <p:nvPr/>
        </p:nvSpPr>
        <p:spPr>
          <a:xfrm>
            <a:off x="467625" y="154725"/>
            <a:ext cx="7562153" cy="468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МИНИСТЕРСТВО НАУКИ И ВЫСШЕГО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Times New Roman" panose="02020603050405020304" pitchFamily="18" charset="0"/>
              </a:rPr>
              <a:t>АКАДЕМИЧЕСКАЯ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Times New Roman" panose="02020603050405020304" pitchFamily="18" charset="0"/>
              </a:rPr>
              <a:t>МОБИЛЬНОСТЬ: ОБМЕН МОДУЛЯМИ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8" name="Рисунок 37" descr="герб мал.png">
            <a:extLst>
              <a:ext uri="{FF2B5EF4-FFF2-40B4-BE49-F238E27FC236}">
                <a16:creationId xmlns:a16="http://schemas.microsoft.com/office/drawing/2014/main" xmlns="" id="{3EC12AC9-E387-5342-B56D-B942016FCD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7862" y="123478"/>
            <a:ext cx="432122" cy="46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94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07" y="-476034"/>
            <a:ext cx="8934313" cy="6318356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 rot="1222987">
            <a:off x="6634089" y="-868290"/>
            <a:ext cx="3167589" cy="3167039"/>
            <a:chOff x="-848134" y="-722376"/>
            <a:chExt cx="3996143" cy="3996143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48134" y="-722376"/>
              <a:ext cx="3996143" cy="3996143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38828">
              <a:off x="-440593" y="-533285"/>
              <a:ext cx="3580446" cy="3224799"/>
            </a:xfrm>
            <a:prstGeom prst="rect">
              <a:avLst/>
            </a:prstGeom>
          </p:spPr>
        </p:pic>
      </p:grpSp>
      <p:sp>
        <p:nvSpPr>
          <p:cNvPr id="10" name="Прямоугольник 9"/>
          <p:cNvSpPr/>
          <p:nvPr/>
        </p:nvSpPr>
        <p:spPr>
          <a:xfrm>
            <a:off x="-22467" y="5019648"/>
            <a:ext cx="9174914" cy="123853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22467" y="-15596"/>
            <a:ext cx="9174914" cy="701663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-3700666" y="2700747"/>
            <a:ext cx="198133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ru-RU" dirty="0"/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056" y="2709514"/>
            <a:ext cx="1128728" cy="1253925"/>
          </a:xfrm>
          <a:prstGeom prst="rect">
            <a:avLst/>
          </a:prstGeom>
          <a:effectLst>
            <a:outerShdw blurRad="215900" dist="25400" dir="7620000" sx="89000" sy="89000" algn="ctr" rotWithShape="0">
              <a:schemeClr val="bg1">
                <a:lumMod val="50000"/>
                <a:alpha val="50000"/>
              </a:scheme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769" y="-364602"/>
            <a:ext cx="1172206" cy="1302224"/>
          </a:xfrm>
          <a:prstGeom prst="rect">
            <a:avLst/>
          </a:prstGeom>
          <a:effectLst>
            <a:outerShdw blurRad="215900" dist="25400" dir="7620000" sx="89000" sy="89000" algn="ctr" rotWithShape="0">
              <a:schemeClr val="bg1">
                <a:lumMod val="50000"/>
                <a:alpha val="50000"/>
              </a:schemeClr>
            </a:outerShdw>
          </a:effectLst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95635C49-40E5-274D-91AB-1C8D70753519}"/>
              </a:ext>
            </a:extLst>
          </p:cNvPr>
          <p:cNvSpPr txBox="1">
            <a:spLocks/>
          </p:cNvSpPr>
          <p:nvPr/>
        </p:nvSpPr>
        <p:spPr>
          <a:xfrm>
            <a:off x="467625" y="154725"/>
            <a:ext cx="7562153" cy="468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МИНИСТЕРСТВО НАУКИ И ВЫСШЕГО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Times New Roman" panose="02020603050405020304" pitchFamily="18" charset="0"/>
              </a:rPr>
              <a:t>АКАДЕМИЧЕСКАЯ МОБИЛЬНОСТЬ В СИБИРЬ И НА ДАЛЬНИЙ ВОСТОК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герб мал.png">
            <a:extLst>
              <a:ext uri="{FF2B5EF4-FFF2-40B4-BE49-F238E27FC236}">
                <a16:creationId xmlns:a16="http://schemas.microsoft.com/office/drawing/2014/main" xmlns="" id="{3EC12AC9-E387-5342-B56D-B942016FCD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7862" y="123478"/>
            <a:ext cx="432122" cy="46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190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algn="ctr">
          <a:defRPr sz="2400" b="1" dirty="0" smtClean="0">
            <a:solidFill>
              <a:schemeClr val="bg1"/>
            </a:solidFill>
            <a:latin typeface="Corbel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6824</TotalTime>
  <Words>718</Words>
  <Application>Microsoft Office PowerPoint</Application>
  <PresentationFormat>Произвольный</PresentationFormat>
  <Paragraphs>206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Интернет</cp:lastModifiedBy>
  <cp:revision>553</cp:revision>
  <cp:lastPrinted>2018-08-24T06:07:33Z</cp:lastPrinted>
  <dcterms:created xsi:type="dcterms:W3CDTF">2018-06-22T21:19:34Z</dcterms:created>
  <dcterms:modified xsi:type="dcterms:W3CDTF">2018-08-24T06:29:10Z</dcterms:modified>
</cp:coreProperties>
</file>