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441" r:id="rId2"/>
  </p:sldMasterIdLst>
  <p:notesMasterIdLst>
    <p:notesMasterId r:id="rId43"/>
  </p:notesMasterIdLst>
  <p:handoutMasterIdLst>
    <p:handoutMasterId r:id="rId44"/>
  </p:handoutMasterIdLst>
  <p:sldIdLst>
    <p:sldId id="257" r:id="rId3"/>
    <p:sldId id="667" r:id="rId4"/>
    <p:sldId id="713" r:id="rId5"/>
    <p:sldId id="724" r:id="rId6"/>
    <p:sldId id="714" r:id="rId7"/>
    <p:sldId id="725" r:id="rId8"/>
    <p:sldId id="709" r:id="rId9"/>
    <p:sldId id="710" r:id="rId10"/>
    <p:sldId id="711" r:id="rId11"/>
    <p:sldId id="715" r:id="rId12"/>
    <p:sldId id="716" r:id="rId13"/>
    <p:sldId id="664" r:id="rId14"/>
    <p:sldId id="708" r:id="rId15"/>
    <p:sldId id="699" r:id="rId16"/>
    <p:sldId id="665" r:id="rId17"/>
    <p:sldId id="666" r:id="rId18"/>
    <p:sldId id="676" r:id="rId19"/>
    <p:sldId id="720" r:id="rId20"/>
    <p:sldId id="721" r:id="rId21"/>
    <p:sldId id="697" r:id="rId22"/>
    <p:sldId id="681" r:id="rId23"/>
    <p:sldId id="719" r:id="rId24"/>
    <p:sldId id="705" r:id="rId25"/>
    <p:sldId id="677" r:id="rId26"/>
    <p:sldId id="726" r:id="rId27"/>
    <p:sldId id="707" r:id="rId28"/>
    <p:sldId id="682" r:id="rId29"/>
    <p:sldId id="706" r:id="rId30"/>
    <p:sldId id="723" r:id="rId31"/>
    <p:sldId id="693" r:id="rId32"/>
    <p:sldId id="669" r:id="rId33"/>
    <p:sldId id="670" r:id="rId34"/>
    <p:sldId id="680" r:id="rId35"/>
    <p:sldId id="698" r:id="rId36"/>
    <p:sldId id="694" r:id="rId37"/>
    <p:sldId id="704" r:id="rId38"/>
    <p:sldId id="678" r:id="rId39"/>
    <p:sldId id="679" r:id="rId40"/>
    <p:sldId id="700" r:id="rId41"/>
    <p:sldId id="703" r:id="rId4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CC33"/>
    <a:srgbClr val="0000FF"/>
    <a:srgbClr val="CC3300"/>
    <a:srgbClr val="66FF66"/>
    <a:srgbClr val="99FF99"/>
    <a:srgbClr val="FF9900"/>
    <a:srgbClr val="FFCC00"/>
    <a:srgbClr val="CCFF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3" autoAdjust="0"/>
    <p:restoredTop sz="97701" autoAdjust="0"/>
  </p:normalViewPr>
  <p:slideViewPr>
    <p:cSldViewPr>
      <p:cViewPr varScale="1">
        <p:scale>
          <a:sx n="85" d="100"/>
          <a:sy n="85" d="100"/>
        </p:scale>
        <p:origin x="1272" y="6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964" y="-126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6;&#1083;&#1103;%20&#1076;&#1080;&#1072;&#1075;&#1088;&#1072;&#1084;&#1084;\08.09.16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6;&#1083;&#1103;%20&#1076;&#1080;&#1072;&#1075;&#1088;&#1072;&#1084;&#1084;\08.09.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6;&#1089;&#1090;&#1072;&#1090;&#1082;&#1080;%20&#1089;&#1088;&#1077;&#1076;&#1089;&#1090;&#1074;%20&#1080;&#1085;&#1089;&#1090;&#1080;&#1090;&#1091;&#1090;&#1099;%20&#1080;%20&#1087;&#1086;&#1076;&#1088;&#1072;&#1079;&#1076;&#1077;&#1083;&#1077;&#1085;&#1080;&#1103;%20&#1085;&#1072;%2009.06.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Office%20Excel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42;&#1080;&#1082;&#1090;&#1086;&#1088;%20&#1040;.%20&#1050;&#1086;&#1087;&#1099;&#1089;&#1086;&#1074;\Documents\&#1060;&#1080;&#1085;&#1072;&#1085;&#1089;&#1086;&#1074;&#1072;&#1103;%20&#1084;&#1086;&#1076;&#1077;&#1083;&#1100;\&#1055;&#1088;&#1077;&#1079;&#1077;&#1085;&#1090;&#1072;&#1094;&#1080;&#1103;\&#1052;&#1086;&#1076;&#1077;&#1083;&#1100;_&#1088;&#1072;&#1089;&#1089;&#1099;&#1083;&#1082;&#1072;\&#1041;&#1102;&#1076;&#1078;&#1077;&#1090;&#1099;%20&#1080;&#1085;&#1089;&#1090;&#1080;&#1090;&#1091;&#1090;&#1086;&#1074;_2017%20&#1075;\&#1040;&#1085;&#1072;&#1083;&#1080;&#1079;%20&#1080;&#1085;&#1089;&#1090;&#1080;&#1090;&#1091;&#1090;&#1099;_2016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b="0" i="0" baseline="0" dirty="0" smtClean="0"/>
              <a:t>Исполнение </a:t>
            </a:r>
            <a:r>
              <a:rPr lang="ru-RU" sz="1000" b="0" i="0" baseline="0" dirty="0"/>
              <a:t>первоначального плана на 2016 год по доходам от платных </a:t>
            </a:r>
            <a:r>
              <a:rPr lang="ru-RU" sz="1000" b="0" i="0" baseline="0" dirty="0" smtClean="0"/>
              <a:t>услуг на </a:t>
            </a:r>
            <a:r>
              <a:rPr lang="ru-RU" sz="1000" b="0" i="0" baseline="0" dirty="0"/>
              <a:t>08.09.16 по данным системы </a:t>
            </a:r>
            <a:r>
              <a:rPr lang="ru-RU" sz="1000" b="0" i="0" baseline="0" dirty="0" smtClean="0"/>
              <a:t>1С:Предприятие</a:t>
            </a:r>
            <a:endParaRPr lang="ru-RU" sz="1000" dirty="0"/>
          </a:p>
        </c:rich>
      </c:tx>
      <c:layout>
        <c:manualLayout>
          <c:xMode val="edge"/>
          <c:yMode val="edge"/>
          <c:x val="0.1588745963710125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340003440477942"/>
          <c:y val="0.19057604710587714"/>
          <c:w val="0.8865999655952207"/>
          <c:h val="0.5936427484033306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'соб. средства до распред'!$E$101</c:f>
              <c:strCache>
                <c:ptCount val="1"/>
                <c:pt idx="0">
                  <c:v>план первоначальный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rgbClr val="7030A0"/>
                </a:solidFill>
                <a:prstDash val="dash"/>
              </a:ln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2225"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2225">
                <a:solidFill>
                  <a:srgbClr val="00CC00"/>
                </a:solidFill>
                <a:prstDash val="dash"/>
              </a:ln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2225">
                <a:solidFill>
                  <a:schemeClr val="accent2"/>
                </a:solidFill>
                <a:prstDash val="dash"/>
              </a:ln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2225">
                <a:solidFill>
                  <a:srgbClr val="996633"/>
                </a:solidFill>
                <a:prstDash val="dash"/>
              </a:ln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2225">
                <a:solidFill>
                  <a:srgbClr val="0070C0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-5.6893320097050172E-3"/>
                  <c:y val="9.2825943316240164E-3"/>
                </c:manualLayout>
              </c:layout>
              <c:tx>
                <c:rich>
                  <a:bodyPr/>
                  <a:lstStyle/>
                  <a:p>
                    <a:r>
                      <a:rPr lang="ru-RU" sz="900" b="0" dirty="0"/>
                      <a:t>п</a:t>
                    </a:r>
                    <a:r>
                      <a:rPr lang="ru-RU" b="0" dirty="0"/>
                      <a:t>лан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b="0" dirty="0"/>
                      <a:t>п</a:t>
                    </a:r>
                    <a:r>
                      <a:rPr lang="ru-RU" b="0" dirty="0"/>
                      <a:t>лан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b="0" dirty="0"/>
                      <a:t>п</a:t>
                    </a:r>
                    <a:r>
                      <a:rPr lang="ru-RU" b="0" dirty="0"/>
                      <a:t>лан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779345499884764E-3"/>
                  <c:y val="5.2910041888505508E-3"/>
                </c:manualLayout>
              </c:layout>
              <c:tx>
                <c:rich>
                  <a:bodyPr/>
                  <a:lstStyle/>
                  <a:p>
                    <a:r>
                      <a:rPr lang="ru-RU" sz="900" b="0" dirty="0"/>
                      <a:t>п</a:t>
                    </a:r>
                    <a:r>
                      <a:rPr lang="ru-RU" b="0" dirty="0"/>
                      <a:t>лан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b="0" dirty="0"/>
                      <a:t>п</a:t>
                    </a:r>
                    <a:r>
                      <a:rPr lang="ru-RU" b="0" dirty="0"/>
                      <a:t>лан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b="0" dirty="0"/>
                      <a:t>п</a:t>
                    </a:r>
                    <a:r>
                      <a:rPr lang="ru-RU" b="1" dirty="0"/>
                      <a:t>лан</a:t>
                    </a:r>
                    <a:endParaRPr lang="en-US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'соб. средства до распред'!$C$102:$C$106</c:f>
              <c:strCache>
                <c:ptCount val="5"/>
                <c:pt idx="0">
                  <c:v>Образовательная деятельность</c:v>
                </c:pt>
                <c:pt idx="1">
                  <c:v>Научня деятельность</c:v>
                </c:pt>
                <c:pt idx="2">
                  <c:v>Иная приносящая доход деятельность</c:v>
                </c:pt>
                <c:pt idx="3">
                  <c:v>Доходы от собственности</c:v>
                </c:pt>
                <c:pt idx="4">
                  <c:v>Инновационная деятельность</c:v>
                </c:pt>
              </c:strCache>
            </c:strRef>
          </c:cat>
          <c:val>
            <c:numRef>
              <c:f>'соб. средства до распред'!$E$102:$E$106</c:f>
              <c:numCache>
                <c:formatCode>#,##0.00</c:formatCode>
                <c:ptCount val="5"/>
                <c:pt idx="0">
                  <c:v>1278460404</c:v>
                </c:pt>
                <c:pt idx="1">
                  <c:v>664184300</c:v>
                </c:pt>
                <c:pt idx="2">
                  <c:v>210330349</c:v>
                </c:pt>
                <c:pt idx="3">
                  <c:v>148043870</c:v>
                </c:pt>
                <c:pt idx="4">
                  <c:v>115350000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"/>
        <c:axId val="577563816"/>
        <c:axId val="577564208"/>
      </c:barChart>
      <c:barChart>
        <c:barDir val="col"/>
        <c:grouping val="clustered"/>
        <c:varyColors val="0"/>
        <c:ser>
          <c:idx val="0"/>
          <c:order val="0"/>
          <c:tx>
            <c:strRef>
              <c:f>'соб. средства до распред'!$D$101</c:f>
              <c:strCache>
                <c:ptCount val="1"/>
                <c:pt idx="0">
                  <c:v>факт на 08.09.16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CC6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rgbClr val="996633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800" b="0"/>
                    </a:pPr>
                    <a:r>
                      <a:rPr lang="ru-RU" sz="800" b="0" dirty="0">
                        <a:solidFill>
                          <a:schemeClr val="bg1"/>
                        </a:solidFill>
                      </a:rPr>
                      <a:t>ф</a:t>
                    </a:r>
                    <a:r>
                      <a:rPr lang="ru-RU" b="0" dirty="0">
                        <a:solidFill>
                          <a:schemeClr val="bg1"/>
                        </a:solidFill>
                      </a:rPr>
                      <a:t>акт </a:t>
                    </a:r>
                  </a:p>
                  <a:p>
                    <a:pPr>
                      <a:defRPr sz="800" b="0"/>
                    </a:pPr>
                    <a:r>
                      <a:rPr lang="ru-RU" b="0" dirty="0" smtClean="0">
                        <a:solidFill>
                          <a:schemeClr val="bg1"/>
                        </a:solidFill>
                      </a:rPr>
                      <a:t>(75</a:t>
                    </a:r>
                    <a:r>
                      <a:rPr lang="ru-RU" b="0" dirty="0">
                        <a:solidFill>
                          <a:schemeClr val="bg1"/>
                        </a:solidFill>
                      </a:rPr>
                      <a:t>%)</a:t>
                    </a:r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800" b="0">
                        <a:solidFill>
                          <a:schemeClr val="tx1"/>
                        </a:solidFill>
                      </a:defRPr>
                    </a:pPr>
                    <a:r>
                      <a:rPr lang="ru-RU" sz="800" b="0" dirty="0">
                        <a:solidFill>
                          <a:schemeClr val="tx1"/>
                        </a:solidFill>
                      </a:rPr>
                      <a:t>ф</a:t>
                    </a:r>
                    <a:r>
                      <a:rPr lang="ru-RU" b="0" dirty="0">
                        <a:solidFill>
                          <a:schemeClr val="tx1"/>
                        </a:solidFill>
                      </a:rPr>
                      <a:t>акт (42%)</a:t>
                    </a:r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378664019410043E-2"/>
                  <c:y val="8.0760397967477512E-2"/>
                </c:manualLayout>
              </c:layout>
              <c:tx>
                <c:rich>
                  <a:bodyPr/>
                  <a:lstStyle/>
                  <a:p>
                    <a:pPr>
                      <a:defRPr sz="800" b="0"/>
                    </a:pPr>
                    <a:r>
                      <a:rPr lang="ru-RU" sz="800" b="0" dirty="0"/>
                      <a:t>ф</a:t>
                    </a:r>
                    <a:r>
                      <a:rPr lang="ru-RU" b="0" dirty="0"/>
                      <a:t>акт (76%)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223330024262543E-2"/>
                  <c:y val="7.2643204809075324E-2"/>
                </c:manualLayout>
              </c:layout>
              <c:tx>
                <c:rich>
                  <a:bodyPr/>
                  <a:lstStyle/>
                  <a:p>
                    <a:pPr>
                      <a:defRPr sz="800" b="0">
                        <a:solidFill>
                          <a:schemeClr val="bg1"/>
                        </a:solidFill>
                      </a:defRPr>
                    </a:pPr>
                    <a:r>
                      <a:rPr lang="ru-RU" sz="800" b="0" dirty="0">
                        <a:solidFill>
                          <a:schemeClr val="bg1"/>
                        </a:solidFill>
                      </a:rPr>
                      <a:t>факт (71%)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4411911221335E-3"/>
                  <c:y val="1.5533361790210467E-2"/>
                </c:manualLayout>
              </c:layout>
              <c:tx>
                <c:rich>
                  <a:bodyPr/>
                  <a:lstStyle/>
                  <a:p>
                    <a:pPr>
                      <a:defRPr sz="800" b="0"/>
                    </a:pPr>
                    <a:r>
                      <a:rPr lang="ru-RU" sz="800" b="0" dirty="0"/>
                      <a:t>факт (11%)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4.0368654380664892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bg1"/>
                        </a:solidFill>
                      </a:defRPr>
                    </a:pPr>
                    <a:r>
                      <a:rPr lang="ru-RU" sz="800" b="1" dirty="0">
                        <a:solidFill>
                          <a:schemeClr val="bg1"/>
                        </a:solidFill>
                      </a:rPr>
                      <a:t>ф</a:t>
                    </a:r>
                    <a:r>
                      <a:rPr lang="ru-RU" b="1" dirty="0">
                        <a:solidFill>
                          <a:schemeClr val="bg1"/>
                        </a:solidFill>
                      </a:rPr>
                      <a:t>акт (84%)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'соб. средства до распред'!$C$102:$C$106</c:f>
              <c:strCache>
                <c:ptCount val="5"/>
                <c:pt idx="0">
                  <c:v>Образовательная деятельность</c:v>
                </c:pt>
                <c:pt idx="1">
                  <c:v>Научня деятельность</c:v>
                </c:pt>
                <c:pt idx="2">
                  <c:v>Иная приносящая доход деятельность</c:v>
                </c:pt>
                <c:pt idx="3">
                  <c:v>Доходы от собственности</c:v>
                </c:pt>
                <c:pt idx="4">
                  <c:v>Инновационная деятельность</c:v>
                </c:pt>
              </c:strCache>
            </c:strRef>
          </c:cat>
          <c:val>
            <c:numRef>
              <c:f>'соб. средства до распред'!$D$102:$D$106</c:f>
              <c:numCache>
                <c:formatCode>#,##0.00</c:formatCode>
                <c:ptCount val="5"/>
                <c:pt idx="0" formatCode="#,##0">
                  <c:v>957548771.60000014</c:v>
                </c:pt>
                <c:pt idx="1">
                  <c:v>280962060.83999979</c:v>
                </c:pt>
                <c:pt idx="2" formatCode="#,##0">
                  <c:v>160648932.41999993</c:v>
                </c:pt>
                <c:pt idx="3" formatCode="#,##0">
                  <c:v>104601909.48</c:v>
                </c:pt>
                <c:pt idx="4" formatCode="#,##0">
                  <c:v>13194180.58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-10"/>
        <c:axId val="577577536"/>
        <c:axId val="577572048"/>
      </c:barChart>
      <c:catAx>
        <c:axId val="57756381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80" b="0"/>
            </a:pPr>
            <a:endParaRPr lang="ru-RU"/>
          </a:p>
        </c:txPr>
        <c:crossAx val="577564208"/>
        <c:crosses val="autoZero"/>
        <c:auto val="1"/>
        <c:lblAlgn val="ctr"/>
        <c:lblOffset val="100"/>
        <c:noMultiLvlLbl val="0"/>
      </c:catAx>
      <c:valAx>
        <c:axId val="577564208"/>
        <c:scaling>
          <c:orientation val="minMax"/>
          <c:max val="140000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 b="0"/>
            </a:pPr>
            <a:endParaRPr lang="ru-RU"/>
          </a:p>
        </c:txPr>
        <c:crossAx val="577563816"/>
        <c:crosses val="autoZero"/>
        <c:crossBetween val="between"/>
        <c:majorUnit val="200000000"/>
        <c:dispUnits>
          <c:builtInUnit val="millions"/>
          <c:dispUnitsLbl>
            <c:layout>
              <c:manualLayout>
                <c:xMode val="edge"/>
                <c:yMode val="edge"/>
                <c:x val="1.7397260519440485E-3"/>
                <c:y val="0.37976673762975327"/>
              </c:manualLayout>
            </c:layout>
            <c:tx>
              <c:rich>
                <a:bodyPr/>
                <a:lstStyle/>
                <a:p>
                  <a:pPr>
                    <a:defRPr sz="800" b="0"/>
                  </a:pPr>
                  <a:r>
                    <a:rPr lang="ru-RU" sz="800" b="0"/>
                    <a:t>Млн.</a:t>
                  </a:r>
                  <a:r>
                    <a:rPr lang="ru-RU" sz="800" b="0" baseline="0"/>
                    <a:t> руб.</a:t>
                  </a:r>
                  <a:endParaRPr lang="ru-RU" sz="800" b="0"/>
                </a:p>
              </c:rich>
            </c:tx>
          </c:dispUnitsLbl>
        </c:dispUnits>
      </c:valAx>
      <c:valAx>
        <c:axId val="577572048"/>
        <c:scaling>
          <c:orientation val="minMax"/>
          <c:max val="1400000000"/>
        </c:scaling>
        <c:delete val="1"/>
        <c:axPos val="r"/>
        <c:numFmt formatCode="#,##0" sourceLinked="1"/>
        <c:majorTickMark val="out"/>
        <c:minorTickMark val="none"/>
        <c:tickLblPos val="none"/>
        <c:crossAx val="577577536"/>
        <c:crosses val="max"/>
        <c:crossBetween val="between"/>
      </c:valAx>
      <c:catAx>
        <c:axId val="577577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77572048"/>
        <c:crosses val="autoZero"/>
        <c:auto val="1"/>
        <c:lblAlgn val="ctr"/>
        <c:lblOffset val="100"/>
        <c:noMultiLvlLbl val="0"/>
      </c:catAx>
      <c:spPr>
        <a:solidFill>
          <a:srgbClr val="FFFF99"/>
        </a:solidFill>
      </c:spPr>
    </c:plotArea>
    <c:plotVisOnly val="1"/>
    <c:dispBlanksAs val="gap"/>
    <c:showDLblsOverMax val="0"/>
  </c:chart>
  <c:spPr>
    <a:ln w="22225" cmpd="sng">
      <a:solidFill>
        <a:schemeClr val="tx2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527996500437466"/>
          <c:y val="6.2917845729559455E-2"/>
          <c:w val="0.63163670166229224"/>
          <c:h val="0.6280911598057734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Лист1!$B$30:$B$32</c:f>
              <c:strCache>
                <c:ptCount val="3"/>
                <c:pt idx="0">
                  <c:v>ИММт</c:v>
                </c:pt>
                <c:pt idx="1">
                  <c:v>ИЕН</c:v>
                </c:pt>
                <c:pt idx="2">
                  <c:v>ИСПН</c:v>
                </c:pt>
              </c:strCache>
            </c:strRef>
          </c:cat>
          <c:val>
            <c:numRef>
              <c:f>Лист1!$C$30:$C$32</c:f>
              <c:numCache>
                <c:formatCode>General</c:formatCode>
                <c:ptCount val="3"/>
                <c:pt idx="0">
                  <c:v>62</c:v>
                </c:pt>
                <c:pt idx="1">
                  <c:v>52</c:v>
                </c:pt>
                <c:pt idx="2">
                  <c:v>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01938896"/>
        <c:axId val="501944776"/>
      </c:barChart>
      <c:catAx>
        <c:axId val="5019388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501944776"/>
        <c:crosses val="autoZero"/>
        <c:auto val="1"/>
        <c:lblAlgn val="ctr"/>
        <c:lblOffset val="100"/>
        <c:tickLblSkip val="1"/>
        <c:noMultiLvlLbl val="0"/>
      </c:catAx>
      <c:valAx>
        <c:axId val="501944776"/>
        <c:scaling>
          <c:orientation val="minMax"/>
          <c:max val="70"/>
          <c:min val="4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01938896"/>
        <c:crosses val="max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972440944881902"/>
          <c:y val="0"/>
          <c:w val="0.63719225721784811"/>
          <c:h val="0.7163000407362142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Лист1!$B$36:$B$38</c:f>
              <c:strCache>
                <c:ptCount val="3"/>
                <c:pt idx="0">
                  <c:v>ИЕН</c:v>
                </c:pt>
                <c:pt idx="1">
                  <c:v>ИММт</c:v>
                </c:pt>
                <c:pt idx="2">
                  <c:v>ФТИ</c:v>
                </c:pt>
              </c:strCache>
            </c:strRef>
          </c:cat>
          <c:val>
            <c:numRef>
              <c:f>Лист1!$C$36:$C$38</c:f>
              <c:numCache>
                <c:formatCode>General</c:formatCode>
                <c:ptCount val="3"/>
                <c:pt idx="0">
                  <c:v>76.5</c:v>
                </c:pt>
                <c:pt idx="1">
                  <c:v>72.099999999999994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01939288"/>
        <c:axId val="501943600"/>
      </c:barChart>
      <c:catAx>
        <c:axId val="5019392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501943600"/>
        <c:crosses val="autoZero"/>
        <c:auto val="1"/>
        <c:lblAlgn val="ctr"/>
        <c:lblOffset val="100"/>
        <c:tickLblSkip val="1"/>
        <c:noMultiLvlLbl val="0"/>
      </c:catAx>
      <c:valAx>
        <c:axId val="501943600"/>
        <c:scaling>
          <c:orientation val="minMax"/>
          <c:max val="80"/>
          <c:min val="6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01939288"/>
        <c:crosses val="max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560777399961051"/>
          <c:y val="0.11034702837111357"/>
          <c:w val="0.61190872194879964"/>
          <c:h val="0.5266436336004748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Лист1!$B$42:$B$44</c:f>
              <c:strCache>
                <c:ptCount val="3"/>
                <c:pt idx="0">
                  <c:v>ВШЭМ</c:v>
                </c:pt>
                <c:pt idx="1">
                  <c:v>ИГНИ</c:v>
                </c:pt>
                <c:pt idx="2">
                  <c:v>СтИ</c:v>
                </c:pt>
              </c:strCache>
            </c:strRef>
          </c:cat>
          <c:val>
            <c:numRef>
              <c:f>Лист1!$C$42:$C$44</c:f>
              <c:numCache>
                <c:formatCode>General</c:formatCode>
                <c:ptCount val="3"/>
                <c:pt idx="0">
                  <c:v>60</c:v>
                </c:pt>
                <c:pt idx="1">
                  <c:v>54</c:v>
                </c:pt>
                <c:pt idx="2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01940072"/>
        <c:axId val="501943992"/>
      </c:barChart>
      <c:catAx>
        <c:axId val="5019400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501943992"/>
        <c:crosses val="autoZero"/>
        <c:auto val="1"/>
        <c:lblAlgn val="ctr"/>
        <c:lblOffset val="100"/>
        <c:tickLblSkip val="1"/>
        <c:noMultiLvlLbl val="0"/>
      </c:catAx>
      <c:valAx>
        <c:axId val="501943992"/>
        <c:scaling>
          <c:orientation val="minMax"/>
          <c:max val="65"/>
          <c:min val="4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01940072"/>
        <c:crosses val="max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85343563976773"/>
          <c:y val="0.10711350197512108"/>
          <c:w val="0.66495478996957358"/>
          <c:h val="0.6018001968035300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Лист1!$B$47:$B$49</c:f>
              <c:strCache>
                <c:ptCount val="3"/>
                <c:pt idx="0">
                  <c:v>ХТИ</c:v>
                </c:pt>
                <c:pt idx="1">
                  <c:v>ИЕН</c:v>
                </c:pt>
                <c:pt idx="2">
                  <c:v>ФТИ</c:v>
                </c:pt>
              </c:strCache>
            </c:strRef>
          </c:cat>
          <c:val>
            <c:numRef>
              <c:f>Лист1!$C$47:$C$49</c:f>
              <c:numCache>
                <c:formatCode>General</c:formatCode>
                <c:ptCount val="3"/>
                <c:pt idx="0">
                  <c:v>62</c:v>
                </c:pt>
                <c:pt idx="1">
                  <c:v>59</c:v>
                </c:pt>
                <c:pt idx="2">
                  <c:v>57.9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01942032"/>
        <c:axId val="501942424"/>
      </c:barChart>
      <c:catAx>
        <c:axId val="501942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501942424"/>
        <c:crosses val="autoZero"/>
        <c:auto val="1"/>
        <c:lblAlgn val="ctr"/>
        <c:lblOffset val="100"/>
        <c:tickLblSkip val="1"/>
        <c:noMultiLvlLbl val="0"/>
      </c:catAx>
      <c:valAx>
        <c:axId val="501942424"/>
        <c:scaling>
          <c:orientation val="minMax"/>
          <c:max val="65"/>
          <c:min val="5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01942032"/>
        <c:crosses val="max"/>
        <c:crossBetween val="between"/>
        <c:majorUnit val="5"/>
      </c:valAx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000" b="0"/>
            </a:pPr>
            <a:r>
              <a:rPr lang="ru-RU" sz="1000" b="0" dirty="0" smtClean="0"/>
              <a:t>Собственные </a:t>
            </a:r>
            <a:r>
              <a:rPr lang="ru-RU" sz="1000" b="0" dirty="0"/>
              <a:t>средства </a:t>
            </a:r>
            <a:r>
              <a:rPr lang="ru-RU" sz="1000" b="0" dirty="0" smtClean="0"/>
              <a:t>(</a:t>
            </a:r>
            <a:r>
              <a:rPr lang="ru-RU" sz="1000" b="0" dirty="0"/>
              <a:t>100% до распределения)</a:t>
            </a:r>
          </a:p>
        </c:rich>
      </c:tx>
      <c:layout>
        <c:manualLayout>
          <c:xMode val="edge"/>
          <c:yMode val="edge"/>
          <c:x val="0.31590616915580977"/>
          <c:y val="1.005696395562252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501851048808197"/>
          <c:y val="8.0147808219527508E-2"/>
          <c:w val="0.71498148951191798"/>
          <c:h val="0.48306440064320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'соб. средства до распред'!$C$5</c:f>
              <c:strCache>
                <c:ptCount val="1"/>
                <c:pt idx="0">
                  <c:v>2014 год на 08.09.14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108986461794596E-2"/>
                  <c:y val="1.14880886641418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295616107067001E-2"/>
                  <c:y val="3.23423174835194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4998730299808153E-3"/>
                  <c:y val="2.92949157310228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451453523442802E-3"/>
                  <c:y val="6.98088446375489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'соб. средства до распред'!$D$10:$G$10</c:f>
              <c:strCache>
                <c:ptCount val="4"/>
                <c:pt idx="0">
                  <c:v>Остаток на начало года собственные средства</c:v>
                </c:pt>
                <c:pt idx="1">
                  <c:v>Поступления собственные средства</c:v>
                </c:pt>
                <c:pt idx="2">
                  <c:v>Расходы собственные средства</c:v>
                </c:pt>
                <c:pt idx="3">
                  <c:v>Остаток на к.п. собственные средства</c:v>
                </c:pt>
              </c:strCache>
            </c:strRef>
          </c:cat>
          <c:val>
            <c:numRef>
              <c:f>'соб. средства до распред'!$D$5:$G$5</c:f>
              <c:numCache>
                <c:formatCode>#,##0</c:formatCode>
                <c:ptCount val="4"/>
                <c:pt idx="0">
                  <c:v>235987577.8900001</c:v>
                </c:pt>
                <c:pt idx="1">
                  <c:v>1832030911.9099998</c:v>
                </c:pt>
                <c:pt idx="2">
                  <c:v>1631455645.3499999</c:v>
                </c:pt>
                <c:pt idx="3">
                  <c:v>436562844.44999975</c:v>
                </c:pt>
              </c:numCache>
            </c:numRef>
          </c:val>
        </c:ser>
        <c:ser>
          <c:idx val="1"/>
          <c:order val="1"/>
          <c:tx>
            <c:strRef>
              <c:f>'соб. средства до распред'!$C$6</c:f>
              <c:strCache>
                <c:ptCount val="1"/>
                <c:pt idx="0">
                  <c:v>2015 год на 08.09.15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2.33597829650707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932571596685753E-2"/>
                  <c:y val="2.80606830880807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878282341388591E-2"/>
                  <c:y val="1.703671557047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2170471146823326E-4"/>
                  <c:y val="1.43907481330490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'соб. средства до распред'!$D$10:$G$10</c:f>
              <c:strCache>
                <c:ptCount val="4"/>
                <c:pt idx="0">
                  <c:v>Остаток на начало года собственные средства</c:v>
                </c:pt>
                <c:pt idx="1">
                  <c:v>Поступления собственные средства</c:v>
                </c:pt>
                <c:pt idx="2">
                  <c:v>Расходы собственные средства</c:v>
                </c:pt>
                <c:pt idx="3">
                  <c:v>Остаток на к.п. собственные средства</c:v>
                </c:pt>
              </c:strCache>
            </c:strRef>
          </c:cat>
          <c:val>
            <c:numRef>
              <c:f>'соб. средства до распред'!$D$6:$G$6</c:f>
              <c:numCache>
                <c:formatCode>#,##0</c:formatCode>
                <c:ptCount val="4"/>
                <c:pt idx="0">
                  <c:v>189847468.68000001</c:v>
                </c:pt>
                <c:pt idx="1">
                  <c:v>1774542474.9100001</c:v>
                </c:pt>
                <c:pt idx="2">
                  <c:v>1660932254.7200003</c:v>
                </c:pt>
                <c:pt idx="3">
                  <c:v>303457688.86999989</c:v>
                </c:pt>
              </c:numCache>
            </c:numRef>
          </c:val>
        </c:ser>
        <c:ser>
          <c:idx val="2"/>
          <c:order val="2"/>
          <c:tx>
            <c:strRef>
              <c:f>'соб. средства до распред'!$C$7</c:f>
              <c:strCache>
                <c:ptCount val="1"/>
                <c:pt idx="0">
                  <c:v>2016 год на 08.09.16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644104060122352E-2"/>
                  <c:y val="2.15200809512721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877976521127278E-2"/>
                  <c:y val="2.54976573397641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310727940873511E-2"/>
                  <c:y val="3.5962336019842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961321527881767E-2"/>
                  <c:y val="2.88472823721784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'соб. средства до распред'!$D$10:$G$10</c:f>
              <c:strCache>
                <c:ptCount val="4"/>
                <c:pt idx="0">
                  <c:v>Остаток на начало года собственные средства</c:v>
                </c:pt>
                <c:pt idx="1">
                  <c:v>Поступления собственные средства</c:v>
                </c:pt>
                <c:pt idx="2">
                  <c:v>Расходы собственные средства</c:v>
                </c:pt>
                <c:pt idx="3">
                  <c:v>Остаток на к.п. собственные средства</c:v>
                </c:pt>
              </c:strCache>
            </c:strRef>
          </c:cat>
          <c:val>
            <c:numRef>
              <c:f>'соб. средства до распред'!$D$7:$G$7</c:f>
              <c:numCache>
                <c:formatCode>#,##0</c:formatCode>
                <c:ptCount val="4"/>
                <c:pt idx="0">
                  <c:v>250337418.46000001</c:v>
                </c:pt>
                <c:pt idx="1">
                  <c:v>1661488400.46</c:v>
                </c:pt>
                <c:pt idx="2">
                  <c:v>1594992126.01</c:v>
                </c:pt>
                <c:pt idx="3">
                  <c:v>316833692.91000009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7619480"/>
        <c:axId val="577623008"/>
      </c:barChart>
      <c:catAx>
        <c:axId val="57761948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spPr>
          <a:ln w="31750">
            <a:solidFill>
              <a:sysClr val="windowText" lastClr="000000"/>
            </a:solidFill>
          </a:ln>
        </c:spPr>
        <c:crossAx val="577623008"/>
        <c:crosses val="autoZero"/>
        <c:auto val="1"/>
        <c:lblAlgn val="ctr"/>
        <c:lblOffset val="100"/>
        <c:noMultiLvlLbl val="0"/>
      </c:catAx>
      <c:valAx>
        <c:axId val="577623008"/>
        <c:scaling>
          <c:orientation val="minMax"/>
          <c:max val="280000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577619480"/>
        <c:crosses val="autoZero"/>
        <c:crossBetween val="between"/>
        <c:majorUnit val="400000000"/>
        <c:dispUnits>
          <c:builtInUnit val="millions"/>
          <c:dispUnitsLbl>
            <c:layout>
              <c:manualLayout>
                <c:xMode val="edge"/>
                <c:yMode val="edge"/>
                <c:x val="0.12364217595894374"/>
                <c:y val="0.199214245033554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Млн. руб.</a:t>
                  </a:r>
                </a:p>
              </c:rich>
            </c:tx>
          </c:dispUnitsLbl>
        </c:dispUnits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/>
            </a:pPr>
            <a:endParaRPr lang="ru-RU"/>
          </a:p>
        </c:txPr>
      </c:dTable>
      <c:spPr>
        <a:solidFill>
          <a:schemeClr val="accent4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72240965161577109"/>
          <c:y val="8.4198651273681702E-2"/>
          <c:w val="0.2775903483842298"/>
          <c:h val="0.13845998002453763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spPr>
    <a:ln w="22225">
      <a:solidFill>
        <a:srgbClr val="1F497D"/>
      </a:solidFill>
    </a:ln>
  </c:spPr>
  <c:txPr>
    <a:bodyPr/>
    <a:lstStyle/>
    <a:p>
      <a:pPr>
        <a:defRPr b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dirty="0"/>
              <a:t>Субсидия на Образование (в т.ч. общественно-значимые мероприятия, без программы развития)</a:t>
            </a:r>
          </a:p>
        </c:rich>
      </c:tx>
      <c:layout>
        <c:manualLayout>
          <c:xMode val="edge"/>
          <c:yMode val="edge"/>
          <c:x val="0.1788325602710808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572984604624991"/>
          <c:y val="0.15715030201322674"/>
          <c:w val="0.77764264808463945"/>
          <c:h val="0.73532253726194152"/>
        </c:manualLayout>
      </c:layout>
      <c:barChart>
        <c:barDir val="col"/>
        <c:grouping val="stacked"/>
        <c:varyColors val="0"/>
        <c:ser>
          <c:idx val="1"/>
          <c:order val="1"/>
          <c:tx>
            <c:v>1</c:v>
          </c:tx>
          <c:spPr>
            <a:ln w="12700">
              <a:solidFill>
                <a:prstClr val="black"/>
              </a:solidFill>
              <a:prstDash val="dash"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prstClr val="black"/>
                </a:solidFill>
                <a:prstDash val="dash"/>
              </a:ln>
            </c:spPr>
          </c:dPt>
          <c:dPt>
            <c:idx val="2"/>
            <c:invertIfNegative val="0"/>
            <c:bubble3D val="0"/>
            <c:spPr>
              <a:solidFill>
                <a:srgbClr val="53FF53"/>
              </a:solidFill>
              <a:ln w="12700">
                <a:solidFill>
                  <a:prstClr val="black"/>
                </a:solidFill>
                <a:prstDash val="dash"/>
              </a:ln>
            </c:spPr>
          </c:dPt>
          <c:dLbls>
            <c:delete val="1"/>
          </c:dLbls>
          <c:cat>
            <c:strRef>
              <c:f>'субсидии до распр'!$B$5:$B$7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'субсидии до распр'!$K$5:$K$7</c:f>
              <c:numCache>
                <c:formatCode>#,##0</c:formatCode>
                <c:ptCount val="3"/>
                <c:pt idx="0">
                  <c:v>591613300</c:v>
                </c:pt>
                <c:pt idx="1">
                  <c:v>619530200</c:v>
                </c:pt>
                <c:pt idx="2">
                  <c:v>694419200</c:v>
                </c:pt>
              </c:numCache>
            </c:numRef>
          </c:val>
        </c:ser>
        <c:ser>
          <c:idx val="3"/>
          <c:order val="2"/>
          <c:tx>
            <c:v>2</c:v>
          </c:tx>
          <c:spPr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dash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dash"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dash"/>
              </a:ln>
            </c:spPr>
          </c:dPt>
          <c:dPt>
            <c:idx val="2"/>
            <c:invertIfNegative val="0"/>
            <c:bubble3D val="0"/>
            <c:spPr>
              <a:solidFill>
                <a:srgbClr val="99FF99"/>
              </a:solidFill>
              <a:ln w="12700">
                <a:solidFill>
                  <a:schemeClr val="tx1"/>
                </a:solidFill>
                <a:prstDash val="dash"/>
              </a:ln>
            </c:spPr>
          </c:dPt>
          <c:dLbls>
            <c:delete val="1"/>
          </c:dLbls>
          <c:val>
            <c:numRef>
              <c:f>'субсидии до распр'!$L$9:$L$11</c:f>
              <c:numCache>
                <c:formatCode>#,##0</c:formatCode>
                <c:ptCount val="3"/>
                <c:pt idx="0">
                  <c:v>939334400</c:v>
                </c:pt>
                <c:pt idx="1">
                  <c:v>991248000</c:v>
                </c:pt>
                <c:pt idx="2">
                  <c:v>1125695700</c:v>
                </c:pt>
              </c:numCache>
            </c:numRef>
          </c:val>
        </c:ser>
        <c:ser>
          <c:idx val="4"/>
          <c:order val="3"/>
          <c:tx>
            <c:v>3</c:v>
          </c:tx>
          <c:spPr>
            <a:ln w="12700">
              <a:solidFill>
                <a:prstClr val="black"/>
              </a:solidFill>
              <a:prstDash val="dash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prstClr val="black"/>
                </a:solidFill>
                <a:prstDash val="dash"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prstClr val="black"/>
                </a:solidFill>
                <a:prstDash val="dash"/>
              </a:ln>
            </c:spPr>
          </c:dPt>
          <c:dPt>
            <c:idx val="2"/>
            <c:invertIfNegative val="0"/>
            <c:bubble3D val="0"/>
            <c:spPr>
              <a:solidFill>
                <a:srgbClr val="AFFFCA"/>
              </a:solidFill>
              <a:ln w="12700">
                <a:solidFill>
                  <a:prstClr val="black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0"/>
                  <c:y val="-7.0765399425663331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1</a:t>
                    </a:r>
                    <a:r>
                      <a:rPr lang="ru-RU" dirty="0"/>
                      <a:t> 777,0</a:t>
                    </a:r>
                    <a:r>
                      <a:rPr lang="ru-RU" baseline="0" dirty="0"/>
                      <a:t> до</a:t>
                    </a:r>
                  </a:p>
                  <a:p>
                    <a:r>
                      <a:rPr lang="ru-RU" dirty="0"/>
                      <a:t>05.07.14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037037037037854E-3"/>
                  <c:y val="-7.37340757733254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1</a:t>
                    </a:r>
                    <a:r>
                      <a:rPr lang="ru-RU" dirty="0"/>
                      <a:t> 927,7 до</a:t>
                    </a:r>
                  </a:p>
                  <a:p>
                    <a:r>
                      <a:rPr lang="ru-RU" dirty="0"/>
                      <a:t>05.07.15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453057708872014E-3"/>
                  <c:y val="-7.664626173541132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</a:t>
                    </a:r>
                    <a:r>
                      <a:rPr lang="ru-RU" sz="800" dirty="0"/>
                      <a:t> </a:t>
                    </a:r>
                    <a:r>
                      <a:rPr lang="ru-RU" baseline="0" dirty="0"/>
                      <a:t>103,4 до</a:t>
                    </a:r>
                  </a:p>
                  <a:p>
                    <a:r>
                      <a:rPr lang="ru-RU" baseline="0" dirty="0"/>
                      <a:t>05.07.16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'субсидии до распр'!$M$9:$M$11</c:f>
              <c:numCache>
                <c:formatCode>#,##0</c:formatCode>
                <c:ptCount val="3"/>
                <c:pt idx="0">
                  <c:v>246030500</c:v>
                </c:pt>
                <c:pt idx="1">
                  <c:v>316935400</c:v>
                </c:pt>
                <c:pt idx="2">
                  <c:v>283307200</c:v>
                </c:pt>
              </c:numCache>
            </c:numRef>
          </c:val>
        </c:ser>
        <c:ser>
          <c:idx val="2"/>
          <c:order val="4"/>
          <c:tx>
            <c:v>4</c:v>
          </c:tx>
          <c:spPr>
            <a:ln w="12700"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prstClr val="black"/>
                </a:solidFill>
                <a:prstDash val="dash"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prstClr val="black"/>
                </a:solidFill>
                <a:prstDash val="dash"/>
              </a:ln>
            </c:spPr>
          </c:dPt>
          <c:dPt>
            <c:idx val="2"/>
            <c:invertIfNegative val="0"/>
            <c:bubble3D val="0"/>
            <c:spPr>
              <a:solidFill>
                <a:srgbClr val="D1FFD1"/>
              </a:solidFill>
              <a:ln w="12700">
                <a:solidFill>
                  <a:prstClr val="black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-5.0941516516379787E-3"/>
                  <c:y val="-0.15865804700378636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</a:t>
                    </a:r>
                    <a:r>
                      <a:rPr lang="ru-RU" dirty="0"/>
                      <a:t> 647,3 до</a:t>
                    </a:r>
                  </a:p>
                  <a:p>
                    <a:r>
                      <a:rPr lang="ru-RU" dirty="0"/>
                      <a:t>31.12.14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1771189423720825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3</a:t>
                    </a:r>
                    <a:r>
                      <a:rPr lang="ru-RU" dirty="0"/>
                      <a:t> 326,9 до</a:t>
                    </a:r>
                  </a:p>
                  <a:p>
                    <a:r>
                      <a:rPr lang="ru-RU" dirty="0"/>
                      <a:t>31.12.15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3419310724698334E-3"/>
                  <c:y val="-0.1313492173709094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</a:t>
                    </a:r>
                    <a:r>
                      <a:rPr lang="ru-RU" dirty="0"/>
                      <a:t> 804,6 до</a:t>
                    </a:r>
                  </a:p>
                  <a:p>
                    <a:r>
                      <a:rPr lang="ru-RU" dirty="0"/>
                      <a:t>31.12.16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'субсидии до распр'!$B$5:$B$7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'субсидии до распр'!$N$9:$N$11</c:f>
              <c:numCache>
                <c:formatCode>#,##0</c:formatCode>
                <c:ptCount val="3"/>
                <c:pt idx="0">
                  <c:v>870345900</c:v>
                </c:pt>
                <c:pt idx="1">
                  <c:v>1399183300</c:v>
                </c:pt>
                <c:pt idx="2">
                  <c:v>701140700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501922040"/>
        <c:axId val="501930272"/>
      </c:barChart>
      <c:barChart>
        <c:barDir val="col"/>
        <c:grouping val="stacked"/>
        <c:varyColors val="0"/>
        <c:ser>
          <c:idx val="0"/>
          <c:order val="0"/>
          <c:tx>
            <c:v>факт</c:v>
          </c:tx>
          <c:spPr>
            <a:ln w="19050"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prstClr val="black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2.5853357477605994E-4"/>
                  <c:y val="-7.1869893049311184E-2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chemeClr val="bg1"/>
                        </a:solidFill>
                      </a:defRPr>
                    </a:pPr>
                    <a:r>
                      <a:rPr lang="ru-RU" sz="900" b="1" baseline="0" dirty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ru-RU" b="1" baseline="0" dirty="0">
                        <a:solidFill>
                          <a:schemeClr val="bg1"/>
                        </a:solidFill>
                      </a:rPr>
                      <a:t> 530,9 на</a:t>
                    </a:r>
                  </a:p>
                  <a:p>
                    <a:pPr>
                      <a:defRPr sz="900" b="1">
                        <a:solidFill>
                          <a:schemeClr val="bg1"/>
                        </a:solidFill>
                      </a:defRPr>
                    </a:pPr>
                    <a:r>
                      <a:rPr lang="ru-RU" b="1" baseline="0" dirty="0">
                        <a:solidFill>
                          <a:schemeClr val="bg1"/>
                        </a:solidFill>
                      </a:rPr>
                      <a:t>09.06.14</a:t>
                    </a:r>
                    <a:endParaRPr lang="ru-RU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038393456632376E-3"/>
                  <c:y val="-6.848579919639762E-2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chemeClr val="bg1"/>
                        </a:solidFill>
                      </a:defRPr>
                    </a:pPr>
                    <a:r>
                      <a:rPr lang="ru-RU" sz="900" b="1" dirty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ru-RU" b="1" baseline="0" dirty="0">
                        <a:solidFill>
                          <a:schemeClr val="bg1"/>
                        </a:solidFill>
                      </a:rPr>
                      <a:t> 625,6</a:t>
                    </a:r>
                    <a:r>
                      <a:rPr lang="ru-RU" b="1" dirty="0">
                        <a:solidFill>
                          <a:schemeClr val="bg1"/>
                        </a:solidFill>
                      </a:rPr>
                      <a:t> на</a:t>
                    </a:r>
                  </a:p>
                  <a:p>
                    <a:pPr>
                      <a:defRPr sz="900" b="1">
                        <a:solidFill>
                          <a:schemeClr val="bg1"/>
                        </a:solidFill>
                      </a:defRPr>
                    </a:pPr>
                    <a:r>
                      <a:rPr lang="ru-RU" b="1" dirty="0">
                        <a:solidFill>
                          <a:schemeClr val="bg1"/>
                        </a:solidFill>
                      </a:rPr>
                      <a:t>09.06.15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285653235073456E-3"/>
                  <c:y val="-9.8135700971497278E-2"/>
                </c:manualLayout>
              </c:layout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ru-RU" sz="900" b="1" dirty="0"/>
                      <a:t>2</a:t>
                    </a:r>
                    <a:r>
                      <a:rPr lang="ru-RU" b="1" baseline="0" dirty="0"/>
                      <a:t> </a:t>
                    </a:r>
                    <a:r>
                      <a:rPr lang="ru-RU" b="1" baseline="0" dirty="0" smtClean="0"/>
                      <a:t>100,1</a:t>
                    </a:r>
                    <a:r>
                      <a:rPr lang="ru-RU" b="1" dirty="0" smtClean="0"/>
                      <a:t> </a:t>
                    </a:r>
                    <a:r>
                      <a:rPr lang="ru-RU" b="1" dirty="0"/>
                      <a:t>на</a:t>
                    </a:r>
                  </a:p>
                  <a:p>
                    <a:pPr>
                      <a:defRPr sz="900" b="1"/>
                    </a:pPr>
                    <a:r>
                      <a:rPr lang="ru-RU" b="1" dirty="0"/>
                      <a:t>09.06.16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'субсидии до распр'!$B$5:$B$7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'субсидии до распр'!$D$5:$D$7</c:f>
              <c:numCache>
                <c:formatCode>#,##0</c:formatCode>
                <c:ptCount val="3"/>
                <c:pt idx="0">
                  <c:v>1530947700</c:v>
                </c:pt>
                <c:pt idx="1">
                  <c:v>1625594700</c:v>
                </c:pt>
                <c:pt idx="2">
                  <c:v>2100132600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501923216"/>
        <c:axId val="501926744"/>
      </c:barChart>
      <c:catAx>
        <c:axId val="5019220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501930272"/>
        <c:crosses val="autoZero"/>
        <c:auto val="1"/>
        <c:lblAlgn val="ctr"/>
        <c:lblOffset val="100"/>
        <c:noMultiLvlLbl val="0"/>
      </c:catAx>
      <c:valAx>
        <c:axId val="501930272"/>
        <c:scaling>
          <c:orientation val="minMax"/>
          <c:max val="4000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501922040"/>
        <c:crosses val="autoZero"/>
        <c:crossBetween val="between"/>
        <c:majorUnit val="400000000"/>
        <c:dispUnits>
          <c:builtInUnit val="millions"/>
          <c:dispUnitsLbl>
            <c:layout>
              <c:manualLayout>
                <c:xMode val="edge"/>
                <c:yMode val="edge"/>
                <c:x val="1.4495657130992714E-2"/>
                <c:y val="0.39863991720218284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Млн. руб.</a:t>
                  </a:r>
                </a:p>
              </c:rich>
            </c:tx>
          </c:dispUnitsLbl>
        </c:dispUnits>
      </c:valAx>
      <c:valAx>
        <c:axId val="501926744"/>
        <c:scaling>
          <c:orientation val="minMax"/>
          <c:max val="3000000000"/>
        </c:scaling>
        <c:delete val="1"/>
        <c:axPos val="r"/>
        <c:numFmt formatCode="#,##0" sourceLinked="1"/>
        <c:majorTickMark val="out"/>
        <c:minorTickMark val="none"/>
        <c:tickLblPos val="none"/>
        <c:crossAx val="501923216"/>
        <c:crosses val="max"/>
        <c:crossBetween val="between"/>
        <c:majorUnit val="500000000"/>
        <c:dispUnits>
          <c:builtInUnit val="millions"/>
          <c:dispUnitsLbl/>
        </c:dispUnits>
      </c:valAx>
      <c:catAx>
        <c:axId val="501923216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low"/>
        <c:crossAx val="501926744"/>
        <c:crosses val="max"/>
        <c:auto val="1"/>
        <c:lblAlgn val="ctr"/>
        <c:lblOffset val="100"/>
        <c:noMultiLvlLbl val="0"/>
      </c:catAx>
      <c:spPr>
        <a:solidFill>
          <a:srgbClr val="FFFF99"/>
        </a:solidFill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ln w="22225">
      <a:solidFill>
        <a:srgbClr val="1F497D"/>
      </a:solidFill>
    </a:ln>
  </c:spPr>
  <c:txPr>
    <a:bodyPr/>
    <a:lstStyle/>
    <a:p>
      <a:pPr>
        <a:defRPr b="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/>
            </a:pPr>
            <a:r>
              <a:rPr lang="ru-RU" sz="1000" b="0" dirty="0"/>
              <a:t>Распределение фонда заработной платы по источникам</a:t>
            </a:r>
          </a:p>
        </c:rich>
      </c:tx>
      <c:layout>
        <c:manualLayout>
          <c:xMode val="edge"/>
          <c:yMode val="edge"/>
          <c:x val="0.164906085116226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044881805585543"/>
          <c:y val="0.15796380811488794"/>
          <c:w val="0.60329617463887852"/>
          <c:h val="0.7399451961477970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Лист10!$G$172</c:f>
              <c:strCache>
                <c:ptCount val="1"/>
                <c:pt idx="0">
                  <c:v>Субсидия базовая</c:v>
                </c:pt>
              </c:strCache>
            </c:strRef>
          </c:tx>
          <c:spPr>
            <a:solidFill>
              <a:srgbClr val="9999FF"/>
            </a:solidFill>
            <a:ln w="15875"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Лист10!$H$171:$J$171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Лист10!$H$172:$J$172</c:f>
              <c:numCache>
                <c:formatCode>0.00%</c:formatCode>
                <c:ptCount val="3"/>
                <c:pt idx="0">
                  <c:v>0.53920000000000001</c:v>
                </c:pt>
                <c:pt idx="1">
                  <c:v>0.58529999999999949</c:v>
                </c:pt>
                <c:pt idx="2">
                  <c:v>0.48060000000000008</c:v>
                </c:pt>
              </c:numCache>
            </c:numRef>
          </c:val>
        </c:ser>
        <c:ser>
          <c:idx val="1"/>
          <c:order val="1"/>
          <c:tx>
            <c:strRef>
              <c:f>Лист10!$G$173</c:f>
              <c:strCache>
                <c:ptCount val="1"/>
                <c:pt idx="0">
                  <c:v>ФОР</c:v>
                </c:pt>
              </c:strCache>
            </c:strRef>
          </c:tx>
          <c:spPr>
            <a:solidFill>
              <a:srgbClr val="993366"/>
            </a:solidFill>
            <a:ln w="15875"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Лист10!$H$171:$J$171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Лист10!$H$173:$J$173</c:f>
              <c:numCache>
                <c:formatCode>0.00%</c:formatCode>
                <c:ptCount val="3"/>
                <c:pt idx="0">
                  <c:v>9.4700000000000048E-2</c:v>
                </c:pt>
                <c:pt idx="1">
                  <c:v>6.9400000000000114E-2</c:v>
                </c:pt>
                <c:pt idx="2">
                  <c:v>8.14E-2</c:v>
                </c:pt>
              </c:numCache>
            </c:numRef>
          </c:val>
        </c:ser>
        <c:ser>
          <c:idx val="2"/>
          <c:order val="2"/>
          <c:tx>
            <c:strRef>
              <c:f>Лист10!$G$174</c:f>
              <c:strCache>
                <c:ptCount val="1"/>
                <c:pt idx="0">
                  <c:v>Лицевые счета</c:v>
                </c:pt>
              </c:strCache>
            </c:strRef>
          </c:tx>
          <c:spPr>
            <a:solidFill>
              <a:srgbClr val="FFFFCC"/>
            </a:solidFill>
            <a:ln w="15875"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Лист10!$H$171:$J$171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Лист10!$H$174:$J$174</c:f>
              <c:numCache>
                <c:formatCode>0.00%</c:formatCode>
                <c:ptCount val="3"/>
                <c:pt idx="0">
                  <c:v>0.23480000000000001</c:v>
                </c:pt>
                <c:pt idx="1">
                  <c:v>0.23700000000000004</c:v>
                </c:pt>
                <c:pt idx="2">
                  <c:v>0.32450000000000062</c:v>
                </c:pt>
              </c:numCache>
            </c:numRef>
          </c:val>
        </c:ser>
        <c:ser>
          <c:idx val="3"/>
          <c:order val="3"/>
          <c:tx>
            <c:strRef>
              <c:f>Лист10!$G$175</c:f>
              <c:strCache>
                <c:ptCount val="1"/>
                <c:pt idx="0">
                  <c:v>Прочие источники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Лист10!$H$171:$J$171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Лист10!$H$175:$J$175</c:f>
              <c:numCache>
                <c:formatCode>0.00%</c:formatCode>
                <c:ptCount val="3"/>
                <c:pt idx="0">
                  <c:v>4.4500000000000033E-2</c:v>
                </c:pt>
                <c:pt idx="1">
                  <c:v>2.9700000000000001E-2</c:v>
                </c:pt>
                <c:pt idx="2">
                  <c:v>4.1000000000000002E-2</c:v>
                </c:pt>
              </c:numCache>
            </c:numRef>
          </c:val>
        </c:ser>
        <c:ser>
          <c:idx val="4"/>
          <c:order val="4"/>
          <c:tx>
            <c:strRef>
              <c:f>Лист10!$G$176</c:f>
              <c:strCache>
                <c:ptCount val="1"/>
                <c:pt idx="0">
                  <c:v>ППК</c:v>
                </c:pt>
              </c:strCache>
            </c:strRef>
          </c:tx>
          <c:spPr>
            <a:ln w="15875"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Лист10!$H$171:$J$171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Лист10!$H$176:$J$176</c:f>
              <c:numCache>
                <c:formatCode>0.00%</c:formatCode>
                <c:ptCount val="3"/>
                <c:pt idx="0">
                  <c:v>8.6900000000000005E-2</c:v>
                </c:pt>
                <c:pt idx="1">
                  <c:v>7.8700000000000034E-2</c:v>
                </c:pt>
                <c:pt idx="2">
                  <c:v>6.8599999999999994E-2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100"/>
        <c:axId val="501924000"/>
        <c:axId val="501927136"/>
      </c:barChart>
      <c:catAx>
        <c:axId val="50192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1927136"/>
        <c:crosses val="autoZero"/>
        <c:auto val="1"/>
        <c:lblAlgn val="ctr"/>
        <c:lblOffset val="100"/>
        <c:noMultiLvlLbl val="0"/>
      </c:catAx>
      <c:valAx>
        <c:axId val="501927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01924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20971464386753"/>
          <c:y val="0.21455912793315357"/>
          <c:w val="0.26479024496937875"/>
          <c:h val="0.6088789842064336"/>
        </c:manualLayout>
      </c:layout>
      <c:overlay val="0"/>
    </c:legend>
    <c:plotVisOnly val="1"/>
    <c:dispBlanksAs val="gap"/>
    <c:showDLblsOverMax val="0"/>
  </c:chart>
  <c:spPr>
    <a:ln w="22225">
      <a:solidFill>
        <a:schemeClr val="tx2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'стимулирование и развитие'!$A$8:$D$8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</c:strCache>
            </c:strRef>
          </c:cat>
          <c:val>
            <c:numRef>
              <c:f>'стимулирование и развитие'!$A$11:$D$11</c:f>
              <c:numCache>
                <c:formatCode>#,##0.0</c:formatCode>
                <c:ptCount val="4"/>
                <c:pt idx="0">
                  <c:v>456.55213447999967</c:v>
                </c:pt>
                <c:pt idx="1">
                  <c:v>487.47890530999973</c:v>
                </c:pt>
                <c:pt idx="2">
                  <c:v>545.37658299999998</c:v>
                </c:pt>
                <c:pt idx="3" formatCode="General">
                  <c:v>591.5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501920472"/>
        <c:axId val="501927920"/>
      </c:barChart>
      <c:catAx>
        <c:axId val="501920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01927920"/>
        <c:crosses val="autoZero"/>
        <c:auto val="1"/>
        <c:lblAlgn val="ctr"/>
        <c:lblOffset val="100"/>
        <c:noMultiLvlLbl val="0"/>
      </c:catAx>
      <c:valAx>
        <c:axId val="5019279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501920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73969536309351"/>
          <c:y val="4.9436027575883425E-2"/>
          <c:w val="0.67149827835846199"/>
          <c:h val="0.6845949408399065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Лист1!$B$8:$B$10</c:f>
              <c:strCache>
                <c:ptCount val="3"/>
                <c:pt idx="0">
                  <c:v>ХТИ</c:v>
                </c:pt>
                <c:pt idx="1">
                  <c:v>ИРИТ-РтФ</c:v>
                </c:pt>
                <c:pt idx="2">
                  <c:v>ФТИ</c:v>
                </c:pt>
              </c:strCache>
            </c:strRef>
          </c:cat>
          <c:val>
            <c:numRef>
              <c:f>Лист1!$C$8:$C$10</c:f>
              <c:numCache>
                <c:formatCode>General</c:formatCode>
                <c:ptCount val="3"/>
                <c:pt idx="0">
                  <c:v>69</c:v>
                </c:pt>
                <c:pt idx="1">
                  <c:v>62</c:v>
                </c:pt>
                <c:pt idx="2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01931840"/>
        <c:axId val="501932232"/>
      </c:barChart>
      <c:catAx>
        <c:axId val="5019318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501932232"/>
        <c:crosses val="autoZero"/>
        <c:auto val="1"/>
        <c:lblAlgn val="ctr"/>
        <c:lblOffset val="100"/>
        <c:tickLblSkip val="1"/>
        <c:noMultiLvlLbl val="0"/>
      </c:catAx>
      <c:valAx>
        <c:axId val="501932232"/>
        <c:scaling>
          <c:orientation val="minMax"/>
          <c:max val="75"/>
          <c:min val="4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01931840"/>
        <c:crosses val="max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806474190726185"/>
          <c:y val="0"/>
          <c:w val="0.64722703412073501"/>
          <c:h val="0.6598116135875328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Лист1!$B$13:$B$15</c:f>
              <c:strCache>
                <c:ptCount val="3"/>
                <c:pt idx="0">
                  <c:v>ИЕН</c:v>
                </c:pt>
                <c:pt idx="1">
                  <c:v>ХТИ</c:v>
                </c:pt>
                <c:pt idx="2">
                  <c:v>ФТИ</c:v>
                </c:pt>
              </c:strCache>
            </c:strRef>
          </c:cat>
          <c:val>
            <c:numRef>
              <c:f>Лист1!$C$13:$C$15</c:f>
              <c:numCache>
                <c:formatCode>General</c:formatCode>
                <c:ptCount val="3"/>
                <c:pt idx="0">
                  <c:v>84</c:v>
                </c:pt>
                <c:pt idx="1">
                  <c:v>68.2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01936152"/>
        <c:axId val="501935368"/>
      </c:barChart>
      <c:catAx>
        <c:axId val="5019361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501935368"/>
        <c:crosses val="autoZero"/>
        <c:auto val="1"/>
        <c:lblAlgn val="ctr"/>
        <c:lblOffset val="100"/>
        <c:tickLblSkip val="1"/>
        <c:noMultiLvlLbl val="0"/>
      </c:catAx>
      <c:valAx>
        <c:axId val="501935368"/>
        <c:scaling>
          <c:orientation val="minMax"/>
          <c:max val="90"/>
          <c:min val="6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01936152"/>
        <c:crosses val="max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217607174103246"/>
          <c:y val="0"/>
          <c:w val="0.6393724846894141"/>
          <c:h val="0.6464211108928932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Лист1!$B$18:$B$20</c:f>
              <c:strCache>
                <c:ptCount val="3"/>
                <c:pt idx="0">
                  <c:v>ХТИ</c:v>
                </c:pt>
                <c:pt idx="1">
                  <c:v>ИМКН</c:v>
                </c:pt>
                <c:pt idx="2">
                  <c:v>ВШЭМ</c:v>
                </c:pt>
              </c:strCache>
            </c:strRef>
          </c:cat>
          <c:val>
            <c:numRef>
              <c:f>Лист1!$C$18:$C$20</c:f>
              <c:numCache>
                <c:formatCode>General</c:formatCode>
                <c:ptCount val="3"/>
                <c:pt idx="0">
                  <c:v>91.5</c:v>
                </c:pt>
                <c:pt idx="1">
                  <c:v>83.7</c:v>
                </c:pt>
                <c:pt idx="2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01939680"/>
        <c:axId val="501938112"/>
      </c:barChart>
      <c:catAx>
        <c:axId val="5019396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501938112"/>
        <c:crosses val="autoZero"/>
        <c:auto val="1"/>
        <c:lblAlgn val="ctr"/>
        <c:lblOffset val="100"/>
        <c:tickLblSkip val="1"/>
        <c:noMultiLvlLbl val="0"/>
      </c:catAx>
      <c:valAx>
        <c:axId val="501938112"/>
        <c:scaling>
          <c:orientation val="minMax"/>
          <c:max val="100"/>
          <c:min val="6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01939680"/>
        <c:crosses val="max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449562554680677"/>
          <c:y val="8.0908726037957013E-2"/>
          <c:w val="0.63242104111986019"/>
          <c:h val="0.6036810284964366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Лист1!$B$24:$B$26</c:f>
              <c:strCache>
                <c:ptCount val="3"/>
                <c:pt idx="0">
                  <c:v>ФТИ</c:v>
                </c:pt>
                <c:pt idx="1">
                  <c:v>ИММт</c:v>
                </c:pt>
                <c:pt idx="2">
                  <c:v>ИРИТ-РтФ</c:v>
                </c:pt>
              </c:strCache>
            </c:strRef>
          </c:cat>
          <c:val>
            <c:numRef>
              <c:f>Лист1!$C$24:$C$26</c:f>
              <c:numCache>
                <c:formatCode>General</c:formatCode>
                <c:ptCount val="3"/>
                <c:pt idx="0">
                  <c:v>68</c:v>
                </c:pt>
                <c:pt idx="1">
                  <c:v>63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01938504"/>
        <c:axId val="501941640"/>
      </c:barChart>
      <c:catAx>
        <c:axId val="5019385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501941640"/>
        <c:crosses val="autoZero"/>
        <c:auto val="1"/>
        <c:lblAlgn val="ctr"/>
        <c:lblOffset val="100"/>
        <c:tickLblSkip val="1"/>
        <c:noMultiLvlLbl val="0"/>
      </c:catAx>
      <c:valAx>
        <c:axId val="501941640"/>
        <c:scaling>
          <c:orientation val="minMax"/>
          <c:max val="75"/>
          <c:min val="4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501938504"/>
        <c:crosses val="max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A46B2-D96F-4993-ACC7-A898428D66E1}" type="doc">
      <dgm:prSet loTypeId="urn:microsoft.com/office/officeart/2005/8/layout/cycle3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D3E26E5C-3A26-4F0C-9E67-1BDD7CE58A2B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tIns="0" rIns="0" bIns="0" anchor="t"/>
        <a:lstStyle/>
        <a:p>
          <a:r>
            <a:rPr lang="ru-RU" sz="1800" b="1" dirty="0" smtClean="0">
              <a:solidFill>
                <a:schemeClr val="tx1"/>
              </a:solidFill>
            </a:rPr>
            <a:t>Подготовительный этап</a:t>
          </a:r>
        </a:p>
        <a:p>
          <a:r>
            <a:rPr lang="ru-RU" sz="1500" b="0" dirty="0" smtClean="0">
              <a:solidFill>
                <a:schemeClr val="tx1"/>
              </a:solidFill>
            </a:rPr>
            <a:t>Бенчмаркинг экономических показателей, в </a:t>
          </a:r>
          <a:r>
            <a:rPr lang="ru-RU" sz="1500" b="0" dirty="0" err="1" smtClean="0">
              <a:solidFill>
                <a:schemeClr val="tx1"/>
              </a:solidFill>
            </a:rPr>
            <a:t>т.ч</a:t>
          </a:r>
          <a:r>
            <a:rPr lang="ru-RU" sz="1500" b="0" dirty="0" smtClean="0">
              <a:solidFill>
                <a:schemeClr val="tx1"/>
              </a:solidFill>
            </a:rPr>
            <a:t>. </a:t>
          </a:r>
          <a:r>
            <a:rPr lang="ru-RU" sz="1500" b="0" dirty="0" err="1" smtClean="0">
              <a:solidFill>
                <a:schemeClr val="tx1"/>
              </a:solidFill>
            </a:rPr>
            <a:t>инстру</a:t>
          </a:r>
          <a:r>
            <a:rPr lang="ru-RU" sz="1500" b="0" dirty="0" smtClean="0">
              <a:solidFill>
                <a:schemeClr val="tx1"/>
              </a:solidFill>
            </a:rPr>
            <a:t>-ментами АКСУФ АСУ ПФХД</a:t>
          </a:r>
        </a:p>
      </dgm:t>
    </dgm:pt>
    <dgm:pt modelId="{99A28A17-DD57-4ACB-A662-7EE5D7F22336}" type="parTrans" cxnId="{5F0AEEA2-8452-4078-88FE-CFD211C055DB}">
      <dgm:prSet/>
      <dgm:spPr/>
      <dgm:t>
        <a:bodyPr/>
        <a:lstStyle/>
        <a:p>
          <a:endParaRPr lang="ru-RU"/>
        </a:p>
      </dgm:t>
    </dgm:pt>
    <dgm:pt modelId="{52CABDB6-511F-41A7-A10F-D9134B6BDAE9}" type="sibTrans" cxnId="{5F0AEEA2-8452-4078-88FE-CFD211C055DB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EC8EA2EE-0988-475A-907C-F020BBD092CA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0" bIns="0" anchor="ctr"/>
        <a:lstStyle/>
        <a:p>
          <a:pPr>
            <a:lnSpc>
              <a:spcPct val="90000"/>
            </a:lnSpc>
            <a:spcAft>
              <a:spcPts val="300"/>
            </a:spcAft>
          </a:pPr>
          <a:r>
            <a:rPr lang="ru-RU" sz="1800" b="1" dirty="0" smtClean="0">
              <a:solidFill>
                <a:schemeClr val="tx1"/>
              </a:solidFill>
            </a:rPr>
            <a:t>Разработка стратегии</a:t>
          </a:r>
        </a:p>
        <a:p>
          <a:pPr>
            <a:lnSpc>
              <a:spcPct val="90000"/>
            </a:lnSpc>
            <a:spcAft>
              <a:spcPts val="300"/>
            </a:spcAft>
          </a:pPr>
          <a:endParaRPr lang="ru-RU" sz="1800" b="1" dirty="0" smtClean="0">
            <a:solidFill>
              <a:schemeClr val="tx1"/>
            </a:solidFill>
          </a:endParaRPr>
        </a:p>
        <a:p>
          <a:pPr>
            <a:lnSpc>
              <a:spcPct val="85000"/>
            </a:lnSpc>
            <a:spcAft>
              <a:spcPct val="35000"/>
            </a:spcAft>
          </a:pPr>
          <a:r>
            <a:rPr lang="ru-RU" sz="1500" b="0" dirty="0" smtClean="0">
              <a:solidFill>
                <a:schemeClr val="tx1"/>
              </a:solidFill>
            </a:rPr>
            <a:t>Долгосрочная экономическая модель, показатели стратегического развития, планирование ФХД** </a:t>
          </a:r>
          <a:endParaRPr lang="ru-RU" sz="1500" b="0" dirty="0">
            <a:solidFill>
              <a:schemeClr val="tx1"/>
            </a:solidFill>
          </a:endParaRPr>
        </a:p>
      </dgm:t>
    </dgm:pt>
    <dgm:pt modelId="{6D0402A2-BA15-47D7-848D-7B3A4C01FB17}" type="parTrans" cxnId="{569979F8-B690-4C05-9B22-9D2A22246EAC}">
      <dgm:prSet/>
      <dgm:spPr/>
      <dgm:t>
        <a:bodyPr/>
        <a:lstStyle/>
        <a:p>
          <a:endParaRPr lang="ru-RU"/>
        </a:p>
      </dgm:t>
    </dgm:pt>
    <dgm:pt modelId="{84A1BA1B-2728-4734-925E-46E5ABF9F1B9}" type="sibTrans" cxnId="{569979F8-B690-4C05-9B22-9D2A22246EAC}">
      <dgm:prSet/>
      <dgm:spPr/>
      <dgm:t>
        <a:bodyPr/>
        <a:lstStyle/>
        <a:p>
          <a:endParaRPr lang="ru-RU"/>
        </a:p>
      </dgm:t>
    </dgm:pt>
    <dgm:pt modelId="{6100D7E7-9AFA-475B-A1E5-3E11FA6974F4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tIns="0" rIns="0" bIns="0" anchor="ctr"/>
        <a:lstStyle/>
        <a:p>
          <a:r>
            <a:rPr lang="ru-RU" sz="1800" b="1" dirty="0" smtClean="0">
              <a:solidFill>
                <a:schemeClr val="tx1"/>
              </a:solidFill>
            </a:rPr>
            <a:t>Подготовка к реализации стратегии</a:t>
          </a:r>
        </a:p>
        <a:p>
          <a:r>
            <a:rPr lang="ru-RU" sz="1600" b="0" dirty="0" smtClean="0">
              <a:solidFill>
                <a:schemeClr val="tx1"/>
              </a:solidFill>
            </a:rPr>
            <a:t>Финансовая модель, система мотивации </a:t>
          </a:r>
          <a:endParaRPr lang="ru-RU" sz="1600" b="0" dirty="0">
            <a:solidFill>
              <a:schemeClr val="tx1"/>
            </a:solidFill>
          </a:endParaRPr>
        </a:p>
      </dgm:t>
    </dgm:pt>
    <dgm:pt modelId="{E9A4FE08-DBC2-431C-A5AB-754196ECB53F}" type="parTrans" cxnId="{681E81B6-FA89-494D-A02E-66E6BC5C743F}">
      <dgm:prSet/>
      <dgm:spPr/>
      <dgm:t>
        <a:bodyPr/>
        <a:lstStyle/>
        <a:p>
          <a:endParaRPr lang="ru-RU"/>
        </a:p>
      </dgm:t>
    </dgm:pt>
    <dgm:pt modelId="{8AFD23D8-3E6E-402F-A212-1E3EFD2C2C51}" type="sibTrans" cxnId="{681E81B6-FA89-494D-A02E-66E6BC5C743F}">
      <dgm:prSet/>
      <dgm:spPr/>
      <dgm:t>
        <a:bodyPr/>
        <a:lstStyle/>
        <a:p>
          <a:endParaRPr lang="ru-RU"/>
        </a:p>
      </dgm:t>
    </dgm:pt>
    <dgm:pt modelId="{41493CA1-D7F8-45C2-A3E3-FF16F61F21FB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tIns="0" rIns="0" bIns="0" anchor="ctr"/>
        <a:lstStyle/>
        <a:p>
          <a:pPr>
            <a:spcAft>
              <a:spcPts val="1800"/>
            </a:spcAft>
          </a:pPr>
          <a:r>
            <a:rPr lang="ru-RU" sz="1800" b="1" dirty="0" smtClean="0">
              <a:solidFill>
                <a:schemeClr val="tx1"/>
              </a:solidFill>
            </a:rPr>
            <a:t>Реализация стратегии</a:t>
          </a:r>
        </a:p>
        <a:p>
          <a:pPr>
            <a:spcAft>
              <a:spcPts val="1800"/>
            </a:spcAft>
          </a:pPr>
          <a:r>
            <a:rPr lang="ru-RU" sz="1600" b="0" dirty="0" smtClean="0">
              <a:solidFill>
                <a:schemeClr val="tx1"/>
              </a:solidFill>
            </a:rPr>
            <a:t>Система планирования и оперативного учета, эндаумент, исполнение ПФХД и бюджетов</a:t>
          </a:r>
          <a:endParaRPr lang="ru-RU" sz="1600" b="0" dirty="0">
            <a:solidFill>
              <a:schemeClr val="tx1"/>
            </a:solidFill>
          </a:endParaRPr>
        </a:p>
      </dgm:t>
    </dgm:pt>
    <dgm:pt modelId="{D9283E3B-7531-44B0-9AAC-0E50BC34B8A3}" type="parTrans" cxnId="{C467AB73-1EBD-4D1B-9D62-1C768B406DDD}">
      <dgm:prSet/>
      <dgm:spPr/>
      <dgm:t>
        <a:bodyPr/>
        <a:lstStyle/>
        <a:p>
          <a:endParaRPr lang="ru-RU"/>
        </a:p>
      </dgm:t>
    </dgm:pt>
    <dgm:pt modelId="{FD8F6F30-CEC1-4865-8F76-392C4B5375E9}" type="sibTrans" cxnId="{C467AB73-1EBD-4D1B-9D62-1C768B406DDD}">
      <dgm:prSet/>
      <dgm:spPr/>
      <dgm:t>
        <a:bodyPr/>
        <a:lstStyle/>
        <a:p>
          <a:endParaRPr lang="ru-RU"/>
        </a:p>
      </dgm:t>
    </dgm:pt>
    <dgm:pt modelId="{BE082E02-84C5-48F8-9F4B-CEFFBEF6AAB7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t"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800" b="1" dirty="0" smtClean="0">
              <a:solidFill>
                <a:schemeClr val="tx1"/>
              </a:solidFill>
            </a:rPr>
            <a:t>Контроль и анализ</a:t>
          </a:r>
        </a:p>
        <a:p>
          <a:pPr>
            <a:spcBef>
              <a:spcPts val="600"/>
            </a:spcBef>
            <a:spcAft>
              <a:spcPts val="600"/>
            </a:spcAft>
          </a:pPr>
          <a:r>
            <a:rPr lang="ru-RU" sz="1500" b="0" dirty="0" smtClean="0">
              <a:solidFill>
                <a:schemeClr val="tx1"/>
              </a:solidFill>
            </a:rPr>
            <a:t>Мониторинг финансовых и стратегических показателей, рейтинги, в т.ч. в системе «Личный кабинет руководителя»</a:t>
          </a:r>
          <a:endParaRPr lang="ru-RU" sz="1500" b="0" dirty="0">
            <a:solidFill>
              <a:schemeClr val="tx1"/>
            </a:solidFill>
          </a:endParaRPr>
        </a:p>
      </dgm:t>
    </dgm:pt>
    <dgm:pt modelId="{40733633-7CEE-4969-9118-0E58638D716C}" type="parTrans" cxnId="{7DF3F80E-0416-45F2-A680-AA7D773F53DC}">
      <dgm:prSet/>
      <dgm:spPr/>
      <dgm:t>
        <a:bodyPr/>
        <a:lstStyle/>
        <a:p>
          <a:endParaRPr lang="ru-RU"/>
        </a:p>
      </dgm:t>
    </dgm:pt>
    <dgm:pt modelId="{6B3BBE13-5218-42D9-B622-5B7591FFF5F5}" type="sibTrans" cxnId="{7DF3F80E-0416-45F2-A680-AA7D773F53DC}">
      <dgm:prSet/>
      <dgm:spPr/>
      <dgm:t>
        <a:bodyPr/>
        <a:lstStyle/>
        <a:p>
          <a:endParaRPr lang="ru-RU"/>
        </a:p>
      </dgm:t>
    </dgm:pt>
    <dgm:pt modelId="{5FF896EB-2A1D-42F7-A2E9-8D691D0522B2}" type="pres">
      <dgm:prSet presAssocID="{FF7A46B2-D96F-4993-ACC7-A898428D66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993D9E-40D5-4CE0-BB09-C282B82E191C}" type="pres">
      <dgm:prSet presAssocID="{FF7A46B2-D96F-4993-ACC7-A898428D66E1}" presName="cycle" presStyleCnt="0"/>
      <dgm:spPr>
        <a:scene3d>
          <a:camera prst="orthographicFront"/>
          <a:lightRig rig="threePt" dir="t"/>
        </a:scene3d>
        <a:sp3d>
          <a:bevelT w="12700" h="0"/>
        </a:sp3d>
      </dgm:spPr>
      <dgm:t>
        <a:bodyPr/>
        <a:lstStyle/>
        <a:p>
          <a:endParaRPr lang="ru-RU"/>
        </a:p>
      </dgm:t>
    </dgm:pt>
    <dgm:pt modelId="{AE56A200-AEC1-43C8-B876-B446F9A605B4}" type="pres">
      <dgm:prSet presAssocID="{D3E26E5C-3A26-4F0C-9E67-1BDD7CE58A2B}" presName="nodeFirstNode" presStyleLbl="node1" presStyleIdx="0" presStyleCnt="5" custScaleX="142201" custScaleY="99700" custRadScaleRad="99057" custRadScaleInc="4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06662-1446-4AA7-9FC7-D6B7F7DB93A2}" type="pres">
      <dgm:prSet presAssocID="{52CABDB6-511F-41A7-A10F-D9134B6BDAE9}" presName="sibTransFirstNode" presStyleLbl="bgShp" presStyleIdx="0" presStyleCnt="1" custScaleX="110927"/>
      <dgm:spPr/>
      <dgm:t>
        <a:bodyPr/>
        <a:lstStyle/>
        <a:p>
          <a:endParaRPr lang="ru-RU"/>
        </a:p>
      </dgm:t>
    </dgm:pt>
    <dgm:pt modelId="{47C40BA2-E7F2-4467-92B9-B99E4B43962D}" type="pres">
      <dgm:prSet presAssocID="{EC8EA2EE-0988-475A-907C-F020BBD092CA}" presName="nodeFollowingNodes" presStyleLbl="node1" presStyleIdx="1" presStyleCnt="5" custScaleX="141129" custScaleY="136700" custRadScaleRad="109394" custRadScaleInc="9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B9248-442D-4638-A28A-EA06EFB87A72}" type="pres">
      <dgm:prSet presAssocID="{6100D7E7-9AFA-475B-A1E5-3E11FA6974F4}" presName="nodeFollowingNodes" presStyleLbl="node1" presStyleIdx="2" presStyleCnt="5" custScaleX="138002" custScaleY="133397" custRadScaleRad="105071" custRadScaleInc="-31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996F1-55B9-4242-8F47-3CD84B416517}" type="pres">
      <dgm:prSet presAssocID="{41493CA1-D7F8-45C2-A3E3-FF16F61F21FB}" presName="nodeFollowingNodes" presStyleLbl="node1" presStyleIdx="3" presStyleCnt="5" custScaleX="140408" custScaleY="133397" custRadScaleRad="96289" custRadScaleInc="25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A172B-56F2-46E4-A370-572F1950126E}" type="pres">
      <dgm:prSet presAssocID="{BE082E02-84C5-48F8-9F4B-CEFFBEF6AAB7}" presName="nodeFollowingNodes" presStyleLbl="node1" presStyleIdx="4" presStyleCnt="5" custScaleX="146687" custScaleY="136176" custRadScaleRad="101033" custRadScaleInc="-8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3F80E-0416-45F2-A680-AA7D773F53DC}" srcId="{FF7A46B2-D96F-4993-ACC7-A898428D66E1}" destId="{BE082E02-84C5-48F8-9F4B-CEFFBEF6AAB7}" srcOrd="4" destOrd="0" parTransId="{40733633-7CEE-4969-9118-0E58638D716C}" sibTransId="{6B3BBE13-5218-42D9-B622-5B7591FFF5F5}"/>
    <dgm:cxn modelId="{DA162C78-0538-454E-AED2-FD311A5B05CD}" type="presOf" srcId="{6100D7E7-9AFA-475B-A1E5-3E11FA6974F4}" destId="{672B9248-442D-4638-A28A-EA06EFB87A72}" srcOrd="0" destOrd="0" presId="urn:microsoft.com/office/officeart/2005/8/layout/cycle3"/>
    <dgm:cxn modelId="{AF21B58D-C3CB-4A8D-982A-77850B12CADF}" type="presOf" srcId="{41493CA1-D7F8-45C2-A3E3-FF16F61F21FB}" destId="{5BD996F1-55B9-4242-8F47-3CD84B416517}" srcOrd="0" destOrd="0" presId="urn:microsoft.com/office/officeart/2005/8/layout/cycle3"/>
    <dgm:cxn modelId="{569979F8-B690-4C05-9B22-9D2A22246EAC}" srcId="{FF7A46B2-D96F-4993-ACC7-A898428D66E1}" destId="{EC8EA2EE-0988-475A-907C-F020BBD092CA}" srcOrd="1" destOrd="0" parTransId="{6D0402A2-BA15-47D7-848D-7B3A4C01FB17}" sibTransId="{84A1BA1B-2728-4734-925E-46E5ABF9F1B9}"/>
    <dgm:cxn modelId="{7C2C1BF4-93E3-472F-99E9-0C5676CCF202}" type="presOf" srcId="{52CABDB6-511F-41A7-A10F-D9134B6BDAE9}" destId="{52C06662-1446-4AA7-9FC7-D6B7F7DB93A2}" srcOrd="0" destOrd="0" presId="urn:microsoft.com/office/officeart/2005/8/layout/cycle3"/>
    <dgm:cxn modelId="{681E81B6-FA89-494D-A02E-66E6BC5C743F}" srcId="{FF7A46B2-D96F-4993-ACC7-A898428D66E1}" destId="{6100D7E7-9AFA-475B-A1E5-3E11FA6974F4}" srcOrd="2" destOrd="0" parTransId="{E9A4FE08-DBC2-431C-A5AB-754196ECB53F}" sibTransId="{8AFD23D8-3E6E-402F-A212-1E3EFD2C2C51}"/>
    <dgm:cxn modelId="{E9FB4D63-ADE9-423E-847B-65C084E4CAF9}" type="presOf" srcId="{FF7A46B2-D96F-4993-ACC7-A898428D66E1}" destId="{5FF896EB-2A1D-42F7-A2E9-8D691D0522B2}" srcOrd="0" destOrd="0" presId="urn:microsoft.com/office/officeart/2005/8/layout/cycle3"/>
    <dgm:cxn modelId="{CB9B5705-DA0B-40AC-B0D9-2FF836FAECC7}" type="presOf" srcId="{D3E26E5C-3A26-4F0C-9E67-1BDD7CE58A2B}" destId="{AE56A200-AEC1-43C8-B876-B446F9A605B4}" srcOrd="0" destOrd="0" presId="urn:microsoft.com/office/officeart/2005/8/layout/cycle3"/>
    <dgm:cxn modelId="{C467AB73-1EBD-4D1B-9D62-1C768B406DDD}" srcId="{FF7A46B2-D96F-4993-ACC7-A898428D66E1}" destId="{41493CA1-D7F8-45C2-A3E3-FF16F61F21FB}" srcOrd="3" destOrd="0" parTransId="{D9283E3B-7531-44B0-9AAC-0E50BC34B8A3}" sibTransId="{FD8F6F30-CEC1-4865-8F76-392C4B5375E9}"/>
    <dgm:cxn modelId="{710E831D-1542-425C-9C67-23E13DA5AFA2}" type="presOf" srcId="{BE082E02-84C5-48F8-9F4B-CEFFBEF6AAB7}" destId="{B39A172B-56F2-46E4-A370-572F1950126E}" srcOrd="0" destOrd="0" presId="urn:microsoft.com/office/officeart/2005/8/layout/cycle3"/>
    <dgm:cxn modelId="{5F0AEEA2-8452-4078-88FE-CFD211C055DB}" srcId="{FF7A46B2-D96F-4993-ACC7-A898428D66E1}" destId="{D3E26E5C-3A26-4F0C-9E67-1BDD7CE58A2B}" srcOrd="0" destOrd="0" parTransId="{99A28A17-DD57-4ACB-A662-7EE5D7F22336}" sibTransId="{52CABDB6-511F-41A7-A10F-D9134B6BDAE9}"/>
    <dgm:cxn modelId="{B9CF79F8-3C59-4997-9E9C-AD58802847A9}" type="presOf" srcId="{EC8EA2EE-0988-475A-907C-F020BBD092CA}" destId="{47C40BA2-E7F2-4467-92B9-B99E4B43962D}" srcOrd="0" destOrd="0" presId="urn:microsoft.com/office/officeart/2005/8/layout/cycle3"/>
    <dgm:cxn modelId="{1150BDEF-7142-4114-AFAB-C7C06D643AE4}" type="presParOf" srcId="{5FF896EB-2A1D-42F7-A2E9-8D691D0522B2}" destId="{64993D9E-40D5-4CE0-BB09-C282B82E191C}" srcOrd="0" destOrd="0" presId="urn:microsoft.com/office/officeart/2005/8/layout/cycle3"/>
    <dgm:cxn modelId="{D0B2EFDA-A139-42EC-BCA8-31454F896720}" type="presParOf" srcId="{64993D9E-40D5-4CE0-BB09-C282B82E191C}" destId="{AE56A200-AEC1-43C8-B876-B446F9A605B4}" srcOrd="0" destOrd="0" presId="urn:microsoft.com/office/officeart/2005/8/layout/cycle3"/>
    <dgm:cxn modelId="{6566748D-79DC-4031-AF97-A4CDDD2E5795}" type="presParOf" srcId="{64993D9E-40D5-4CE0-BB09-C282B82E191C}" destId="{52C06662-1446-4AA7-9FC7-D6B7F7DB93A2}" srcOrd="1" destOrd="0" presId="urn:microsoft.com/office/officeart/2005/8/layout/cycle3"/>
    <dgm:cxn modelId="{219C591C-1502-4C2B-A7AE-4CC2E1D26F1D}" type="presParOf" srcId="{64993D9E-40D5-4CE0-BB09-C282B82E191C}" destId="{47C40BA2-E7F2-4467-92B9-B99E4B43962D}" srcOrd="2" destOrd="0" presId="urn:microsoft.com/office/officeart/2005/8/layout/cycle3"/>
    <dgm:cxn modelId="{6DC29766-C58A-4BC1-938C-A1BBF2E9A153}" type="presParOf" srcId="{64993D9E-40D5-4CE0-BB09-C282B82E191C}" destId="{672B9248-442D-4638-A28A-EA06EFB87A72}" srcOrd="3" destOrd="0" presId="urn:microsoft.com/office/officeart/2005/8/layout/cycle3"/>
    <dgm:cxn modelId="{9808DE22-2C96-47D9-A38A-DA4829BF8EC8}" type="presParOf" srcId="{64993D9E-40D5-4CE0-BB09-C282B82E191C}" destId="{5BD996F1-55B9-4242-8F47-3CD84B416517}" srcOrd="4" destOrd="0" presId="urn:microsoft.com/office/officeart/2005/8/layout/cycle3"/>
    <dgm:cxn modelId="{53FD87CE-D598-4A52-96B4-7347A8C6E0C0}" type="presParOf" srcId="{64993D9E-40D5-4CE0-BB09-C282B82E191C}" destId="{B39A172B-56F2-46E4-A370-572F1950126E}" srcOrd="5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36885-FD16-4CA1-A36A-469784BDDCF0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817B22-B7C8-4BE4-8226-8D7153403A93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400" b="1" dirty="0">
              <a:latin typeface="+mn-lt"/>
              <a:cs typeface="Times New Roman" panose="02020603050405020304" pitchFamily="18" charset="0"/>
            </a:rPr>
            <a:t>Эффективный </a:t>
          </a:r>
          <a:r>
            <a:rPr lang="ru-RU" sz="1400" b="1" dirty="0" smtClean="0">
              <a:latin typeface="+mn-lt"/>
              <a:cs typeface="Times New Roman" panose="02020603050405020304" pitchFamily="18" charset="0"/>
            </a:rPr>
            <a:t>контракт* научно-педагогических работников «</a:t>
          </a:r>
          <a:r>
            <a:rPr lang="en-US" sz="1400" b="1" dirty="0" smtClean="0">
              <a:latin typeface="+mn-lt"/>
              <a:cs typeface="Times New Roman" panose="02020603050405020304" pitchFamily="18" charset="0"/>
            </a:rPr>
            <a:t>researcher</a:t>
          </a:r>
          <a:r>
            <a:rPr lang="ru-RU" sz="1400" b="1" dirty="0" smtClean="0">
              <a:latin typeface="+mn-lt"/>
              <a:cs typeface="Times New Roman" panose="02020603050405020304" pitchFamily="18" charset="0"/>
            </a:rPr>
            <a:t>»</a:t>
          </a:r>
          <a:endParaRPr lang="ru-RU" sz="1400" b="1" dirty="0">
            <a:latin typeface="+mn-lt"/>
            <a:cs typeface="Times New Roman" panose="02020603050405020304" pitchFamily="18" charset="0"/>
          </a:endParaRPr>
        </a:p>
      </dgm:t>
    </dgm:pt>
    <dgm:pt modelId="{7434DECF-9B00-40C0-A778-AFD9364E3B09}" type="parTrans" cxnId="{9DC97501-677B-410D-85DD-AC45FF264420}">
      <dgm:prSet/>
      <dgm:spPr/>
      <dgm:t>
        <a:bodyPr/>
        <a:lstStyle/>
        <a:p>
          <a:endParaRPr lang="ru-RU"/>
        </a:p>
      </dgm:t>
    </dgm:pt>
    <dgm:pt modelId="{6D53E465-795F-4DB1-A9BC-9FA0BAC1FF8E}" type="sibTrans" cxnId="{9DC97501-677B-410D-85DD-AC45FF264420}">
      <dgm:prSet/>
      <dgm:spPr/>
      <dgm:t>
        <a:bodyPr/>
        <a:lstStyle/>
        <a:p>
          <a:endParaRPr lang="ru-RU"/>
        </a:p>
      </dgm:t>
    </dgm:pt>
    <dgm:pt modelId="{02C9AB87-077E-4150-9F39-589F8468A819}">
      <dgm:prSet phldrT="[Текст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sz="1400" b="1" dirty="0" smtClean="0">
              <a:latin typeface="+mn-lt"/>
              <a:cs typeface="Times New Roman" panose="02020603050405020304" pitchFamily="18" charset="0"/>
            </a:rPr>
            <a:t>Эффективный контракт научно-педагогических работников «</a:t>
          </a:r>
          <a:r>
            <a:rPr lang="en-US" sz="1400" b="1" dirty="0" smtClean="0">
              <a:latin typeface="+mn-lt"/>
              <a:cs typeface="Times New Roman" panose="02020603050405020304" pitchFamily="18" charset="0"/>
            </a:rPr>
            <a:t>teacher</a:t>
          </a:r>
          <a:r>
            <a:rPr lang="ru-RU" sz="1400" b="1" dirty="0" smtClean="0">
              <a:latin typeface="+mn-lt"/>
              <a:cs typeface="Times New Roman" panose="02020603050405020304" pitchFamily="18" charset="0"/>
            </a:rPr>
            <a:t>»</a:t>
          </a:r>
          <a:endParaRPr lang="ru-RU" sz="1400" b="1" dirty="0">
            <a:latin typeface="+mn-lt"/>
            <a:cs typeface="Times New Roman" panose="02020603050405020304" pitchFamily="18" charset="0"/>
          </a:endParaRPr>
        </a:p>
      </dgm:t>
    </dgm:pt>
    <dgm:pt modelId="{F095F45C-0D37-4469-AD00-50CF481730F1}" type="parTrans" cxnId="{3F415C71-5E67-4AF0-B403-BC67D9DBFE69}">
      <dgm:prSet/>
      <dgm:spPr/>
      <dgm:t>
        <a:bodyPr/>
        <a:lstStyle/>
        <a:p>
          <a:endParaRPr lang="ru-RU" dirty="0"/>
        </a:p>
      </dgm:t>
    </dgm:pt>
    <dgm:pt modelId="{B26E7556-A34C-4357-9367-3F8A6C2663D3}" type="sibTrans" cxnId="{3F415C71-5E67-4AF0-B403-BC67D9DBFE69}">
      <dgm:prSet/>
      <dgm:spPr/>
      <dgm:t>
        <a:bodyPr/>
        <a:lstStyle/>
        <a:p>
          <a:endParaRPr lang="ru-RU"/>
        </a:p>
      </dgm:t>
    </dgm:pt>
    <dgm:pt modelId="{1EEF0C1F-9B44-4EC9-9D99-8976732BEE5A}">
      <dgm:prSet phldrT="[Текст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ru-RU" sz="1400" b="1" dirty="0" smtClean="0">
              <a:latin typeface="+mn-lt"/>
              <a:cs typeface="Times New Roman" panose="02020603050405020304" pitchFamily="18" charset="0"/>
            </a:rPr>
            <a:t>Стимулирование публикаций в зарубежных научных изданиях</a:t>
          </a:r>
          <a:endParaRPr lang="ru-RU" sz="1400" b="1" dirty="0">
            <a:latin typeface="+mn-lt"/>
            <a:cs typeface="Times New Roman" panose="02020603050405020304" pitchFamily="18" charset="0"/>
          </a:endParaRPr>
        </a:p>
      </dgm:t>
    </dgm:pt>
    <dgm:pt modelId="{97C86742-213D-4711-9DB0-86DD3869C619}" type="parTrans" cxnId="{0B2648ED-17F1-4C1D-A369-483172BE5172}">
      <dgm:prSet/>
      <dgm:spPr/>
      <dgm:t>
        <a:bodyPr/>
        <a:lstStyle/>
        <a:p>
          <a:endParaRPr lang="ru-RU" dirty="0"/>
        </a:p>
      </dgm:t>
    </dgm:pt>
    <dgm:pt modelId="{51D110A9-436E-4CD4-B824-798013DF4D2C}" type="sibTrans" cxnId="{0B2648ED-17F1-4C1D-A369-483172BE5172}">
      <dgm:prSet/>
      <dgm:spPr/>
      <dgm:t>
        <a:bodyPr/>
        <a:lstStyle/>
        <a:p>
          <a:endParaRPr lang="ru-RU"/>
        </a:p>
      </dgm:t>
    </dgm:pt>
    <dgm:pt modelId="{0F2E16E0-011D-4F39-947A-2DDBBFA15689}" type="pres">
      <dgm:prSet presAssocID="{EE536885-FD16-4CA1-A36A-469784BDDC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F7D1D0-6CBB-4299-8C83-6E11FC44160C}" type="pres">
      <dgm:prSet presAssocID="{DC817B22-B7C8-4BE4-8226-8D7153403A93}" presName="hierRoot1" presStyleCnt="0"/>
      <dgm:spPr/>
    </dgm:pt>
    <dgm:pt modelId="{F6DD0B1B-F9C0-4CBD-A728-DF3AB4310881}" type="pres">
      <dgm:prSet presAssocID="{DC817B22-B7C8-4BE4-8226-8D7153403A93}" presName="composite" presStyleCnt="0"/>
      <dgm:spPr/>
    </dgm:pt>
    <dgm:pt modelId="{CF127FB1-CB35-45F2-800A-4E8461800DF5}" type="pres">
      <dgm:prSet presAssocID="{DC817B22-B7C8-4BE4-8226-8D7153403A93}" presName="background" presStyleLbl="node0" presStyleIdx="0" presStyleCnt="1"/>
      <dgm:spPr/>
    </dgm:pt>
    <dgm:pt modelId="{6E9FDE71-2635-4951-9F83-989079BF1B9E}" type="pres">
      <dgm:prSet presAssocID="{DC817B22-B7C8-4BE4-8226-8D7153403A93}" presName="text" presStyleLbl="fgAcc0" presStyleIdx="0" presStyleCnt="1" custScaleX="146011" custLinFactNeighborX="-1006" custLinFactNeighborY="-4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FCB4FD-A0A6-4E8A-9308-1A63D1DC4257}" type="pres">
      <dgm:prSet presAssocID="{DC817B22-B7C8-4BE4-8226-8D7153403A93}" presName="hierChild2" presStyleCnt="0"/>
      <dgm:spPr/>
    </dgm:pt>
    <dgm:pt modelId="{ACEFC344-8909-4045-8177-F12386012F00}" type="pres">
      <dgm:prSet presAssocID="{F095F45C-0D37-4469-AD00-50CF481730F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F4C7D30-3367-4CFF-B002-6A384804B5E6}" type="pres">
      <dgm:prSet presAssocID="{02C9AB87-077E-4150-9F39-589F8468A819}" presName="hierRoot2" presStyleCnt="0"/>
      <dgm:spPr/>
    </dgm:pt>
    <dgm:pt modelId="{69B67931-D670-4F4D-B916-40B7A2185611}" type="pres">
      <dgm:prSet presAssocID="{02C9AB87-077E-4150-9F39-589F8468A819}" presName="composite2" presStyleCnt="0"/>
      <dgm:spPr/>
    </dgm:pt>
    <dgm:pt modelId="{E9EF6E27-5B21-4F6F-B39F-5018AD023FF2}" type="pres">
      <dgm:prSet presAssocID="{02C9AB87-077E-4150-9F39-589F8468A819}" presName="background2" presStyleLbl="node2" presStyleIdx="0" presStyleCnt="2"/>
      <dgm:spPr/>
    </dgm:pt>
    <dgm:pt modelId="{6CA797AA-713C-4EEC-882C-1E6891754691}" type="pres">
      <dgm:prSet presAssocID="{02C9AB87-077E-4150-9F39-589F8468A819}" presName="text2" presStyleLbl="fgAcc2" presStyleIdx="0" presStyleCnt="2" custScaleX="113049" custLinFactNeighborX="-1126" custLinFactNeighborY="-54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22709B-38EF-4727-8D0A-B302BEF4CA0A}" type="pres">
      <dgm:prSet presAssocID="{02C9AB87-077E-4150-9F39-589F8468A819}" presName="hierChild3" presStyleCnt="0"/>
      <dgm:spPr/>
    </dgm:pt>
    <dgm:pt modelId="{D1368AE5-699E-4F52-80FC-BD7857BEC6DE}" type="pres">
      <dgm:prSet presAssocID="{97C86742-213D-4711-9DB0-86DD3869C61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1019E4A-1CB2-42F6-A60C-368FA90E0184}" type="pres">
      <dgm:prSet presAssocID="{1EEF0C1F-9B44-4EC9-9D99-8976732BEE5A}" presName="hierRoot2" presStyleCnt="0"/>
      <dgm:spPr/>
    </dgm:pt>
    <dgm:pt modelId="{4F17F009-63E1-4E3E-900E-776C3224CE14}" type="pres">
      <dgm:prSet presAssocID="{1EEF0C1F-9B44-4EC9-9D99-8976732BEE5A}" presName="composite2" presStyleCnt="0"/>
      <dgm:spPr/>
    </dgm:pt>
    <dgm:pt modelId="{E15DC5D8-25CA-4CD8-9AA2-2CFD2CC28FBD}" type="pres">
      <dgm:prSet presAssocID="{1EEF0C1F-9B44-4EC9-9D99-8976732BEE5A}" presName="background2" presStyleLbl="node2" presStyleIdx="1" presStyleCnt="2"/>
      <dgm:spPr/>
    </dgm:pt>
    <dgm:pt modelId="{EED3F07E-67BC-419F-BB1E-AFFA0C660A02}" type="pres">
      <dgm:prSet presAssocID="{1EEF0C1F-9B44-4EC9-9D99-8976732BEE5A}" presName="text2" presStyleLbl="fgAcc2" presStyleIdx="1" presStyleCnt="2" custScaleX="109397" custLinFactNeighborX="-43" custLinFactNeighborY="-54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670447-C199-4981-9AC2-567038FEA0BB}" type="pres">
      <dgm:prSet presAssocID="{1EEF0C1F-9B44-4EC9-9D99-8976732BEE5A}" presName="hierChild3" presStyleCnt="0"/>
      <dgm:spPr/>
    </dgm:pt>
  </dgm:ptLst>
  <dgm:cxnLst>
    <dgm:cxn modelId="{9DC97501-677B-410D-85DD-AC45FF264420}" srcId="{EE536885-FD16-4CA1-A36A-469784BDDCF0}" destId="{DC817B22-B7C8-4BE4-8226-8D7153403A93}" srcOrd="0" destOrd="0" parTransId="{7434DECF-9B00-40C0-A778-AFD9364E3B09}" sibTransId="{6D53E465-795F-4DB1-A9BC-9FA0BAC1FF8E}"/>
    <dgm:cxn modelId="{AB336527-A0DB-47BA-8EA2-DBB970D3A0B3}" type="presOf" srcId="{97C86742-213D-4711-9DB0-86DD3869C619}" destId="{D1368AE5-699E-4F52-80FC-BD7857BEC6DE}" srcOrd="0" destOrd="0" presId="urn:microsoft.com/office/officeart/2005/8/layout/hierarchy1"/>
    <dgm:cxn modelId="{2BE3C4BB-B94B-4186-B776-A7BA9EEA04DD}" type="presOf" srcId="{DC817B22-B7C8-4BE4-8226-8D7153403A93}" destId="{6E9FDE71-2635-4951-9F83-989079BF1B9E}" srcOrd="0" destOrd="0" presId="urn:microsoft.com/office/officeart/2005/8/layout/hierarchy1"/>
    <dgm:cxn modelId="{0B2648ED-17F1-4C1D-A369-483172BE5172}" srcId="{DC817B22-B7C8-4BE4-8226-8D7153403A93}" destId="{1EEF0C1F-9B44-4EC9-9D99-8976732BEE5A}" srcOrd="1" destOrd="0" parTransId="{97C86742-213D-4711-9DB0-86DD3869C619}" sibTransId="{51D110A9-436E-4CD4-B824-798013DF4D2C}"/>
    <dgm:cxn modelId="{A2101BC4-B51D-4253-B76B-4EB201AA7BAA}" type="presOf" srcId="{02C9AB87-077E-4150-9F39-589F8468A819}" destId="{6CA797AA-713C-4EEC-882C-1E6891754691}" srcOrd="0" destOrd="0" presId="urn:microsoft.com/office/officeart/2005/8/layout/hierarchy1"/>
    <dgm:cxn modelId="{3F415C71-5E67-4AF0-B403-BC67D9DBFE69}" srcId="{DC817B22-B7C8-4BE4-8226-8D7153403A93}" destId="{02C9AB87-077E-4150-9F39-589F8468A819}" srcOrd="0" destOrd="0" parTransId="{F095F45C-0D37-4469-AD00-50CF481730F1}" sibTransId="{B26E7556-A34C-4357-9367-3F8A6C2663D3}"/>
    <dgm:cxn modelId="{C80B514A-CCF2-4E37-B516-0562473BA2B5}" type="presOf" srcId="{EE536885-FD16-4CA1-A36A-469784BDDCF0}" destId="{0F2E16E0-011D-4F39-947A-2DDBBFA15689}" srcOrd="0" destOrd="0" presId="urn:microsoft.com/office/officeart/2005/8/layout/hierarchy1"/>
    <dgm:cxn modelId="{40FD80B4-46C5-424A-8903-227A06688642}" type="presOf" srcId="{1EEF0C1F-9B44-4EC9-9D99-8976732BEE5A}" destId="{EED3F07E-67BC-419F-BB1E-AFFA0C660A02}" srcOrd="0" destOrd="0" presId="urn:microsoft.com/office/officeart/2005/8/layout/hierarchy1"/>
    <dgm:cxn modelId="{79E4535B-40C3-4276-8967-19DE949FFA62}" type="presOf" srcId="{F095F45C-0D37-4469-AD00-50CF481730F1}" destId="{ACEFC344-8909-4045-8177-F12386012F00}" srcOrd="0" destOrd="0" presId="urn:microsoft.com/office/officeart/2005/8/layout/hierarchy1"/>
    <dgm:cxn modelId="{42B3AFAF-3670-4FBE-98BF-14379C94B73E}" type="presParOf" srcId="{0F2E16E0-011D-4F39-947A-2DDBBFA15689}" destId="{4AF7D1D0-6CBB-4299-8C83-6E11FC44160C}" srcOrd="0" destOrd="0" presId="urn:microsoft.com/office/officeart/2005/8/layout/hierarchy1"/>
    <dgm:cxn modelId="{45A6BC66-763A-4C08-846C-5FD87DE045B4}" type="presParOf" srcId="{4AF7D1D0-6CBB-4299-8C83-6E11FC44160C}" destId="{F6DD0B1B-F9C0-4CBD-A728-DF3AB4310881}" srcOrd="0" destOrd="0" presId="urn:microsoft.com/office/officeart/2005/8/layout/hierarchy1"/>
    <dgm:cxn modelId="{07F3DB6E-E1E2-48D5-8A04-43CBEE9D7604}" type="presParOf" srcId="{F6DD0B1B-F9C0-4CBD-A728-DF3AB4310881}" destId="{CF127FB1-CB35-45F2-800A-4E8461800DF5}" srcOrd="0" destOrd="0" presId="urn:microsoft.com/office/officeart/2005/8/layout/hierarchy1"/>
    <dgm:cxn modelId="{AB76514A-0F39-4754-9D16-F0536E19C2BF}" type="presParOf" srcId="{F6DD0B1B-F9C0-4CBD-A728-DF3AB4310881}" destId="{6E9FDE71-2635-4951-9F83-989079BF1B9E}" srcOrd="1" destOrd="0" presId="urn:microsoft.com/office/officeart/2005/8/layout/hierarchy1"/>
    <dgm:cxn modelId="{540C3F70-8646-45C2-A137-3C62A388E6E1}" type="presParOf" srcId="{4AF7D1D0-6CBB-4299-8C83-6E11FC44160C}" destId="{19FCB4FD-A0A6-4E8A-9308-1A63D1DC4257}" srcOrd="1" destOrd="0" presId="urn:microsoft.com/office/officeart/2005/8/layout/hierarchy1"/>
    <dgm:cxn modelId="{F50E166E-8C04-4F73-B2EA-34DBD768B57C}" type="presParOf" srcId="{19FCB4FD-A0A6-4E8A-9308-1A63D1DC4257}" destId="{ACEFC344-8909-4045-8177-F12386012F00}" srcOrd="0" destOrd="0" presId="urn:microsoft.com/office/officeart/2005/8/layout/hierarchy1"/>
    <dgm:cxn modelId="{CDE175D0-DF45-415A-950C-445BAC4C4E47}" type="presParOf" srcId="{19FCB4FD-A0A6-4E8A-9308-1A63D1DC4257}" destId="{1F4C7D30-3367-4CFF-B002-6A384804B5E6}" srcOrd="1" destOrd="0" presId="urn:microsoft.com/office/officeart/2005/8/layout/hierarchy1"/>
    <dgm:cxn modelId="{5ECC0B2A-3C2F-497C-B5B2-73BFB6D16325}" type="presParOf" srcId="{1F4C7D30-3367-4CFF-B002-6A384804B5E6}" destId="{69B67931-D670-4F4D-B916-40B7A2185611}" srcOrd="0" destOrd="0" presId="urn:microsoft.com/office/officeart/2005/8/layout/hierarchy1"/>
    <dgm:cxn modelId="{43E07816-C421-4601-B800-E7BE1EDC997E}" type="presParOf" srcId="{69B67931-D670-4F4D-B916-40B7A2185611}" destId="{E9EF6E27-5B21-4F6F-B39F-5018AD023FF2}" srcOrd="0" destOrd="0" presId="urn:microsoft.com/office/officeart/2005/8/layout/hierarchy1"/>
    <dgm:cxn modelId="{E9D91D77-8146-4178-ADF9-4F194007151C}" type="presParOf" srcId="{69B67931-D670-4F4D-B916-40B7A2185611}" destId="{6CA797AA-713C-4EEC-882C-1E6891754691}" srcOrd="1" destOrd="0" presId="urn:microsoft.com/office/officeart/2005/8/layout/hierarchy1"/>
    <dgm:cxn modelId="{750F443C-FBF1-4ABD-93B3-5736E21E65B8}" type="presParOf" srcId="{1F4C7D30-3367-4CFF-B002-6A384804B5E6}" destId="{F622709B-38EF-4727-8D0A-B302BEF4CA0A}" srcOrd="1" destOrd="0" presId="urn:microsoft.com/office/officeart/2005/8/layout/hierarchy1"/>
    <dgm:cxn modelId="{6319ADE2-2365-45F2-8612-5A42D66F1C58}" type="presParOf" srcId="{19FCB4FD-A0A6-4E8A-9308-1A63D1DC4257}" destId="{D1368AE5-699E-4F52-80FC-BD7857BEC6DE}" srcOrd="2" destOrd="0" presId="urn:microsoft.com/office/officeart/2005/8/layout/hierarchy1"/>
    <dgm:cxn modelId="{D7A88A1A-B4B2-4563-A5C5-1B17E8E4E546}" type="presParOf" srcId="{19FCB4FD-A0A6-4E8A-9308-1A63D1DC4257}" destId="{61019E4A-1CB2-42F6-A60C-368FA90E0184}" srcOrd="3" destOrd="0" presId="urn:microsoft.com/office/officeart/2005/8/layout/hierarchy1"/>
    <dgm:cxn modelId="{55A540AA-C157-42D0-AB47-2B0B78604412}" type="presParOf" srcId="{61019E4A-1CB2-42F6-A60C-368FA90E0184}" destId="{4F17F009-63E1-4E3E-900E-776C3224CE14}" srcOrd="0" destOrd="0" presId="urn:microsoft.com/office/officeart/2005/8/layout/hierarchy1"/>
    <dgm:cxn modelId="{B4643E55-63F9-4FBC-B124-F9CF268433D2}" type="presParOf" srcId="{4F17F009-63E1-4E3E-900E-776C3224CE14}" destId="{E15DC5D8-25CA-4CD8-9AA2-2CFD2CC28FBD}" srcOrd="0" destOrd="0" presId="urn:microsoft.com/office/officeart/2005/8/layout/hierarchy1"/>
    <dgm:cxn modelId="{90777E2D-1C84-47F5-8E9B-C215612F513C}" type="presParOf" srcId="{4F17F009-63E1-4E3E-900E-776C3224CE14}" destId="{EED3F07E-67BC-419F-BB1E-AFFA0C660A02}" srcOrd="1" destOrd="0" presId="urn:microsoft.com/office/officeart/2005/8/layout/hierarchy1"/>
    <dgm:cxn modelId="{D50D4340-330C-413D-8515-190937A5D0EA}" type="presParOf" srcId="{61019E4A-1CB2-42F6-A60C-368FA90E0184}" destId="{5E670447-C199-4981-9AC2-567038FEA0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715759-E08F-4198-BE87-5B8B019B70D3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CC90FC-39D8-4B5D-8CC6-38561982F8BC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effectLst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b="1" i="1" dirty="0" smtClean="0">
              <a:latin typeface="+mn-lt"/>
            </a:rPr>
            <a:t>1. Конкурс «Лучший преподаватель УрФУ»</a:t>
          </a:r>
          <a:endParaRPr lang="ru-RU" sz="1800" b="1" i="1" dirty="0">
            <a:latin typeface="+mn-lt"/>
          </a:endParaRPr>
        </a:p>
      </dgm:t>
    </dgm:pt>
    <dgm:pt modelId="{C3E168B1-E504-48FA-ABA9-F582C11C9E6B}" type="parTrans" cxnId="{6279A79C-A73B-4A9D-9DF7-81B5F4436457}">
      <dgm:prSet/>
      <dgm:spPr/>
      <dgm:t>
        <a:bodyPr/>
        <a:lstStyle/>
        <a:p>
          <a:endParaRPr lang="ru-RU"/>
        </a:p>
      </dgm:t>
    </dgm:pt>
    <dgm:pt modelId="{EB23B68D-1E95-489B-8685-A3747B3F62E1}" type="sibTrans" cxnId="{6279A79C-A73B-4A9D-9DF7-81B5F4436457}">
      <dgm:prSet/>
      <dgm:spPr/>
      <dgm:t>
        <a:bodyPr/>
        <a:lstStyle/>
        <a:p>
          <a:endParaRPr lang="ru-RU"/>
        </a:p>
      </dgm:t>
    </dgm:pt>
    <dgm:pt modelId="{DC570125-C772-4242-A092-819AC1CC34E8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lope"/>
          <a:bevelB w="165100" h="254000"/>
        </a:sp3d>
      </dgm:spPr>
      <dgm:t>
        <a:bodyPr/>
        <a:lstStyle/>
        <a:p>
          <a:endParaRPr lang="ru-RU" sz="1600" b="1" dirty="0" smtClean="0">
            <a:solidFill>
              <a:schemeClr val="bg2">
                <a:lumMod val="25000"/>
              </a:schemeClr>
            </a:solidFill>
          </a:endParaRPr>
        </a:p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Номинация «Лучший профессор УрФУ»</a:t>
          </a:r>
          <a:endParaRPr lang="ru-RU" sz="1600" b="1" dirty="0">
            <a:solidFill>
              <a:schemeClr val="bg2">
                <a:lumMod val="25000"/>
              </a:schemeClr>
            </a:solidFill>
          </a:endParaRPr>
        </a:p>
      </dgm:t>
    </dgm:pt>
    <dgm:pt modelId="{592A145E-F825-4F6C-8373-837E4B7E9B78}" type="parTrans" cxnId="{F40B0646-F67A-4160-8C0A-E5A5BED3C2F0}">
      <dgm:prSet/>
      <dgm:spPr/>
      <dgm:t>
        <a:bodyPr/>
        <a:lstStyle/>
        <a:p>
          <a:endParaRPr lang="ru-RU"/>
        </a:p>
      </dgm:t>
    </dgm:pt>
    <dgm:pt modelId="{AC0E06E3-C7E2-4426-8C3E-37C19EB3E3F3}" type="sibTrans" cxnId="{F40B0646-F67A-4160-8C0A-E5A5BED3C2F0}">
      <dgm:prSet/>
      <dgm:spPr/>
      <dgm:t>
        <a:bodyPr/>
        <a:lstStyle/>
        <a:p>
          <a:endParaRPr lang="ru-RU"/>
        </a:p>
      </dgm:t>
    </dgm:pt>
    <dgm:pt modelId="{048B1518-C784-4D44-85BD-D5C657CAC022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Номинация «Лучший доцент УрФУ»</a:t>
          </a:r>
        </a:p>
        <a:p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2F03FC2F-228C-4995-81B0-9CA91F730F62}" type="parTrans" cxnId="{3A0D7951-07EE-49D1-B8CB-B41E653FA8D7}">
      <dgm:prSet/>
      <dgm:spPr/>
      <dgm:t>
        <a:bodyPr/>
        <a:lstStyle/>
        <a:p>
          <a:endParaRPr lang="ru-RU"/>
        </a:p>
      </dgm:t>
    </dgm:pt>
    <dgm:pt modelId="{F4F78746-042C-4BBB-9DCD-A224C0FA1347}" type="sibTrans" cxnId="{3A0D7951-07EE-49D1-B8CB-B41E653FA8D7}">
      <dgm:prSet/>
      <dgm:spPr/>
      <dgm:t>
        <a:bodyPr/>
        <a:lstStyle/>
        <a:p>
          <a:endParaRPr lang="ru-RU"/>
        </a:p>
      </dgm:t>
    </dgm:pt>
    <dgm:pt modelId="{E2201602-61CF-4309-BBB6-C5C2CEF83BC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Номинация «Лучший преподаватель УрФУ»</a:t>
          </a:r>
        </a:p>
        <a:p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2488D357-819B-48F2-97A2-6448DEBAA6B6}" type="parTrans" cxnId="{15E63635-29E1-49FC-BF0D-8E4A3CB4BD45}">
      <dgm:prSet/>
      <dgm:spPr/>
      <dgm:t>
        <a:bodyPr/>
        <a:lstStyle/>
        <a:p>
          <a:endParaRPr lang="ru-RU"/>
        </a:p>
      </dgm:t>
    </dgm:pt>
    <dgm:pt modelId="{1EF13907-FE1B-4B07-946D-A6A5CBAAFDA0}" type="sibTrans" cxnId="{15E63635-29E1-49FC-BF0D-8E4A3CB4BD45}">
      <dgm:prSet/>
      <dgm:spPr/>
      <dgm:t>
        <a:bodyPr/>
        <a:lstStyle/>
        <a:p>
          <a:endParaRPr lang="ru-RU"/>
        </a:p>
      </dgm:t>
    </dgm:pt>
    <dgm:pt modelId="{997A5BCA-F0A5-4670-9823-63CA3478DE18}">
      <dgm:prSet phldrT="[Текст]"/>
      <dgm:spPr/>
      <dgm:t>
        <a:bodyPr/>
        <a:lstStyle/>
        <a:p>
          <a:endParaRPr lang="ru-RU" dirty="0"/>
        </a:p>
      </dgm:t>
    </dgm:pt>
    <dgm:pt modelId="{83AF9C96-D869-482E-84FB-A96806262E17}" type="sibTrans" cxnId="{91F6A701-0AF3-433F-B746-0F52FF7D8B4B}">
      <dgm:prSet/>
      <dgm:spPr/>
      <dgm:t>
        <a:bodyPr/>
        <a:lstStyle/>
        <a:p>
          <a:endParaRPr lang="ru-RU"/>
        </a:p>
      </dgm:t>
    </dgm:pt>
    <dgm:pt modelId="{6D0AC59E-7E56-40E9-BD66-F574AD775039}" type="parTrans" cxnId="{91F6A701-0AF3-433F-B746-0F52FF7D8B4B}">
      <dgm:prSet/>
      <dgm:spPr/>
      <dgm:t>
        <a:bodyPr/>
        <a:lstStyle/>
        <a:p>
          <a:endParaRPr lang="ru-RU"/>
        </a:p>
      </dgm:t>
    </dgm:pt>
    <dgm:pt modelId="{531AA3BB-076C-4A08-8CAE-B0DE427E51BB}" type="pres">
      <dgm:prSet presAssocID="{4E715759-E08F-4198-BE87-5B8B019B70D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ADFC9-1BC7-497C-A2DC-E5A1AA8D4434}" type="pres">
      <dgm:prSet presAssocID="{4E715759-E08F-4198-BE87-5B8B019B70D3}" presName="matrix" presStyleCnt="0"/>
      <dgm:spPr/>
    </dgm:pt>
    <dgm:pt modelId="{1E723117-1E6D-4FD8-965A-8844498F847F}" type="pres">
      <dgm:prSet presAssocID="{4E715759-E08F-4198-BE87-5B8B019B70D3}" presName="tile1" presStyleLbl="node1" presStyleIdx="0" presStyleCnt="4" custScaleX="25431" custScaleY="15250" custLinFactNeighborX="52298" custLinFactNeighborY="57901"/>
      <dgm:spPr/>
      <dgm:t>
        <a:bodyPr/>
        <a:lstStyle/>
        <a:p>
          <a:endParaRPr lang="ru-RU"/>
        </a:p>
      </dgm:t>
    </dgm:pt>
    <dgm:pt modelId="{0997B2F0-0049-47CA-9150-B22ADB8D7346}" type="pres">
      <dgm:prSet presAssocID="{4E715759-E08F-4198-BE87-5B8B019B70D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0E907-A2B7-4B39-B6B7-089F42BDB199}" type="pres">
      <dgm:prSet presAssocID="{4E715759-E08F-4198-BE87-5B8B019B70D3}" presName="tile2" presStyleLbl="node1" presStyleIdx="1" presStyleCnt="4" custScaleX="116410" custScaleY="80478" custLinFactNeighborX="-49893" custLinFactNeighborY="31445"/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1BC1E60D-FFBE-4D47-AE94-9FF03F3B4FEF}" type="pres">
      <dgm:prSet presAssocID="{4E715759-E08F-4198-BE87-5B8B019B70D3}" presName="tile2text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757506A6-2FD6-4717-86BC-DFF2FD576971}" type="pres">
      <dgm:prSet presAssocID="{4E715759-E08F-4198-BE87-5B8B019B70D3}" presName="tile3" presStyleLbl="node1" presStyleIdx="2" presStyleCnt="4" custScaleX="120102" custScaleY="73393" custLinFactNeighborX="-6971" custLinFactNeighborY="2366"/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C33A3E99-1098-4204-A14C-86E06AA25EBB}" type="pres">
      <dgm:prSet presAssocID="{4E715759-E08F-4198-BE87-5B8B019B70D3}" presName="tile3text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1DE42ECC-1AF6-4701-ACC3-9313BC1B6040}" type="pres">
      <dgm:prSet presAssocID="{4E715759-E08F-4198-BE87-5B8B019B70D3}" presName="tile4" presStyleLbl="node1" presStyleIdx="3" presStyleCnt="4" custScaleX="112017" custScaleY="73328" custLinFactNeighborX="-5018" custLinFactNeighborY="272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21EA3DB-50DD-4A3D-A325-69FA453CB530}" type="pres">
      <dgm:prSet presAssocID="{4E715759-E08F-4198-BE87-5B8B019B70D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B5647-4A47-44F1-B778-93D4FC983156}" type="pres">
      <dgm:prSet presAssocID="{4E715759-E08F-4198-BE87-5B8B019B70D3}" presName="centerTile" presStyleLbl="fgShp" presStyleIdx="0" presStyleCnt="1" custScaleX="333333" custScaleY="72612" custLinFactY="-100000" custLinFactNeighborX="5973" custLinFactNeighborY="-100270">
        <dgm:presLayoutVars>
          <dgm:chMax val="0"/>
          <dgm:chPref val="0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1F6A701-0AF3-433F-B746-0F52FF7D8B4B}" srcId="{31CC90FC-39D8-4B5D-8CC6-38561982F8BC}" destId="{997A5BCA-F0A5-4670-9823-63CA3478DE18}" srcOrd="0" destOrd="0" parTransId="{6D0AC59E-7E56-40E9-BD66-F574AD775039}" sibTransId="{83AF9C96-D869-482E-84FB-A96806262E17}"/>
    <dgm:cxn modelId="{15E63635-29E1-49FC-BF0D-8E4A3CB4BD45}" srcId="{31CC90FC-39D8-4B5D-8CC6-38561982F8BC}" destId="{E2201602-61CF-4309-BBB6-C5C2CEF83BC6}" srcOrd="3" destOrd="0" parTransId="{2488D357-819B-48F2-97A2-6448DEBAA6B6}" sibTransId="{1EF13907-FE1B-4B07-946D-A6A5CBAAFDA0}"/>
    <dgm:cxn modelId="{C3218E2C-1087-4B20-A620-FE2DEE64AA3E}" type="presOf" srcId="{E2201602-61CF-4309-BBB6-C5C2CEF83BC6}" destId="{C21EA3DB-50DD-4A3D-A325-69FA453CB530}" srcOrd="1" destOrd="0" presId="urn:microsoft.com/office/officeart/2005/8/layout/matrix1"/>
    <dgm:cxn modelId="{45044FBE-B91D-49A6-9801-CA71ABAFB7AB}" type="presOf" srcId="{4E715759-E08F-4198-BE87-5B8B019B70D3}" destId="{531AA3BB-076C-4A08-8CAE-B0DE427E51BB}" srcOrd="0" destOrd="0" presId="urn:microsoft.com/office/officeart/2005/8/layout/matrix1"/>
    <dgm:cxn modelId="{22D8159A-9FE7-4A2A-9B02-F30E8C434976}" type="presOf" srcId="{048B1518-C784-4D44-85BD-D5C657CAC022}" destId="{C33A3E99-1098-4204-A14C-86E06AA25EBB}" srcOrd="1" destOrd="0" presId="urn:microsoft.com/office/officeart/2005/8/layout/matrix1"/>
    <dgm:cxn modelId="{B8362C25-191D-4EE2-A87D-3852A15B9B9D}" type="presOf" srcId="{997A5BCA-F0A5-4670-9823-63CA3478DE18}" destId="{0997B2F0-0049-47CA-9150-B22ADB8D7346}" srcOrd="1" destOrd="0" presId="urn:microsoft.com/office/officeart/2005/8/layout/matrix1"/>
    <dgm:cxn modelId="{0CE7A832-B99A-4079-9088-A5F2C370C024}" type="presOf" srcId="{31CC90FC-39D8-4B5D-8CC6-38561982F8BC}" destId="{0B0B5647-4A47-44F1-B778-93D4FC983156}" srcOrd="0" destOrd="0" presId="urn:microsoft.com/office/officeart/2005/8/layout/matrix1"/>
    <dgm:cxn modelId="{3A0D7951-07EE-49D1-B8CB-B41E653FA8D7}" srcId="{31CC90FC-39D8-4B5D-8CC6-38561982F8BC}" destId="{048B1518-C784-4D44-85BD-D5C657CAC022}" srcOrd="2" destOrd="0" parTransId="{2F03FC2F-228C-4995-81B0-9CA91F730F62}" sibTransId="{F4F78746-042C-4BBB-9DCD-A224C0FA1347}"/>
    <dgm:cxn modelId="{93A7DA1B-3CBB-4ACB-A4C2-6F25A0ED60EA}" type="presOf" srcId="{DC570125-C772-4242-A092-819AC1CC34E8}" destId="{6720E907-A2B7-4B39-B6B7-089F42BDB199}" srcOrd="0" destOrd="0" presId="urn:microsoft.com/office/officeart/2005/8/layout/matrix1"/>
    <dgm:cxn modelId="{7E28D30E-29A0-4F26-B681-F8061D4C4624}" type="presOf" srcId="{E2201602-61CF-4309-BBB6-C5C2CEF83BC6}" destId="{1DE42ECC-1AF6-4701-ACC3-9313BC1B6040}" srcOrd="0" destOrd="0" presId="urn:microsoft.com/office/officeart/2005/8/layout/matrix1"/>
    <dgm:cxn modelId="{B4594C6D-F536-4BCE-8363-E469A21C075E}" type="presOf" srcId="{048B1518-C784-4D44-85BD-D5C657CAC022}" destId="{757506A6-2FD6-4717-86BC-DFF2FD576971}" srcOrd="0" destOrd="0" presId="urn:microsoft.com/office/officeart/2005/8/layout/matrix1"/>
    <dgm:cxn modelId="{197C18D9-4B57-4042-B883-A36F29287DA2}" type="presOf" srcId="{997A5BCA-F0A5-4670-9823-63CA3478DE18}" destId="{1E723117-1E6D-4FD8-965A-8844498F847F}" srcOrd="0" destOrd="0" presId="urn:microsoft.com/office/officeart/2005/8/layout/matrix1"/>
    <dgm:cxn modelId="{6279A79C-A73B-4A9D-9DF7-81B5F4436457}" srcId="{4E715759-E08F-4198-BE87-5B8B019B70D3}" destId="{31CC90FC-39D8-4B5D-8CC6-38561982F8BC}" srcOrd="0" destOrd="0" parTransId="{C3E168B1-E504-48FA-ABA9-F582C11C9E6B}" sibTransId="{EB23B68D-1E95-489B-8685-A3747B3F62E1}"/>
    <dgm:cxn modelId="{12F16517-FC4C-49AE-8D59-845A622FF7B0}" type="presOf" srcId="{DC570125-C772-4242-A092-819AC1CC34E8}" destId="{1BC1E60D-FFBE-4D47-AE94-9FF03F3B4FEF}" srcOrd="1" destOrd="0" presId="urn:microsoft.com/office/officeart/2005/8/layout/matrix1"/>
    <dgm:cxn modelId="{F40B0646-F67A-4160-8C0A-E5A5BED3C2F0}" srcId="{31CC90FC-39D8-4B5D-8CC6-38561982F8BC}" destId="{DC570125-C772-4242-A092-819AC1CC34E8}" srcOrd="1" destOrd="0" parTransId="{592A145E-F825-4F6C-8373-837E4B7E9B78}" sibTransId="{AC0E06E3-C7E2-4426-8C3E-37C19EB3E3F3}"/>
    <dgm:cxn modelId="{AAAC171D-39E5-4834-B3D0-23085D334CB4}" type="presParOf" srcId="{531AA3BB-076C-4A08-8CAE-B0DE427E51BB}" destId="{2FEADFC9-1BC7-497C-A2DC-E5A1AA8D4434}" srcOrd="0" destOrd="0" presId="urn:microsoft.com/office/officeart/2005/8/layout/matrix1"/>
    <dgm:cxn modelId="{BAED4B19-BAE2-4997-9518-6B9A3A1BE271}" type="presParOf" srcId="{2FEADFC9-1BC7-497C-A2DC-E5A1AA8D4434}" destId="{1E723117-1E6D-4FD8-965A-8844498F847F}" srcOrd="0" destOrd="0" presId="urn:microsoft.com/office/officeart/2005/8/layout/matrix1"/>
    <dgm:cxn modelId="{840DEB68-5E24-4CF9-A9F7-71BF730FA686}" type="presParOf" srcId="{2FEADFC9-1BC7-497C-A2DC-E5A1AA8D4434}" destId="{0997B2F0-0049-47CA-9150-B22ADB8D7346}" srcOrd="1" destOrd="0" presId="urn:microsoft.com/office/officeart/2005/8/layout/matrix1"/>
    <dgm:cxn modelId="{D5BB2F1E-4A4A-4418-96D3-50796F279920}" type="presParOf" srcId="{2FEADFC9-1BC7-497C-A2DC-E5A1AA8D4434}" destId="{6720E907-A2B7-4B39-B6B7-089F42BDB199}" srcOrd="2" destOrd="0" presId="urn:microsoft.com/office/officeart/2005/8/layout/matrix1"/>
    <dgm:cxn modelId="{A59A7837-3367-4F48-AB96-CB261ADD4DAE}" type="presParOf" srcId="{2FEADFC9-1BC7-497C-A2DC-E5A1AA8D4434}" destId="{1BC1E60D-FFBE-4D47-AE94-9FF03F3B4FEF}" srcOrd="3" destOrd="0" presId="urn:microsoft.com/office/officeart/2005/8/layout/matrix1"/>
    <dgm:cxn modelId="{30048B97-9FA2-4A15-BD2A-BD3D358C4C71}" type="presParOf" srcId="{2FEADFC9-1BC7-497C-A2DC-E5A1AA8D4434}" destId="{757506A6-2FD6-4717-86BC-DFF2FD576971}" srcOrd="4" destOrd="0" presId="urn:microsoft.com/office/officeart/2005/8/layout/matrix1"/>
    <dgm:cxn modelId="{99CFF863-C2AF-4A5A-8A46-F77C7A5789F7}" type="presParOf" srcId="{2FEADFC9-1BC7-497C-A2DC-E5A1AA8D4434}" destId="{C33A3E99-1098-4204-A14C-86E06AA25EBB}" srcOrd="5" destOrd="0" presId="urn:microsoft.com/office/officeart/2005/8/layout/matrix1"/>
    <dgm:cxn modelId="{FBF4EEF9-B9E7-4F5D-8407-99153A3F322C}" type="presParOf" srcId="{2FEADFC9-1BC7-497C-A2DC-E5A1AA8D4434}" destId="{1DE42ECC-1AF6-4701-ACC3-9313BC1B6040}" srcOrd="6" destOrd="0" presId="urn:microsoft.com/office/officeart/2005/8/layout/matrix1"/>
    <dgm:cxn modelId="{9A745EEE-D1CA-4CA3-AF37-3DEF90B83EEE}" type="presParOf" srcId="{2FEADFC9-1BC7-497C-A2DC-E5A1AA8D4434}" destId="{C21EA3DB-50DD-4A3D-A325-69FA453CB530}" srcOrd="7" destOrd="0" presId="urn:microsoft.com/office/officeart/2005/8/layout/matrix1"/>
    <dgm:cxn modelId="{153A9030-C60D-4EFF-93E1-CAE9A9BB9D8C}" type="presParOf" srcId="{531AA3BB-076C-4A08-8CAE-B0DE427E51BB}" destId="{0B0B5647-4A47-44F1-B778-93D4FC9831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CE8C20-2EFC-4B17-BBF9-C861A3997310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A7EC7E-42E5-4029-BA12-088A4E068D6B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800" b="1" i="1" dirty="0" smtClean="0"/>
            <a:t>2. Конкурс на лучшее учебное издание</a:t>
          </a:r>
          <a:endParaRPr lang="ru-RU" sz="1800" b="1" i="1" dirty="0"/>
        </a:p>
      </dgm:t>
    </dgm:pt>
    <dgm:pt modelId="{8FB192CA-169E-4CA3-BA37-871F6F939E38}" type="parTrans" cxnId="{55348702-892C-41C5-BDAC-B2957A10A82C}">
      <dgm:prSet/>
      <dgm:spPr/>
      <dgm:t>
        <a:bodyPr/>
        <a:lstStyle/>
        <a:p>
          <a:endParaRPr lang="ru-RU"/>
        </a:p>
      </dgm:t>
    </dgm:pt>
    <dgm:pt modelId="{93B1DCE9-0D39-4AA0-BF94-46BB40C4FC7C}" type="sibTrans" cxnId="{55348702-892C-41C5-BDAC-B2957A10A82C}">
      <dgm:prSet/>
      <dgm:spPr/>
      <dgm:t>
        <a:bodyPr/>
        <a:lstStyle/>
        <a:p>
          <a:endParaRPr lang="ru-RU"/>
        </a:p>
      </dgm:t>
    </dgm:pt>
    <dgm:pt modelId="{1DFC213A-23F9-45E8-AF98-FE0F24ED832A}">
      <dgm:prSet phldrT="[Текст]"/>
      <dgm:spPr/>
      <dgm:t>
        <a:bodyPr/>
        <a:lstStyle/>
        <a:p>
          <a:endParaRPr lang="ru-RU" dirty="0"/>
        </a:p>
      </dgm:t>
    </dgm:pt>
    <dgm:pt modelId="{7900521C-D7F6-45D2-9021-1B34160B10CC}" type="parTrans" cxnId="{C8678600-B6D0-4576-B98D-AF1B599507F2}">
      <dgm:prSet/>
      <dgm:spPr/>
      <dgm:t>
        <a:bodyPr/>
        <a:lstStyle/>
        <a:p>
          <a:endParaRPr lang="ru-RU"/>
        </a:p>
      </dgm:t>
    </dgm:pt>
    <dgm:pt modelId="{51AEE5A5-62A0-41C8-A7E4-7A184EACE502}" type="sibTrans" cxnId="{C8678600-B6D0-4576-B98D-AF1B599507F2}">
      <dgm:prSet/>
      <dgm:spPr/>
      <dgm:t>
        <a:bodyPr/>
        <a:lstStyle/>
        <a:p>
          <a:endParaRPr lang="ru-RU"/>
        </a:p>
      </dgm:t>
    </dgm:pt>
    <dgm:pt modelId="{A70F6EE9-B810-43B8-8009-39FCD8E0288C}">
      <dgm:prSet phldrT="[Текст]" custT="1"/>
      <dgm:spPr>
        <a:solidFill>
          <a:schemeClr val="accent6">
            <a:lumMod val="40000"/>
            <a:lumOff val="60000"/>
          </a:schemeClr>
        </a:solidFill>
        <a:ln w="12700">
          <a:solidFill>
            <a:schemeClr val="bg2">
              <a:lumMod val="1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slope"/>
        </a:sp3d>
      </dgm:spPr>
      <dgm:t>
        <a:bodyPr/>
        <a:lstStyle/>
        <a:p>
          <a:endParaRPr lang="ru-RU" sz="1600" b="1" dirty="0" smtClean="0">
            <a:solidFill>
              <a:schemeClr val="bg2">
                <a:lumMod val="25000"/>
              </a:schemeClr>
            </a:solidFill>
          </a:endParaRPr>
        </a:p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Номинация «Лучшее учебно-методическое издание»</a:t>
          </a:r>
          <a:endParaRPr lang="ru-RU" sz="1600" b="1" dirty="0">
            <a:solidFill>
              <a:schemeClr val="bg2">
                <a:lumMod val="25000"/>
              </a:schemeClr>
            </a:solidFill>
          </a:endParaRPr>
        </a:p>
      </dgm:t>
    </dgm:pt>
    <dgm:pt modelId="{8F7FB9DF-7C4F-40F5-BF4D-7BC391009D02}" type="parTrans" cxnId="{F17302EE-5D7D-420B-A015-6661A75B9169}">
      <dgm:prSet/>
      <dgm:spPr/>
      <dgm:t>
        <a:bodyPr/>
        <a:lstStyle/>
        <a:p>
          <a:endParaRPr lang="ru-RU"/>
        </a:p>
      </dgm:t>
    </dgm:pt>
    <dgm:pt modelId="{E9668EB1-DAFC-49AF-9B41-EE36F67F630A}" type="sibTrans" cxnId="{F17302EE-5D7D-420B-A015-6661A75B9169}">
      <dgm:prSet/>
      <dgm:spPr/>
      <dgm:t>
        <a:bodyPr/>
        <a:lstStyle/>
        <a:p>
          <a:endParaRPr lang="ru-RU"/>
        </a:p>
      </dgm:t>
    </dgm:pt>
    <dgm:pt modelId="{1026F1A4-013B-4782-9F2D-D3355E2BF4A6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550" b="1" dirty="0" smtClean="0">
              <a:solidFill>
                <a:schemeClr val="bg2">
                  <a:lumMod val="25000"/>
                </a:schemeClr>
              </a:solidFill>
            </a:rPr>
            <a:t>Номинация «Лучший электронно-образовательный ресурс»</a:t>
          </a:r>
        </a:p>
        <a:p>
          <a:endParaRPr lang="ru-RU" sz="1600" b="1" dirty="0">
            <a:solidFill>
              <a:schemeClr val="bg2">
                <a:lumMod val="25000"/>
              </a:schemeClr>
            </a:solidFill>
          </a:endParaRPr>
        </a:p>
      </dgm:t>
    </dgm:pt>
    <dgm:pt modelId="{4CA6EC70-555D-4606-81C1-00D30E650851}" type="parTrans" cxnId="{A9F2F45A-554F-423B-A206-86C70AD64CAA}">
      <dgm:prSet/>
      <dgm:spPr/>
      <dgm:t>
        <a:bodyPr/>
        <a:lstStyle/>
        <a:p>
          <a:endParaRPr lang="ru-RU"/>
        </a:p>
      </dgm:t>
    </dgm:pt>
    <dgm:pt modelId="{5AD3C0C7-0897-4BA4-9A39-034F2F5BDA62}" type="sibTrans" cxnId="{A9F2F45A-554F-423B-A206-86C70AD64CAA}">
      <dgm:prSet/>
      <dgm:spPr/>
      <dgm:t>
        <a:bodyPr/>
        <a:lstStyle/>
        <a:p>
          <a:endParaRPr lang="ru-RU"/>
        </a:p>
      </dgm:t>
    </dgm:pt>
    <dgm:pt modelId="{FED2C20B-7A85-444C-93D1-CF4E50C81CB0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Номинация «Лучшее научное издание»</a:t>
          </a:r>
        </a:p>
        <a:p>
          <a:endParaRPr lang="ru-RU" sz="1600" b="1" dirty="0">
            <a:solidFill>
              <a:schemeClr val="bg2">
                <a:lumMod val="25000"/>
              </a:schemeClr>
            </a:solidFill>
          </a:endParaRPr>
        </a:p>
      </dgm:t>
    </dgm:pt>
    <dgm:pt modelId="{41708371-2513-4354-81AC-E9E969AB3A69}" type="parTrans" cxnId="{3550FCFB-286A-4500-959B-99A81ADE0A09}">
      <dgm:prSet/>
      <dgm:spPr/>
      <dgm:t>
        <a:bodyPr/>
        <a:lstStyle/>
        <a:p>
          <a:endParaRPr lang="ru-RU"/>
        </a:p>
      </dgm:t>
    </dgm:pt>
    <dgm:pt modelId="{C3481554-E25D-4EFC-989C-7E5AD3A8D614}" type="sibTrans" cxnId="{3550FCFB-286A-4500-959B-99A81ADE0A09}">
      <dgm:prSet/>
      <dgm:spPr/>
      <dgm:t>
        <a:bodyPr/>
        <a:lstStyle/>
        <a:p>
          <a:endParaRPr lang="ru-RU"/>
        </a:p>
      </dgm:t>
    </dgm:pt>
    <dgm:pt modelId="{FE1DBD4D-A2C7-4B2D-957D-E193D4052114}" type="pres">
      <dgm:prSet presAssocID="{86CE8C20-2EFC-4B17-BBF9-C861A399731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ACA9D3-290A-4DA4-AA05-57AAB166D843}" type="pres">
      <dgm:prSet presAssocID="{86CE8C20-2EFC-4B17-BBF9-C861A3997310}" presName="matrix" presStyleCnt="0"/>
      <dgm:spPr/>
    </dgm:pt>
    <dgm:pt modelId="{114F4F9A-6ABF-43E5-832D-B8E6C4B8BE8B}" type="pres">
      <dgm:prSet presAssocID="{86CE8C20-2EFC-4B17-BBF9-C861A3997310}" presName="tile1" presStyleLbl="node1" presStyleIdx="0" presStyleCnt="4" custScaleX="58282" custScaleY="8409" custLinFactNeighborX="47066" custLinFactNeighborY="44547"/>
      <dgm:spPr/>
      <dgm:t>
        <a:bodyPr/>
        <a:lstStyle/>
        <a:p>
          <a:endParaRPr lang="ru-RU"/>
        </a:p>
      </dgm:t>
    </dgm:pt>
    <dgm:pt modelId="{48BFA3B5-CE8D-44DB-BB2A-9119BBC116F6}" type="pres">
      <dgm:prSet presAssocID="{86CE8C20-2EFC-4B17-BBF9-C861A399731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063D3-18E4-44AB-A1CE-6C2ECFBE31F4}" type="pres">
      <dgm:prSet presAssocID="{86CE8C20-2EFC-4B17-BBF9-C861A3997310}" presName="tile2" presStyleLbl="node1" presStyleIdx="1" presStyleCnt="4" custScaleX="141762" custScaleY="84546" custLinFactNeighborX="-52144" custLinFactNeighborY="30985"/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AA38AE5E-7B8F-40D1-AB70-9516B77D5E71}" type="pres">
      <dgm:prSet presAssocID="{86CE8C20-2EFC-4B17-BBF9-C861A3997310}" presName="tile2text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9A0475A1-8A38-4A13-A783-ED411AE2D078}" type="pres">
      <dgm:prSet presAssocID="{86CE8C20-2EFC-4B17-BBF9-C861A3997310}" presName="tile3" presStyleLbl="node1" presStyleIdx="2" presStyleCnt="4" custScaleX="126704" custScaleY="65374" custLinFactNeighborX="-650" custLinFactNeighborY="-654"/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DF8338BA-0E6E-4A03-815D-0AEE377D06D8}" type="pres">
      <dgm:prSet presAssocID="{86CE8C20-2EFC-4B17-BBF9-C861A3997310}" presName="tile3text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7F552AEF-CF2A-4044-B587-ACD277D329CB}" type="pres">
      <dgm:prSet presAssocID="{86CE8C20-2EFC-4B17-BBF9-C861A3997310}" presName="tile4" presStyleLbl="node1" presStyleIdx="3" presStyleCnt="4" custScaleX="105335" custScaleY="66610" custLinFactNeighborX="524" custLinFactNeighborY="51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512FC69-125A-4B99-8D46-679D1E6DCC00}" type="pres">
      <dgm:prSet presAssocID="{86CE8C20-2EFC-4B17-BBF9-C861A3997310}" presName="tile4text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D0F6744-239C-4749-BF10-A3B637F245DF}" type="pres">
      <dgm:prSet presAssocID="{86CE8C20-2EFC-4B17-BBF9-C861A3997310}" presName="centerTile" presStyleLbl="fgShp" presStyleIdx="0" presStyleCnt="1" custScaleX="333333" custScaleY="72040" custLinFactY="-60413" custLinFactNeighborX="0" custLinFactNeighborY="-100000">
        <dgm:presLayoutVars>
          <dgm:chMax val="0"/>
          <dgm:chPref val="0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F17302EE-5D7D-420B-A015-6661A75B9169}" srcId="{C0A7EC7E-42E5-4029-BA12-088A4E068D6B}" destId="{A70F6EE9-B810-43B8-8009-39FCD8E0288C}" srcOrd="1" destOrd="0" parTransId="{8F7FB9DF-7C4F-40F5-BF4D-7BC391009D02}" sibTransId="{E9668EB1-DAFC-49AF-9B41-EE36F67F630A}"/>
    <dgm:cxn modelId="{34FEA011-6773-4A97-930B-9F2C8F131A69}" type="presOf" srcId="{1026F1A4-013B-4782-9F2D-D3355E2BF4A6}" destId="{9A0475A1-8A38-4A13-A783-ED411AE2D078}" srcOrd="0" destOrd="0" presId="urn:microsoft.com/office/officeart/2005/8/layout/matrix1"/>
    <dgm:cxn modelId="{3550FCFB-286A-4500-959B-99A81ADE0A09}" srcId="{C0A7EC7E-42E5-4029-BA12-088A4E068D6B}" destId="{FED2C20B-7A85-444C-93D1-CF4E50C81CB0}" srcOrd="3" destOrd="0" parTransId="{41708371-2513-4354-81AC-E9E969AB3A69}" sibTransId="{C3481554-E25D-4EFC-989C-7E5AD3A8D614}"/>
    <dgm:cxn modelId="{EDF7323B-0B96-4210-AAC9-78D57E4D3943}" type="presOf" srcId="{A70F6EE9-B810-43B8-8009-39FCD8E0288C}" destId="{AA38AE5E-7B8F-40D1-AB70-9516B77D5E71}" srcOrd="1" destOrd="0" presId="urn:microsoft.com/office/officeart/2005/8/layout/matrix1"/>
    <dgm:cxn modelId="{D27B4E3A-532B-457F-AA48-4DC4A218E9E2}" type="presOf" srcId="{1026F1A4-013B-4782-9F2D-D3355E2BF4A6}" destId="{DF8338BA-0E6E-4A03-815D-0AEE377D06D8}" srcOrd="1" destOrd="0" presId="urn:microsoft.com/office/officeart/2005/8/layout/matrix1"/>
    <dgm:cxn modelId="{55348702-892C-41C5-BDAC-B2957A10A82C}" srcId="{86CE8C20-2EFC-4B17-BBF9-C861A3997310}" destId="{C0A7EC7E-42E5-4029-BA12-088A4E068D6B}" srcOrd="0" destOrd="0" parTransId="{8FB192CA-169E-4CA3-BA37-871F6F939E38}" sibTransId="{93B1DCE9-0D39-4AA0-BF94-46BB40C4FC7C}"/>
    <dgm:cxn modelId="{5D236900-4AA9-4E56-8822-985078832DB8}" type="presOf" srcId="{FED2C20B-7A85-444C-93D1-CF4E50C81CB0}" destId="{7F552AEF-CF2A-4044-B587-ACD277D329CB}" srcOrd="0" destOrd="0" presId="urn:microsoft.com/office/officeart/2005/8/layout/matrix1"/>
    <dgm:cxn modelId="{700D176D-32EA-4788-98D5-11CD7F869EC0}" type="presOf" srcId="{86CE8C20-2EFC-4B17-BBF9-C861A3997310}" destId="{FE1DBD4D-A2C7-4B2D-957D-E193D4052114}" srcOrd="0" destOrd="0" presId="urn:microsoft.com/office/officeart/2005/8/layout/matrix1"/>
    <dgm:cxn modelId="{10CC7BC5-61D9-4928-A30C-FEA9548AD660}" type="presOf" srcId="{1DFC213A-23F9-45E8-AF98-FE0F24ED832A}" destId="{114F4F9A-6ABF-43E5-832D-B8E6C4B8BE8B}" srcOrd="0" destOrd="0" presId="urn:microsoft.com/office/officeart/2005/8/layout/matrix1"/>
    <dgm:cxn modelId="{B0CB50FA-8D5A-4338-99E8-D9A507C001F6}" type="presOf" srcId="{1DFC213A-23F9-45E8-AF98-FE0F24ED832A}" destId="{48BFA3B5-CE8D-44DB-BB2A-9119BBC116F6}" srcOrd="1" destOrd="0" presId="urn:microsoft.com/office/officeart/2005/8/layout/matrix1"/>
    <dgm:cxn modelId="{A9F2F45A-554F-423B-A206-86C70AD64CAA}" srcId="{C0A7EC7E-42E5-4029-BA12-088A4E068D6B}" destId="{1026F1A4-013B-4782-9F2D-D3355E2BF4A6}" srcOrd="2" destOrd="0" parTransId="{4CA6EC70-555D-4606-81C1-00D30E650851}" sibTransId="{5AD3C0C7-0897-4BA4-9A39-034F2F5BDA62}"/>
    <dgm:cxn modelId="{A9DB4507-55DA-4AC1-9D89-B10E4B44BEB1}" type="presOf" srcId="{FED2C20B-7A85-444C-93D1-CF4E50C81CB0}" destId="{6512FC69-125A-4B99-8D46-679D1E6DCC00}" srcOrd="1" destOrd="0" presId="urn:microsoft.com/office/officeart/2005/8/layout/matrix1"/>
    <dgm:cxn modelId="{27D88414-C268-4397-9E07-E738DC2300AB}" type="presOf" srcId="{C0A7EC7E-42E5-4029-BA12-088A4E068D6B}" destId="{BD0F6744-239C-4749-BF10-A3B637F245DF}" srcOrd="0" destOrd="0" presId="urn:microsoft.com/office/officeart/2005/8/layout/matrix1"/>
    <dgm:cxn modelId="{C8678600-B6D0-4576-B98D-AF1B599507F2}" srcId="{C0A7EC7E-42E5-4029-BA12-088A4E068D6B}" destId="{1DFC213A-23F9-45E8-AF98-FE0F24ED832A}" srcOrd="0" destOrd="0" parTransId="{7900521C-D7F6-45D2-9021-1B34160B10CC}" sibTransId="{51AEE5A5-62A0-41C8-A7E4-7A184EACE502}"/>
    <dgm:cxn modelId="{CF4DAF01-9618-4F46-8947-33DCC786132B}" type="presOf" srcId="{A70F6EE9-B810-43B8-8009-39FCD8E0288C}" destId="{B2D063D3-18E4-44AB-A1CE-6C2ECFBE31F4}" srcOrd="0" destOrd="0" presId="urn:microsoft.com/office/officeart/2005/8/layout/matrix1"/>
    <dgm:cxn modelId="{03141849-0944-4EBA-AC6F-AD1EFF48EFB5}" type="presParOf" srcId="{FE1DBD4D-A2C7-4B2D-957D-E193D4052114}" destId="{8DACA9D3-290A-4DA4-AA05-57AAB166D843}" srcOrd="0" destOrd="0" presId="urn:microsoft.com/office/officeart/2005/8/layout/matrix1"/>
    <dgm:cxn modelId="{C1F2573E-EAFD-4583-A31E-21CBA7706BAA}" type="presParOf" srcId="{8DACA9D3-290A-4DA4-AA05-57AAB166D843}" destId="{114F4F9A-6ABF-43E5-832D-B8E6C4B8BE8B}" srcOrd="0" destOrd="0" presId="urn:microsoft.com/office/officeart/2005/8/layout/matrix1"/>
    <dgm:cxn modelId="{AB4D82AB-856F-4C41-ADA9-E65F6A78FB0E}" type="presParOf" srcId="{8DACA9D3-290A-4DA4-AA05-57AAB166D843}" destId="{48BFA3B5-CE8D-44DB-BB2A-9119BBC116F6}" srcOrd="1" destOrd="0" presId="urn:microsoft.com/office/officeart/2005/8/layout/matrix1"/>
    <dgm:cxn modelId="{FA9E1683-0E50-40F1-AD2F-F5593DB9CC61}" type="presParOf" srcId="{8DACA9D3-290A-4DA4-AA05-57AAB166D843}" destId="{B2D063D3-18E4-44AB-A1CE-6C2ECFBE31F4}" srcOrd="2" destOrd="0" presId="urn:microsoft.com/office/officeart/2005/8/layout/matrix1"/>
    <dgm:cxn modelId="{82E040B6-6CC3-4EDA-BF92-2507E6E890C1}" type="presParOf" srcId="{8DACA9D3-290A-4DA4-AA05-57AAB166D843}" destId="{AA38AE5E-7B8F-40D1-AB70-9516B77D5E71}" srcOrd="3" destOrd="0" presId="urn:microsoft.com/office/officeart/2005/8/layout/matrix1"/>
    <dgm:cxn modelId="{A412C895-91B7-48EE-90B3-BC007A7934CB}" type="presParOf" srcId="{8DACA9D3-290A-4DA4-AA05-57AAB166D843}" destId="{9A0475A1-8A38-4A13-A783-ED411AE2D078}" srcOrd="4" destOrd="0" presId="urn:microsoft.com/office/officeart/2005/8/layout/matrix1"/>
    <dgm:cxn modelId="{7B4687A9-435C-4E10-94EA-A7A48DA4E6BE}" type="presParOf" srcId="{8DACA9D3-290A-4DA4-AA05-57AAB166D843}" destId="{DF8338BA-0E6E-4A03-815D-0AEE377D06D8}" srcOrd="5" destOrd="0" presId="urn:microsoft.com/office/officeart/2005/8/layout/matrix1"/>
    <dgm:cxn modelId="{35023DA5-CD44-4016-9AEB-94660D5A6E38}" type="presParOf" srcId="{8DACA9D3-290A-4DA4-AA05-57AAB166D843}" destId="{7F552AEF-CF2A-4044-B587-ACD277D329CB}" srcOrd="6" destOrd="0" presId="urn:microsoft.com/office/officeart/2005/8/layout/matrix1"/>
    <dgm:cxn modelId="{D965D808-EA29-47C6-8743-8D163B534F9B}" type="presParOf" srcId="{8DACA9D3-290A-4DA4-AA05-57AAB166D843}" destId="{6512FC69-125A-4B99-8D46-679D1E6DCC00}" srcOrd="7" destOrd="0" presId="urn:microsoft.com/office/officeart/2005/8/layout/matrix1"/>
    <dgm:cxn modelId="{EE1948FD-4AD5-416D-91B0-5E8555498A58}" type="presParOf" srcId="{FE1DBD4D-A2C7-4B2D-957D-E193D4052114}" destId="{BD0F6744-239C-4749-BF10-A3B637F245D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06662-1446-4AA7-9FC7-D6B7F7DB93A2}">
      <dsp:nvSpPr>
        <dsp:cNvPr id="0" name=""/>
        <dsp:cNvSpPr/>
      </dsp:nvSpPr>
      <dsp:spPr>
        <a:xfrm>
          <a:off x="1379090" y="-537542"/>
          <a:ext cx="5653657" cy="5096736"/>
        </a:xfrm>
        <a:prstGeom prst="circularArrow">
          <a:avLst>
            <a:gd name="adj1" fmla="val 5544"/>
            <a:gd name="adj2" fmla="val 330680"/>
            <a:gd name="adj3" fmla="val 12683061"/>
            <a:gd name="adj4" fmla="val 18093077"/>
            <a:gd name="adj5" fmla="val 5757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6A200-AEC1-43C8-B876-B446F9A605B4}">
      <dsp:nvSpPr>
        <dsp:cNvPr id="0" name=""/>
        <dsp:cNvSpPr/>
      </dsp:nvSpPr>
      <dsp:spPr>
        <a:xfrm>
          <a:off x="2505333" y="-74411"/>
          <a:ext cx="3401170" cy="119231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Подготовительный этап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tx1"/>
              </a:solidFill>
            </a:rPr>
            <a:t>Бенчмаркинг экономических показателей, в </a:t>
          </a:r>
          <a:r>
            <a:rPr lang="ru-RU" sz="1500" b="0" kern="1200" dirty="0" err="1" smtClean="0">
              <a:solidFill>
                <a:schemeClr val="tx1"/>
              </a:solidFill>
            </a:rPr>
            <a:t>т.ч</a:t>
          </a:r>
          <a:r>
            <a:rPr lang="ru-RU" sz="1500" b="0" kern="1200" dirty="0" smtClean="0">
              <a:solidFill>
                <a:schemeClr val="tx1"/>
              </a:solidFill>
            </a:rPr>
            <a:t>. </a:t>
          </a:r>
          <a:r>
            <a:rPr lang="ru-RU" sz="1500" b="0" kern="1200" dirty="0" err="1" smtClean="0">
              <a:solidFill>
                <a:schemeClr val="tx1"/>
              </a:solidFill>
            </a:rPr>
            <a:t>инстру</a:t>
          </a:r>
          <a:r>
            <a:rPr lang="ru-RU" sz="1500" b="0" kern="1200" dirty="0" smtClean="0">
              <a:solidFill>
                <a:schemeClr val="tx1"/>
              </a:solidFill>
            </a:rPr>
            <a:t>-ментами АКСУФ АСУ ПФХД</a:t>
          </a:r>
        </a:p>
      </dsp:txBody>
      <dsp:txXfrm>
        <a:off x="2563537" y="-16207"/>
        <a:ext cx="3284762" cy="1075906"/>
      </dsp:txXfrm>
    </dsp:sp>
    <dsp:sp modelId="{47C40BA2-E7F2-4467-92B9-B99E4B43962D}">
      <dsp:nvSpPr>
        <dsp:cNvPr id="0" name=""/>
        <dsp:cNvSpPr/>
      </dsp:nvSpPr>
      <dsp:spPr>
        <a:xfrm>
          <a:off x="4739161" y="1358442"/>
          <a:ext cx="3375530" cy="163479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Разработка стратегии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85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tx1"/>
              </a:solidFill>
            </a:rPr>
            <a:t>Долгосрочная экономическая модель, показатели стратегического развития, планирование ФХД** </a:t>
          </a:r>
          <a:endParaRPr lang="ru-RU" sz="1500" b="0" kern="1200" dirty="0">
            <a:solidFill>
              <a:schemeClr val="tx1"/>
            </a:solidFill>
          </a:endParaRPr>
        </a:p>
      </dsp:txBody>
      <dsp:txXfrm>
        <a:off x="4818965" y="1438246"/>
        <a:ext cx="3215922" cy="1475190"/>
      </dsp:txXfrm>
    </dsp:sp>
    <dsp:sp modelId="{672B9248-442D-4638-A28A-EA06EFB87A72}">
      <dsp:nvSpPr>
        <dsp:cNvPr id="0" name=""/>
        <dsp:cNvSpPr/>
      </dsp:nvSpPr>
      <dsp:spPr>
        <a:xfrm>
          <a:off x="4320479" y="3186529"/>
          <a:ext cx="3300738" cy="159529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Подготовка к реализации стратегии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Финансовая модель, система мотивации 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4398355" y="3264405"/>
        <a:ext cx="3144986" cy="1439545"/>
      </dsp:txXfrm>
    </dsp:sp>
    <dsp:sp modelId="{5BD996F1-55B9-4242-8F47-3CD84B416517}">
      <dsp:nvSpPr>
        <dsp:cNvPr id="0" name=""/>
        <dsp:cNvSpPr/>
      </dsp:nvSpPr>
      <dsp:spPr>
        <a:xfrm>
          <a:off x="792077" y="3186531"/>
          <a:ext cx="3358285" cy="159529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Реализация стратегии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Система планирования и оперативного учета, эндаумент, исполнение ПФХД и бюджетов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869953" y="3264407"/>
        <a:ext cx="3202533" cy="1439545"/>
      </dsp:txXfrm>
    </dsp:sp>
    <dsp:sp modelId="{B39A172B-56F2-46E4-A370-572F1950126E}">
      <dsp:nvSpPr>
        <dsp:cNvPr id="0" name=""/>
        <dsp:cNvSpPr/>
      </dsp:nvSpPr>
      <dsp:spPr>
        <a:xfrm>
          <a:off x="209104" y="1358465"/>
          <a:ext cx="3508466" cy="162853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Контроль и анализ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500" b="0" kern="1200" dirty="0" smtClean="0">
              <a:solidFill>
                <a:schemeClr val="tx1"/>
              </a:solidFill>
            </a:rPr>
            <a:t>Мониторинг финансовых и стратегических показателей, рейтинги, в т.ч. в системе «Личный кабинет руководителя»</a:t>
          </a:r>
          <a:endParaRPr lang="ru-RU" sz="1500" b="0" kern="1200" dirty="0">
            <a:solidFill>
              <a:schemeClr val="tx1"/>
            </a:solidFill>
          </a:endParaRPr>
        </a:p>
      </dsp:txBody>
      <dsp:txXfrm>
        <a:off x="288602" y="1437963"/>
        <a:ext cx="3349470" cy="1469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0.55548</cdr:x>
      <cdr:y>0.31691</cdr:y>
    </cdr:from>
    <cdr:to>
      <cdr:x>0.67904</cdr:x>
      <cdr:y>0.50687</cdr:y>
    </cdr:to>
    <cdr:sp macro="" textlink="">
      <cdr:nvSpPr>
        <cdr:cNvPr id="2" name="TextBox 20"/>
        <cdr:cNvSpPr txBox="1"/>
      </cdr:nvSpPr>
      <cdr:spPr>
        <a:xfrm xmlns:a="http://schemas.openxmlformats.org/drawingml/2006/main">
          <a:off x="4519903" y="616137"/>
          <a:ext cx="1005396" cy="3693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ysClr val="window" lastClr="FFFFFF"/>
              </a:solidFill>
              <a:latin typeface="Verdana"/>
            </a:rPr>
            <a:t>+12%</a:t>
          </a:r>
          <a:endParaRPr lang="ru-RU" sz="1800" b="1" dirty="0">
            <a:solidFill>
              <a:sysClr val="window" lastClr="FFFFFF"/>
            </a:solidFill>
            <a:latin typeface="Verdana"/>
          </a:endParaRPr>
        </a:p>
      </cdr:txBody>
    </cdr:sp>
  </cdr:relSizeAnchor>
  <cdr:relSizeAnchor xmlns:cdr="http://schemas.openxmlformats.org/drawingml/2006/chartDrawing">
    <cdr:from>
      <cdr:x>0.81416</cdr:x>
      <cdr:y>0.25037</cdr:y>
    </cdr:from>
    <cdr:to>
      <cdr:x>0.91763</cdr:x>
      <cdr:y>0.44033</cdr:y>
    </cdr:to>
    <cdr:sp macro="" textlink="">
      <cdr:nvSpPr>
        <cdr:cNvPr id="3" name="TextBox 20"/>
        <cdr:cNvSpPr txBox="1"/>
      </cdr:nvSpPr>
      <cdr:spPr>
        <a:xfrm xmlns:a="http://schemas.openxmlformats.org/drawingml/2006/main">
          <a:off x="6624736" y="486775"/>
          <a:ext cx="841925" cy="3693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ysClr val="window" lastClr="FFFFFF"/>
              </a:solidFill>
              <a:latin typeface="Verdana"/>
            </a:rPr>
            <a:t>+8%</a:t>
          </a:r>
          <a:endParaRPr lang="ru-RU" sz="1800" b="1" dirty="0">
            <a:solidFill>
              <a:sysClr val="window" lastClr="FFFFFF"/>
            </a:solidFill>
            <a:latin typeface="Verdana"/>
          </a:endParaRPr>
        </a:p>
      </cdr:txBody>
    </cdr:sp>
  </cdr:relSizeAnchor>
  <cdr:relSizeAnchor xmlns:cdr="http://schemas.openxmlformats.org/drawingml/2006/chartDrawing">
    <cdr:from>
      <cdr:x>0.32529</cdr:x>
      <cdr:y>0.39586</cdr:y>
    </cdr:from>
    <cdr:to>
      <cdr:x>0.43841</cdr:x>
      <cdr:y>0.58583</cdr:y>
    </cdr:to>
    <cdr:sp macro="" textlink="">
      <cdr:nvSpPr>
        <cdr:cNvPr id="4" name="TextBox 20"/>
        <cdr:cNvSpPr txBox="1"/>
      </cdr:nvSpPr>
      <cdr:spPr>
        <a:xfrm xmlns:a="http://schemas.openxmlformats.org/drawingml/2006/main">
          <a:off x="2646874" y="769640"/>
          <a:ext cx="920446" cy="3693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+mn-lt"/>
            </a:rPr>
            <a:t>+7% </a:t>
          </a:r>
          <a:endParaRPr lang="ru-RU" sz="1800" b="1" dirty="0">
            <a:solidFill>
              <a:schemeClr val="bg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0.0708</cdr:x>
      <cdr:y>0.43713</cdr:y>
    </cdr:from>
    <cdr:to>
      <cdr:x>0.20401</cdr:x>
      <cdr:y>0.62709</cdr:y>
    </cdr:to>
    <cdr:sp macro="" textlink="">
      <cdr:nvSpPr>
        <cdr:cNvPr id="5" name="TextBox 20"/>
        <cdr:cNvSpPr txBox="1"/>
      </cdr:nvSpPr>
      <cdr:spPr>
        <a:xfrm xmlns:a="http://schemas.openxmlformats.org/drawingml/2006/main">
          <a:off x="576064" y="849868"/>
          <a:ext cx="108395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+mn-lt"/>
            </a:rPr>
            <a:t>+16% </a:t>
          </a:r>
          <a:endParaRPr lang="ru-RU" sz="1800" b="1" dirty="0">
            <a:solidFill>
              <a:schemeClr val="bg1"/>
            </a:solidFill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0.08105</cdr:x>
      <cdr:y>0.76471</cdr:y>
    </cdr:from>
    <cdr:to>
      <cdr:x>0.23493</cdr:x>
      <cdr:y>0.93138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0040" y="936104"/>
          <a:ext cx="683577" cy="20402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300" b="1" dirty="0" smtClean="0"/>
            <a:t>Баллы</a:t>
          </a:r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0.11801</cdr:x>
      <cdr:y>0.71429</cdr:y>
    </cdr:from>
    <cdr:to>
      <cdr:x>0.27551</cdr:x>
      <cdr:y>0.95673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39552" y="720080"/>
          <a:ext cx="720090" cy="24440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300" b="1" dirty="0" smtClean="0"/>
            <a:t>Баллы</a:t>
          </a:r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0.12372</cdr:x>
      <cdr:y>0.71429</cdr:y>
    </cdr:from>
    <cdr:to>
      <cdr:x>0.28122</cdr:x>
      <cdr:y>0.92857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65661" y="720080"/>
          <a:ext cx="720090" cy="21602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300" b="1" dirty="0" smtClean="0"/>
            <a:t>Баллы</a:t>
          </a:r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0.0945</cdr:x>
      <cdr:y>0.75034</cdr:y>
    </cdr:from>
    <cdr:to>
      <cdr:x>0.252</cdr:x>
      <cdr:y>0.96257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2048" y="864096"/>
          <a:ext cx="720090" cy="24440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300" b="1" dirty="0" smtClean="0"/>
            <a:t>Баллы</a:t>
          </a:r>
        </a:p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0.0945</cdr:x>
      <cdr:y>0.70588</cdr:y>
    </cdr:from>
    <cdr:to>
      <cdr:x>0.252</cdr:x>
      <cdr:y>0.86751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2048" y="864096"/>
          <a:ext cx="720090" cy="19785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300" b="1" dirty="0" smtClean="0"/>
            <a:t>Баллы</a:t>
          </a:r>
        </a:p>
        <a:p xmlns:a="http://schemas.openxmlformats.org/drawingml/2006/main">
          <a:endParaRPr lang="ru-RU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0.1056</cdr:x>
      <cdr:y>0.71429</cdr:y>
    </cdr:from>
    <cdr:to>
      <cdr:x>0.2631</cdr:x>
      <cdr:y>0.95676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82799" y="720080"/>
          <a:ext cx="720090" cy="24443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300" b="1" dirty="0" smtClean="0"/>
            <a:t>Баллы</a:t>
          </a:r>
        </a:p>
        <a:p xmlns:a="http://schemas.openxmlformats.org/drawingml/2006/main">
          <a:endParaRPr lang="ru-RU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0.12404</cdr:x>
      <cdr:y>0.66186</cdr:y>
    </cdr:from>
    <cdr:to>
      <cdr:x>0.27158</cdr:x>
      <cdr:y>0.92463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76064" y="792088"/>
          <a:ext cx="685177" cy="31445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300" b="1" dirty="0" smtClean="0"/>
            <a:t>Баллы</a:t>
          </a:r>
        </a:p>
        <a:p xmlns:a="http://schemas.openxmlformats.org/drawingml/2006/main">
          <a:endParaRPr lang="ru-RU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0.09677</cdr:x>
      <cdr:y>0.73333</cdr:y>
    </cdr:from>
    <cdr:to>
      <cdr:x>0.25806</cdr:x>
      <cdr:y>0.94547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2048" y="792088"/>
          <a:ext cx="720079" cy="22913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300" b="1" dirty="0" smtClean="0"/>
            <a:t>Баллы</a:t>
          </a:r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8475"/>
          </a:xfrm>
          <a:prstGeom prst="rect">
            <a:avLst/>
          </a:prstGeom>
        </p:spPr>
        <p:txBody>
          <a:bodyPr vert="horz" lIns="91142" tIns="45571" rIns="91142" bIns="45571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638" y="0"/>
            <a:ext cx="2928937" cy="498475"/>
          </a:xfrm>
          <a:prstGeom prst="rect">
            <a:avLst/>
          </a:prstGeom>
        </p:spPr>
        <p:txBody>
          <a:bodyPr vert="horz" lIns="91142" tIns="45571" rIns="91142" bIns="45571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8D1CE37-DEB7-41F9-91F3-C5533D81496B}" type="datetimeFigureOut">
              <a:rPr lang="ru-RU"/>
              <a:pPr>
                <a:defRPr/>
              </a:pPr>
              <a:t>22.08.2018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28938" cy="496887"/>
          </a:xfrm>
          <a:prstGeom prst="rect">
            <a:avLst/>
          </a:prstGeom>
        </p:spPr>
        <p:txBody>
          <a:bodyPr vert="horz" lIns="91142" tIns="45571" rIns="91142" bIns="45571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638" y="9444038"/>
            <a:ext cx="2928937" cy="496887"/>
          </a:xfrm>
          <a:prstGeom prst="rect">
            <a:avLst/>
          </a:prstGeom>
        </p:spPr>
        <p:txBody>
          <a:bodyPr vert="horz" lIns="91142" tIns="45571" rIns="91142" bIns="45571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6486F39-AB13-49BE-B6D2-B2063A1774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20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8475"/>
          </a:xfrm>
          <a:prstGeom prst="rect">
            <a:avLst/>
          </a:prstGeom>
        </p:spPr>
        <p:txBody>
          <a:bodyPr vert="horz" lIns="91142" tIns="45571" rIns="91142" bIns="455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638" y="0"/>
            <a:ext cx="2928937" cy="498475"/>
          </a:xfrm>
          <a:prstGeom prst="rect">
            <a:avLst/>
          </a:prstGeom>
        </p:spPr>
        <p:txBody>
          <a:bodyPr vert="horz" lIns="91142" tIns="45571" rIns="91142" bIns="455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EB2E7C-6013-4A16-80F4-BA037B1B99A6}" type="datetimeFigureOut">
              <a:rPr lang="ru-RU"/>
              <a:pPr>
                <a:defRPr/>
              </a:pPr>
              <a:t>22.08.2018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2" tIns="45571" rIns="91142" bIns="45571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5162"/>
          </a:xfrm>
          <a:prstGeom prst="rect">
            <a:avLst/>
          </a:prstGeom>
        </p:spPr>
        <p:txBody>
          <a:bodyPr vert="horz" lIns="91142" tIns="45571" rIns="91142" bIns="4557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28938" cy="496887"/>
          </a:xfrm>
          <a:prstGeom prst="rect">
            <a:avLst/>
          </a:prstGeom>
        </p:spPr>
        <p:txBody>
          <a:bodyPr vert="horz" lIns="91142" tIns="45571" rIns="91142" bIns="455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638" y="9444038"/>
            <a:ext cx="2928937" cy="496887"/>
          </a:xfrm>
          <a:prstGeom prst="rect">
            <a:avLst/>
          </a:prstGeom>
        </p:spPr>
        <p:txBody>
          <a:bodyPr vert="horz" lIns="91142" tIns="45571" rIns="91142" bIns="455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CFBD9B-FF63-4956-AD23-4939223E6C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508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AE4B86-6AD6-49E8-B99F-66B594E74C5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892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defRPr/>
            </a:pPr>
            <a:endParaRPr lang="ru-RU" sz="800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E980EF4-D281-487C-8074-8E36F57894CA}" type="slidenum">
              <a:rPr lang="ru-RU" smtClean="0">
                <a:cs typeface="Arial" pitchFamily="34" charset="0"/>
              </a:rPr>
              <a:pPr>
                <a:defRPr/>
              </a:pPr>
              <a:t>17</a:t>
            </a:fld>
            <a:endParaRPr lang="ru-RU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13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C5F88-E44C-4F74-AD37-727F0607FEE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575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C5F88-E44C-4F74-AD37-727F0607FEE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835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C5F88-E44C-4F74-AD37-727F0607FEE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81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47625"/>
            <a:ext cx="6553200" cy="49149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8981" y="4960943"/>
            <a:ext cx="6295317" cy="4219736"/>
          </a:xfrm>
        </p:spPr>
        <p:txBody>
          <a:bodyPr/>
          <a:lstStyle/>
          <a:p>
            <a:pPr algn="just" defTabSz="912937">
              <a:defRPr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62F12A4F-1D1C-45AB-B833-6347B6FEE8F9}" type="slidenum">
              <a:rPr lang="ru-RU">
                <a:solidFill>
                  <a:prstClr val="black"/>
                </a:solidFill>
                <a:latin typeface="Calibri"/>
                <a:cs typeface="+mn-cs"/>
              </a:rPr>
              <a:pPr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068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47625"/>
            <a:ext cx="6537325" cy="490378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8017" y="4950629"/>
            <a:ext cx="6268855" cy="4210963"/>
          </a:xfrm>
        </p:spPr>
        <p:txBody>
          <a:bodyPr/>
          <a:lstStyle/>
          <a:p>
            <a:pPr algn="just" defTabSz="909917">
              <a:defRPr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9917">
              <a:defRPr/>
            </a:pPr>
            <a:fld id="{62F12A4F-1D1C-45AB-B833-6347B6FEE8F9}" type="slidenum">
              <a:rPr lang="ru-RU">
                <a:solidFill>
                  <a:prstClr val="black"/>
                </a:solidFill>
                <a:latin typeface="Calibri"/>
              </a:rPr>
              <a:pPr defTabSz="909917">
                <a:defRPr/>
              </a:pPr>
              <a:t>23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829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defRPr/>
            </a:pPr>
            <a:endParaRPr lang="ru-RU" sz="800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E980EF4-D281-487C-8074-8E36F57894CA}" type="slidenum">
              <a:rPr lang="ru-RU" smtClean="0">
                <a:cs typeface="Arial" pitchFamily="34" charset="0"/>
              </a:rPr>
              <a:pPr>
                <a:defRPr/>
              </a:pPr>
              <a:t>24</a:t>
            </a:fld>
            <a:endParaRPr lang="ru-RU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13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47625"/>
            <a:ext cx="6535737" cy="490378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8018" y="4950628"/>
            <a:ext cx="6268854" cy="4210963"/>
          </a:xfrm>
        </p:spPr>
        <p:txBody>
          <a:bodyPr/>
          <a:lstStyle/>
          <a:p>
            <a:pPr algn="just" defTabSz="914306">
              <a:defRPr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6">
              <a:defRPr/>
            </a:pPr>
            <a:fld id="{62F12A4F-1D1C-45AB-B833-6347B6FEE8F9}" type="slidenum">
              <a:rPr lang="ru-RU">
                <a:solidFill>
                  <a:prstClr val="black"/>
                </a:solidFill>
              </a:rPr>
              <a:pPr defTabSz="914306">
                <a:defRPr/>
              </a:pPr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80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47625"/>
            <a:ext cx="6553200" cy="49149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8981" y="4960943"/>
            <a:ext cx="6295317" cy="4219736"/>
          </a:xfrm>
        </p:spPr>
        <p:txBody>
          <a:bodyPr/>
          <a:lstStyle/>
          <a:p>
            <a:pPr algn="just" defTabSz="912937">
              <a:defRPr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62F12A4F-1D1C-45AB-B833-6347B6FEE8F9}" type="slidenum">
              <a:rPr lang="ru-RU">
                <a:solidFill>
                  <a:prstClr val="black"/>
                </a:solidFill>
                <a:latin typeface="Calibri"/>
                <a:cs typeface="+mn-cs"/>
              </a:rPr>
              <a:pPr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361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defRPr/>
            </a:pPr>
            <a:endParaRPr lang="ru-RU" sz="800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E980EF4-D281-487C-8074-8E36F57894CA}" type="slidenum">
              <a:rPr lang="ru-RU" smtClean="0">
                <a:solidFill>
                  <a:prstClr val="black"/>
                </a:solidFill>
                <a:cs typeface="Arial" pitchFamily="34" charset="0"/>
              </a:rPr>
              <a:pPr>
                <a:defRPr/>
              </a:pPr>
              <a:t>28</a:t>
            </a:fld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5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47625"/>
            <a:ext cx="6553200" cy="49149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8981" y="4960943"/>
            <a:ext cx="6295317" cy="4219736"/>
          </a:xfrm>
        </p:spPr>
        <p:txBody>
          <a:bodyPr/>
          <a:lstStyle/>
          <a:p>
            <a:pPr algn="just" defTabSz="912937">
              <a:defRPr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62F12A4F-1D1C-45AB-B833-6347B6FEE8F9}" type="slidenum">
              <a:rPr lang="ru-RU">
                <a:solidFill>
                  <a:prstClr val="black"/>
                </a:solidFill>
                <a:latin typeface="Calibri"/>
                <a:cs typeface="+mn-cs"/>
              </a:rPr>
              <a:pPr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248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DD5461-50AB-40DB-B849-472F4694DF94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56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47625"/>
            <a:ext cx="6553200" cy="49149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8981" y="4960943"/>
            <a:ext cx="6295317" cy="4219736"/>
          </a:xfrm>
        </p:spPr>
        <p:txBody>
          <a:bodyPr/>
          <a:lstStyle/>
          <a:p>
            <a:pPr algn="just" defTabSz="912937">
              <a:defRPr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62F12A4F-1D1C-45AB-B833-6347B6FEE8F9}" type="slidenum">
              <a:rPr lang="ru-RU">
                <a:solidFill>
                  <a:prstClr val="black"/>
                </a:solidFill>
                <a:latin typeface="Calibri"/>
                <a:cs typeface="+mn-cs"/>
              </a:rPr>
              <a:pPr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665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47625"/>
            <a:ext cx="6553200" cy="49149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8981" y="4960943"/>
            <a:ext cx="6295317" cy="4219736"/>
          </a:xfrm>
        </p:spPr>
        <p:txBody>
          <a:bodyPr/>
          <a:lstStyle/>
          <a:p>
            <a:pPr algn="just" defTabSz="912937">
              <a:defRPr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62F12A4F-1D1C-45AB-B833-6347B6FEE8F9}" type="slidenum">
              <a:rPr lang="ru-RU">
                <a:solidFill>
                  <a:prstClr val="black"/>
                </a:solidFill>
                <a:latin typeface="Calibri"/>
                <a:cs typeface="+mn-cs"/>
              </a:rPr>
              <a:pPr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583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Проверить ДПО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632CD-F87D-4E97-A1F7-E6BC411AB14F}" type="slidenum">
              <a:rPr lang="ru-RU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43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47625"/>
            <a:ext cx="6537325" cy="490378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8017" y="4950629"/>
            <a:ext cx="6268855" cy="4210963"/>
          </a:xfrm>
        </p:spPr>
        <p:txBody>
          <a:bodyPr/>
          <a:lstStyle/>
          <a:p>
            <a:pPr algn="just" defTabSz="909917">
              <a:defRPr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9917">
              <a:defRPr/>
            </a:pPr>
            <a:fld id="{62F12A4F-1D1C-45AB-B833-6347B6FEE8F9}" type="slidenum">
              <a:rPr lang="ru-RU">
                <a:solidFill>
                  <a:prstClr val="black"/>
                </a:solidFill>
                <a:latin typeface="Calibri"/>
              </a:rPr>
              <a:pPr defTabSz="909917">
                <a:defRPr/>
              </a:pPr>
              <a:t>36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9864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632CD-F87D-4E97-A1F7-E6BC411AB14F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609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632CD-F87D-4E97-A1F7-E6BC411AB14F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961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47625"/>
            <a:ext cx="6550025" cy="4913313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8284" y="4959337"/>
            <a:ext cx="6276174" cy="4218370"/>
          </a:xfrm>
        </p:spPr>
        <p:txBody>
          <a:bodyPr/>
          <a:lstStyle/>
          <a:p>
            <a:pPr algn="just"/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2F12A4F-1D1C-45AB-B833-6347B6FEE8F9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77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47625"/>
            <a:ext cx="6535737" cy="490378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8018" y="4950628"/>
            <a:ext cx="6268854" cy="4210963"/>
          </a:xfrm>
        </p:spPr>
        <p:txBody>
          <a:bodyPr/>
          <a:lstStyle/>
          <a:p>
            <a:pPr algn="just" defTabSz="914306">
              <a:defRPr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fld id="{62F12A4F-1D1C-45AB-B833-6347B6FEE8F9}" type="slidenum">
              <a:rPr lang="ru-RU">
                <a:solidFill>
                  <a:prstClr val="black"/>
                </a:solidFill>
                <a:latin typeface="Calibri"/>
              </a:rPr>
              <a:pPr defTabSz="914306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336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BE72A-7B57-476B-9AFB-B2CFADA673B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07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68FB09-60AA-41A0-BBEB-16FB3008A815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6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700989-4D1A-464D-9DB2-EBFD71930F87}" type="slidenum">
              <a:rPr lang="ru-RU" altLang="ru-RU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09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Внизу на белом поле написать нормативная база: методические рекомендации </a:t>
            </a:r>
            <a:r>
              <a:rPr lang="ru-RU" dirty="0" err="1" smtClean="0"/>
              <a:t>Минобрнауки</a:t>
            </a:r>
            <a:r>
              <a:rPr lang="ru-RU" baseline="0" dirty="0" smtClean="0"/>
              <a:t> РФ …….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FBD9B-FF63-4956-AD23-4939223E6C9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61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CEC39-73F3-46EC-A049-6BA94FB5BAF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28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632CD-F87D-4E97-A1F7-E6BC411AB14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05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F96A-846F-4EFE-BE4E-402BF35DF6FE}" type="datetime1">
              <a:rPr lang="ru-RU" smtClean="0"/>
              <a:pPr>
                <a:defRPr/>
              </a:pPr>
              <a:t>22.08.2018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A2C0-61CB-40C1-B3F4-34791C961D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08A0-DFE9-4155-8449-7C7B2E38A655}" type="datetime1">
              <a:rPr lang="ru-RU" smtClean="0"/>
              <a:pPr>
                <a:defRPr/>
              </a:pPr>
              <a:t>22.08.2018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0B4E0-02D4-44B6-B746-D798AEC96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6F955-1957-4586-A1D5-ED5EB2CCD9B2}" type="datetime1">
              <a:rPr lang="ru-RU" smtClean="0"/>
              <a:pPr>
                <a:defRPr/>
              </a:pPr>
              <a:t>22.08.2018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B85E-635F-4F00-AA95-CE4740304D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24.08.2017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F3A9E-0C0D-42E5-B87A-907B07FD8D0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0123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24.08.2017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7225" y="650717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536DD-4BBE-4137-B0D6-A8DD13B7DD1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5396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24.08.2017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73C1-CFAB-4A80-BCFF-3C1AE8E1763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5464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24.08.2017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7A606-14C3-44C9-95E3-FCA06BA14E7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1335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9" indent="0">
              <a:buNone/>
              <a:defRPr sz="1600" b="1"/>
            </a:lvl4pPr>
            <a:lvl5pPr marL="1828533" indent="0">
              <a:buNone/>
              <a:defRPr sz="1600" b="1"/>
            </a:lvl5pPr>
            <a:lvl6pPr marL="2285666" indent="0">
              <a:buNone/>
              <a:defRPr sz="1600" b="1"/>
            </a:lvl6pPr>
            <a:lvl7pPr marL="2742798" indent="0">
              <a:buNone/>
              <a:defRPr sz="1600" b="1"/>
            </a:lvl7pPr>
            <a:lvl8pPr marL="3199932" indent="0">
              <a:buNone/>
              <a:defRPr sz="1600" b="1"/>
            </a:lvl8pPr>
            <a:lvl9pPr marL="365706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9" indent="0">
              <a:buNone/>
              <a:defRPr sz="1600" b="1"/>
            </a:lvl4pPr>
            <a:lvl5pPr marL="1828533" indent="0">
              <a:buNone/>
              <a:defRPr sz="1600" b="1"/>
            </a:lvl5pPr>
            <a:lvl6pPr marL="2285666" indent="0">
              <a:buNone/>
              <a:defRPr sz="1600" b="1"/>
            </a:lvl6pPr>
            <a:lvl7pPr marL="2742798" indent="0">
              <a:buNone/>
              <a:defRPr sz="1600" b="1"/>
            </a:lvl7pPr>
            <a:lvl8pPr marL="3199932" indent="0">
              <a:buNone/>
              <a:defRPr sz="1600" b="1"/>
            </a:lvl8pPr>
            <a:lvl9pPr marL="365706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2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24.08.2017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4CFB-0EC0-48E2-BE5E-FFC73C1091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43875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24.08.2017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833B-4676-4344-9100-59A1E9D978A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0668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24.08.2017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3940-CCD5-4345-985E-81D06A22B35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6792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7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5" indent="0">
              <a:buNone/>
              <a:defRPr sz="1000"/>
            </a:lvl3pPr>
            <a:lvl4pPr marL="1371399" indent="0">
              <a:buNone/>
              <a:defRPr sz="900"/>
            </a:lvl4pPr>
            <a:lvl5pPr marL="1828533" indent="0">
              <a:buNone/>
              <a:defRPr sz="900"/>
            </a:lvl5pPr>
            <a:lvl6pPr marL="2285666" indent="0">
              <a:buNone/>
              <a:defRPr sz="900"/>
            </a:lvl6pPr>
            <a:lvl7pPr marL="2742798" indent="0">
              <a:buNone/>
              <a:defRPr sz="900"/>
            </a:lvl7pPr>
            <a:lvl8pPr marL="3199932" indent="0">
              <a:buNone/>
              <a:defRPr sz="900"/>
            </a:lvl8pPr>
            <a:lvl9pPr marL="365706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24.08.2017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B1B71-C1AC-41B5-B09B-AD726A6CC5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088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F927-EE42-42BD-9AD4-17CDEC07508D}" type="datetime1">
              <a:rPr lang="ru-RU" smtClean="0"/>
              <a:pPr>
                <a:defRPr/>
              </a:pPr>
              <a:t>22.08.2018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7225" y="65071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869FC-A1E6-4EE8-A64C-609F16831F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5" indent="0">
              <a:buNone/>
              <a:defRPr sz="2400"/>
            </a:lvl3pPr>
            <a:lvl4pPr marL="1371399" indent="0">
              <a:buNone/>
              <a:defRPr sz="2000"/>
            </a:lvl4pPr>
            <a:lvl5pPr marL="1828533" indent="0">
              <a:buNone/>
              <a:defRPr sz="2000"/>
            </a:lvl5pPr>
            <a:lvl6pPr marL="2285666" indent="0">
              <a:buNone/>
              <a:defRPr sz="2000"/>
            </a:lvl6pPr>
            <a:lvl7pPr marL="2742798" indent="0">
              <a:buNone/>
              <a:defRPr sz="2000"/>
            </a:lvl7pPr>
            <a:lvl8pPr marL="3199932" indent="0">
              <a:buNone/>
              <a:defRPr sz="2000"/>
            </a:lvl8pPr>
            <a:lvl9pPr marL="365706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5" indent="0">
              <a:buNone/>
              <a:defRPr sz="1000"/>
            </a:lvl3pPr>
            <a:lvl4pPr marL="1371399" indent="0">
              <a:buNone/>
              <a:defRPr sz="900"/>
            </a:lvl4pPr>
            <a:lvl5pPr marL="1828533" indent="0">
              <a:buNone/>
              <a:defRPr sz="900"/>
            </a:lvl5pPr>
            <a:lvl6pPr marL="2285666" indent="0">
              <a:buNone/>
              <a:defRPr sz="900"/>
            </a:lvl6pPr>
            <a:lvl7pPr marL="2742798" indent="0">
              <a:buNone/>
              <a:defRPr sz="900"/>
            </a:lvl7pPr>
            <a:lvl8pPr marL="3199932" indent="0">
              <a:buNone/>
              <a:defRPr sz="900"/>
            </a:lvl8pPr>
            <a:lvl9pPr marL="365706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24.08.2017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176DA-6CE2-45AD-8655-ADD719B500F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33504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24.08.2017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E34DA-8BF8-4273-94A4-77DA8B1F5DD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70116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24.08.2017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C477-BF8D-465F-A5EA-7F3610ECBA1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624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D1143-2E5C-49F0-B08E-584A3EC6FC1E}" type="datetime1">
              <a:rPr lang="ru-RU" smtClean="0"/>
              <a:pPr>
                <a:defRPr/>
              </a:pPr>
              <a:t>22.08.2018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051C-AFDB-42EE-8E21-2644E57F5E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0433-8000-48E9-9C29-9CD45202569B}" type="datetime1">
              <a:rPr lang="ru-RU" smtClean="0"/>
              <a:pPr>
                <a:defRPr/>
              </a:pPr>
              <a:t>22.08.2018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CCA13-0F70-474D-BAC0-3FE3EA3D69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85252-3269-454B-B147-6BE028F89BCB}" type="datetime1">
              <a:rPr lang="ru-RU" smtClean="0"/>
              <a:pPr>
                <a:defRPr/>
              </a:pPr>
              <a:t>22.08.2018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79BE-2E93-4CC8-8160-ED4245D4BC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D942-5E52-4E59-B9C4-61470C9DB8A3}" type="datetime1">
              <a:rPr lang="ru-RU" smtClean="0"/>
              <a:pPr>
                <a:defRPr/>
              </a:pPr>
              <a:t>22.08.2018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F1374-A050-4C77-82DB-7B11FE0C81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CC6CE-8C35-4308-AF25-78A357F9C4B5}" type="datetime1">
              <a:rPr lang="ru-RU" smtClean="0"/>
              <a:pPr>
                <a:defRPr/>
              </a:pPr>
              <a:t>22.08.2018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3D0A-D769-4076-B5CE-0241DF8DEB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F854-73A9-40CD-A6FD-158DA4A3D0A5}" type="datetime1">
              <a:rPr lang="ru-RU" smtClean="0"/>
              <a:pPr>
                <a:defRPr/>
              </a:pPr>
              <a:t>22.08.2018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8AD99-30FC-46B0-852E-26AFC4304F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C13CE-5D6A-4277-BAB4-DD0452CC582A}" type="datetime1">
              <a:rPr lang="ru-RU" smtClean="0"/>
              <a:pPr>
                <a:defRPr/>
              </a:pPr>
              <a:t>22.08.2018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85BF-4F52-4605-BEF8-21517F3004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8575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692275" y="0"/>
            <a:ext cx="7451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1631CA-DA8B-4928-8E14-8D54F66D6C71}" type="datetime1">
              <a:rPr lang="ru-RU" smtClean="0"/>
              <a:pPr>
                <a:defRPr/>
              </a:pPr>
              <a:t>22.08.2018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17BF2E-CAD9-4DA2-AB26-D503E9BB8D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2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85755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692279" y="2"/>
            <a:ext cx="7451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7" rIns="91416" bIns="4570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16" tIns="45707" rIns="91416" bIns="4570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24.08.2017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16" tIns="45707" rIns="91416" bIns="4570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89"/>
            <a:ext cx="2133600" cy="365125"/>
          </a:xfrm>
          <a:prstGeom prst="rect">
            <a:avLst/>
          </a:prstGeom>
        </p:spPr>
        <p:txBody>
          <a:bodyPr vert="horz" wrap="square" lIns="91416" tIns="45707" rIns="91416" bIns="4570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B4A78B-4E70-4E77-9340-B90056EB0215}" type="slidenum">
              <a:rPr lang="ru-RU" altLang="ru-RU">
                <a:latin typeface="Calibri"/>
              </a:rPr>
              <a:pPr>
                <a:defRPr/>
              </a:pPr>
              <a:t>‹#›</a:t>
            </a:fld>
            <a:endParaRPr lang="ru-RU" altLang="ru-RU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98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1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6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9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3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0" indent="-3428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6" indent="-2285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0" indent="-2285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2" indent="-228567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66" indent="-228567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99" indent="-228567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2" indent="-228567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3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2.jpe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3231"/>
            <a:ext cx="91440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5076056" y="4808384"/>
            <a:ext cx="3923928" cy="11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Verdana" pitchFamily="34" charset="0"/>
              </a:rPr>
              <a:t>Докладчик</a:t>
            </a:r>
            <a:r>
              <a:rPr lang="ru-RU" sz="1600" b="1" dirty="0" smtClean="0">
                <a:latin typeface="Verdana" pitchFamily="34" charset="0"/>
              </a:rPr>
              <a:t>: проректор по экономике и стратегическому развитию Д.Г. Сандлер</a:t>
            </a:r>
            <a:endParaRPr lang="ru-RU" sz="16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611213" y="2860307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Реализация стратегии университета инструментами планирования финансово-хозяйственной деятельности и управленческого учета 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4067174" y="6308725"/>
            <a:ext cx="15129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Verdana" pitchFamily="34" charset="0"/>
              </a:rPr>
              <a:t>Август 2018</a:t>
            </a:r>
            <a:endParaRPr lang="ru-RU" sz="1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Прямоугольник 280"/>
          <p:cNvSpPr/>
          <p:nvPr/>
        </p:nvSpPr>
        <p:spPr bwMode="auto">
          <a:xfrm>
            <a:off x="6083399" y="1845544"/>
            <a:ext cx="2799333" cy="936104"/>
          </a:xfrm>
          <a:prstGeom prst="rect">
            <a:avLst/>
          </a:prstGeom>
          <a:solidFill>
            <a:schemeClr val="accent1">
              <a:alpha val="6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307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A545F-0BD1-47E1-A2F2-720A5A157021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grpSp>
        <p:nvGrpSpPr>
          <p:cNvPr id="2" name="Группа 65"/>
          <p:cNvGrpSpPr>
            <a:grpSpLocks/>
          </p:cNvGrpSpPr>
          <p:nvPr/>
        </p:nvGrpSpPr>
        <p:grpSpPr bwMode="auto">
          <a:xfrm>
            <a:off x="3203823" y="3744616"/>
            <a:ext cx="2590800" cy="1341437"/>
            <a:chOff x="2555776" y="3140968"/>
            <a:chExt cx="2592287" cy="1341967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3000" contrast="5000"/>
            </a:blip>
            <a:srcRect l="19688" t="39066" r="19676" b="3534"/>
            <a:stretch>
              <a:fillRect/>
            </a:stretch>
          </p:blipFill>
          <p:spPr bwMode="auto">
            <a:xfrm>
              <a:off x="2555776" y="3140968"/>
              <a:ext cx="2592287" cy="1341967"/>
            </a:xfrm>
            <a:prstGeom prst="rect">
              <a:avLst/>
            </a:prstGeom>
            <a:noFill/>
            <a:ln w="28575">
              <a:solidFill>
                <a:schemeClr val="accent1">
                  <a:shade val="95000"/>
                  <a:satMod val="10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349250" prst="coolSlant"/>
              <a:bevelB/>
            </a:sp3d>
          </p:spPr>
        </p:pic>
        <p:sp>
          <p:nvSpPr>
            <p:cNvPr id="3171" name="TextBox 67"/>
            <p:cNvSpPr txBox="1">
              <a:spLocks noChangeArrowheads="1"/>
            </p:cNvSpPr>
            <p:nvPr/>
          </p:nvSpPr>
          <p:spPr bwMode="auto">
            <a:xfrm>
              <a:off x="2699792" y="3573017"/>
              <a:ext cx="237626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1F497D"/>
                  </a:solidFill>
                  <a:latin typeface="Verdana" pitchFamily="34" charset="0"/>
                </a:rPr>
                <a:t>АСУ ПФХД</a:t>
              </a:r>
            </a:p>
          </p:txBody>
        </p:sp>
      </p:grpSp>
      <p:grpSp>
        <p:nvGrpSpPr>
          <p:cNvPr id="3" name="Группа 74"/>
          <p:cNvGrpSpPr>
            <a:grpSpLocks/>
          </p:cNvGrpSpPr>
          <p:nvPr/>
        </p:nvGrpSpPr>
        <p:grpSpPr bwMode="auto">
          <a:xfrm>
            <a:off x="34925" y="5589291"/>
            <a:ext cx="1368425" cy="1008062"/>
            <a:chOff x="35496" y="5517232"/>
            <a:chExt cx="1368152" cy="1008112"/>
          </a:xfrm>
        </p:grpSpPr>
        <p:grpSp>
          <p:nvGrpSpPr>
            <p:cNvPr id="4" name="Группа 34"/>
            <p:cNvGrpSpPr>
              <a:grpSpLocks/>
            </p:cNvGrpSpPr>
            <p:nvPr/>
          </p:nvGrpSpPr>
          <p:grpSpPr bwMode="auto">
            <a:xfrm>
              <a:off x="35496" y="5517232"/>
              <a:ext cx="1368152" cy="1008112"/>
              <a:chOff x="467544" y="5517232"/>
              <a:chExt cx="1368152" cy="1008112"/>
            </a:xfrm>
          </p:grpSpPr>
          <p:pic>
            <p:nvPicPr>
              <p:cNvPr id="3166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5200" t="88899" r="70074" b="4800"/>
              <a:stretch>
                <a:fillRect/>
              </a:stretch>
            </p:blipFill>
            <p:spPr bwMode="auto">
              <a:xfrm>
                <a:off x="683568" y="5589240"/>
                <a:ext cx="848936" cy="652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Группа 33"/>
              <p:cNvGrpSpPr>
                <a:grpSpLocks/>
              </p:cNvGrpSpPr>
              <p:nvPr/>
            </p:nvGrpSpPr>
            <p:grpSpPr bwMode="auto">
              <a:xfrm>
                <a:off x="467544" y="5517232"/>
                <a:ext cx="1368152" cy="1008112"/>
                <a:chOff x="467544" y="5517232"/>
                <a:chExt cx="1368152" cy="1008112"/>
              </a:xfrm>
            </p:grpSpPr>
            <p:sp>
              <p:nvSpPr>
                <p:cNvPr id="33" name="Прямоугольник 32"/>
                <p:cNvSpPr/>
                <p:nvPr/>
              </p:nvSpPr>
              <p:spPr>
                <a:xfrm>
                  <a:off x="538968" y="5517232"/>
                  <a:ext cx="1225306" cy="1008112"/>
                </a:xfrm>
                <a:prstGeom prst="rect">
                  <a:avLst/>
                </a:prstGeom>
                <a:solidFill>
                  <a:schemeClr val="accent1">
                    <a:alpha val="6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69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67544" y="6148270"/>
                  <a:ext cx="136815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900" b="1">
                      <a:solidFill>
                        <a:srgbClr val="1F497D"/>
                      </a:solidFill>
                      <a:latin typeface="Verdana" pitchFamily="34" charset="0"/>
                    </a:rPr>
                    <a:t>Обособленное подразделение 1</a:t>
                  </a:r>
                </a:p>
              </p:txBody>
            </p:sp>
          </p:grpSp>
        </p:grpSp>
        <p:grpSp>
          <p:nvGrpSpPr>
            <p:cNvPr id="6" name="Группа 71"/>
            <p:cNvGrpSpPr>
              <a:grpSpLocks/>
            </p:cNvGrpSpPr>
            <p:nvPr/>
          </p:nvGrpSpPr>
          <p:grpSpPr bwMode="auto">
            <a:xfrm>
              <a:off x="827584" y="5574432"/>
              <a:ext cx="576064" cy="518864"/>
              <a:chOff x="3491880" y="3861048"/>
              <a:chExt cx="576064" cy="518864"/>
            </a:xfrm>
          </p:grpSpPr>
          <p:pic>
            <p:nvPicPr>
              <p:cNvPr id="316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9220" t="39316" r="48418" b="56601"/>
              <a:stretch>
                <a:fillRect/>
              </a:stretch>
            </p:blipFill>
            <p:spPr bwMode="auto">
              <a:xfrm>
                <a:off x="3553601" y="3861048"/>
                <a:ext cx="370327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65" name="TextBox 73"/>
              <p:cNvSpPr txBox="1">
                <a:spLocks noChangeArrowheads="1"/>
              </p:cNvSpPr>
              <p:nvPr/>
            </p:nvSpPr>
            <p:spPr bwMode="auto">
              <a:xfrm>
                <a:off x="3491880" y="4149080"/>
                <a:ext cx="576064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900" b="1">
                    <a:solidFill>
                      <a:srgbClr val="1F497D"/>
                    </a:solidFill>
                    <a:latin typeface="Verdana" pitchFamily="34" charset="0"/>
                  </a:rPr>
                  <a:t>ПФХД</a:t>
                </a:r>
              </a:p>
            </p:txBody>
          </p:sp>
        </p:grpSp>
      </p:grpSp>
      <p:grpSp>
        <p:nvGrpSpPr>
          <p:cNvPr id="7" name="Группа 75"/>
          <p:cNvGrpSpPr>
            <a:grpSpLocks/>
          </p:cNvGrpSpPr>
          <p:nvPr/>
        </p:nvGrpSpPr>
        <p:grpSpPr bwMode="auto">
          <a:xfrm>
            <a:off x="1259136" y="5589291"/>
            <a:ext cx="1368425" cy="1008062"/>
            <a:chOff x="35496" y="5517232"/>
            <a:chExt cx="1368152" cy="1008112"/>
          </a:xfrm>
        </p:grpSpPr>
        <p:grpSp>
          <p:nvGrpSpPr>
            <p:cNvPr id="8" name="Группа 34"/>
            <p:cNvGrpSpPr>
              <a:grpSpLocks/>
            </p:cNvGrpSpPr>
            <p:nvPr/>
          </p:nvGrpSpPr>
          <p:grpSpPr bwMode="auto">
            <a:xfrm>
              <a:off x="35496" y="5517232"/>
              <a:ext cx="1368152" cy="1008112"/>
              <a:chOff x="467544" y="5517232"/>
              <a:chExt cx="1368152" cy="1008112"/>
            </a:xfrm>
          </p:grpSpPr>
          <p:pic>
            <p:nvPicPr>
              <p:cNvPr id="3158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5200" t="88899" r="70074" b="4800"/>
              <a:stretch>
                <a:fillRect/>
              </a:stretch>
            </p:blipFill>
            <p:spPr bwMode="auto">
              <a:xfrm>
                <a:off x="683568" y="5589240"/>
                <a:ext cx="848936" cy="652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Группа 33"/>
              <p:cNvGrpSpPr>
                <a:grpSpLocks/>
              </p:cNvGrpSpPr>
              <p:nvPr/>
            </p:nvGrpSpPr>
            <p:grpSpPr bwMode="auto">
              <a:xfrm>
                <a:off x="467544" y="5517232"/>
                <a:ext cx="1368152" cy="1008112"/>
                <a:chOff x="467544" y="5517232"/>
                <a:chExt cx="1368152" cy="1008112"/>
              </a:xfrm>
            </p:grpSpPr>
            <p:sp>
              <p:nvSpPr>
                <p:cNvPr id="83" name="Прямоугольник 82"/>
                <p:cNvSpPr/>
                <p:nvPr/>
              </p:nvSpPr>
              <p:spPr>
                <a:xfrm>
                  <a:off x="538967" y="5517232"/>
                  <a:ext cx="1225306" cy="1008112"/>
                </a:xfrm>
                <a:prstGeom prst="rect">
                  <a:avLst/>
                </a:prstGeom>
                <a:solidFill>
                  <a:schemeClr val="accent1">
                    <a:alpha val="6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61" name="TextBox 83"/>
                <p:cNvSpPr txBox="1">
                  <a:spLocks noChangeArrowheads="1"/>
                </p:cNvSpPr>
                <p:nvPr/>
              </p:nvSpPr>
              <p:spPr bwMode="auto">
                <a:xfrm>
                  <a:off x="467544" y="6148270"/>
                  <a:ext cx="136815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900" b="1">
                      <a:solidFill>
                        <a:srgbClr val="1F497D"/>
                      </a:solidFill>
                      <a:latin typeface="Verdana" pitchFamily="34" charset="0"/>
                    </a:rPr>
                    <a:t>Обособленное подразделение 2</a:t>
                  </a:r>
                </a:p>
              </p:txBody>
            </p:sp>
          </p:grpSp>
        </p:grpSp>
        <p:grpSp>
          <p:nvGrpSpPr>
            <p:cNvPr id="10" name="Группа 71"/>
            <p:cNvGrpSpPr>
              <a:grpSpLocks/>
            </p:cNvGrpSpPr>
            <p:nvPr/>
          </p:nvGrpSpPr>
          <p:grpSpPr bwMode="auto">
            <a:xfrm>
              <a:off x="827584" y="5574432"/>
              <a:ext cx="576064" cy="518864"/>
              <a:chOff x="3491880" y="3861048"/>
              <a:chExt cx="576064" cy="518864"/>
            </a:xfrm>
          </p:grpSpPr>
          <p:pic>
            <p:nvPicPr>
              <p:cNvPr id="315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9220" t="39316" r="48418" b="56601"/>
              <a:stretch>
                <a:fillRect/>
              </a:stretch>
            </p:blipFill>
            <p:spPr bwMode="auto">
              <a:xfrm>
                <a:off x="3553601" y="3861048"/>
                <a:ext cx="370327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57" name="TextBox 79"/>
              <p:cNvSpPr txBox="1">
                <a:spLocks noChangeArrowheads="1"/>
              </p:cNvSpPr>
              <p:nvPr/>
            </p:nvSpPr>
            <p:spPr bwMode="auto">
              <a:xfrm>
                <a:off x="3491880" y="4149080"/>
                <a:ext cx="576064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900" b="1">
                    <a:solidFill>
                      <a:srgbClr val="1F497D"/>
                    </a:solidFill>
                    <a:latin typeface="Verdana" pitchFamily="34" charset="0"/>
                  </a:rPr>
                  <a:t>ПФХД</a:t>
                </a:r>
              </a:p>
            </p:txBody>
          </p:sp>
        </p:grpSp>
      </p:grpSp>
      <p:grpSp>
        <p:nvGrpSpPr>
          <p:cNvPr id="11" name="Группа 84"/>
          <p:cNvGrpSpPr>
            <a:grpSpLocks/>
          </p:cNvGrpSpPr>
          <p:nvPr/>
        </p:nvGrpSpPr>
        <p:grpSpPr bwMode="auto">
          <a:xfrm>
            <a:off x="2554536" y="5589291"/>
            <a:ext cx="1368425" cy="1008062"/>
            <a:chOff x="35496" y="5517232"/>
            <a:chExt cx="1368152" cy="1008112"/>
          </a:xfrm>
        </p:grpSpPr>
        <p:grpSp>
          <p:nvGrpSpPr>
            <p:cNvPr id="12" name="Группа 34"/>
            <p:cNvGrpSpPr>
              <a:grpSpLocks/>
            </p:cNvGrpSpPr>
            <p:nvPr/>
          </p:nvGrpSpPr>
          <p:grpSpPr bwMode="auto">
            <a:xfrm>
              <a:off x="35496" y="5517232"/>
              <a:ext cx="1368152" cy="1008112"/>
              <a:chOff x="467544" y="5517232"/>
              <a:chExt cx="1368152" cy="1008112"/>
            </a:xfrm>
          </p:grpSpPr>
          <p:pic>
            <p:nvPicPr>
              <p:cNvPr id="3150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5200" t="88899" r="70074" b="4800"/>
              <a:stretch>
                <a:fillRect/>
              </a:stretch>
            </p:blipFill>
            <p:spPr bwMode="auto">
              <a:xfrm>
                <a:off x="683568" y="5589240"/>
                <a:ext cx="848936" cy="652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Группа 33"/>
              <p:cNvGrpSpPr>
                <a:grpSpLocks/>
              </p:cNvGrpSpPr>
              <p:nvPr/>
            </p:nvGrpSpPr>
            <p:grpSpPr bwMode="auto">
              <a:xfrm>
                <a:off x="467544" y="5517232"/>
                <a:ext cx="1368152" cy="1008112"/>
                <a:chOff x="467544" y="5517232"/>
                <a:chExt cx="1368152" cy="1008112"/>
              </a:xfrm>
            </p:grpSpPr>
            <p:sp>
              <p:nvSpPr>
                <p:cNvPr id="92" name="Прямоугольник 91"/>
                <p:cNvSpPr/>
                <p:nvPr/>
              </p:nvSpPr>
              <p:spPr>
                <a:xfrm>
                  <a:off x="538967" y="5517232"/>
                  <a:ext cx="1225306" cy="1008112"/>
                </a:xfrm>
                <a:prstGeom prst="rect">
                  <a:avLst/>
                </a:prstGeom>
                <a:solidFill>
                  <a:schemeClr val="accent1">
                    <a:alpha val="6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53" name="TextBox 92"/>
                <p:cNvSpPr txBox="1">
                  <a:spLocks noChangeArrowheads="1"/>
                </p:cNvSpPr>
                <p:nvPr/>
              </p:nvSpPr>
              <p:spPr bwMode="auto">
                <a:xfrm>
                  <a:off x="467544" y="6148270"/>
                  <a:ext cx="136815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900" b="1">
                      <a:solidFill>
                        <a:srgbClr val="1F497D"/>
                      </a:solidFill>
                      <a:latin typeface="Verdana" pitchFamily="34" charset="0"/>
                    </a:rPr>
                    <a:t>Обособленное подразделение 3</a:t>
                  </a:r>
                </a:p>
              </p:txBody>
            </p:sp>
          </p:grpSp>
        </p:grpSp>
        <p:grpSp>
          <p:nvGrpSpPr>
            <p:cNvPr id="14" name="Группа 71"/>
            <p:cNvGrpSpPr>
              <a:grpSpLocks/>
            </p:cNvGrpSpPr>
            <p:nvPr/>
          </p:nvGrpSpPr>
          <p:grpSpPr bwMode="auto">
            <a:xfrm>
              <a:off x="827584" y="5574432"/>
              <a:ext cx="576064" cy="518864"/>
              <a:chOff x="3491880" y="3861048"/>
              <a:chExt cx="576064" cy="518864"/>
            </a:xfrm>
          </p:grpSpPr>
          <p:pic>
            <p:nvPicPr>
              <p:cNvPr id="314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9220" t="39316" r="48418" b="56601"/>
              <a:stretch>
                <a:fillRect/>
              </a:stretch>
            </p:blipFill>
            <p:spPr bwMode="auto">
              <a:xfrm>
                <a:off x="3553601" y="3861048"/>
                <a:ext cx="370327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49" name="TextBox 88"/>
              <p:cNvSpPr txBox="1">
                <a:spLocks noChangeArrowheads="1"/>
              </p:cNvSpPr>
              <p:nvPr/>
            </p:nvSpPr>
            <p:spPr bwMode="auto">
              <a:xfrm>
                <a:off x="3491880" y="4149080"/>
                <a:ext cx="576064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900" b="1">
                    <a:solidFill>
                      <a:srgbClr val="1F497D"/>
                    </a:solidFill>
                    <a:latin typeface="Verdana" pitchFamily="34" charset="0"/>
                  </a:rPr>
                  <a:t>ПФХД</a:t>
                </a:r>
              </a:p>
            </p:txBody>
          </p:sp>
        </p:grpSp>
      </p:grpSp>
      <p:grpSp>
        <p:nvGrpSpPr>
          <p:cNvPr id="15" name="Группа 93"/>
          <p:cNvGrpSpPr>
            <a:grpSpLocks/>
          </p:cNvGrpSpPr>
          <p:nvPr/>
        </p:nvGrpSpPr>
        <p:grpSpPr bwMode="auto">
          <a:xfrm>
            <a:off x="3851523" y="5589291"/>
            <a:ext cx="1368425" cy="1008062"/>
            <a:chOff x="35496" y="5517232"/>
            <a:chExt cx="1368152" cy="1008112"/>
          </a:xfrm>
        </p:grpSpPr>
        <p:grpSp>
          <p:nvGrpSpPr>
            <p:cNvPr id="16" name="Группа 34"/>
            <p:cNvGrpSpPr>
              <a:grpSpLocks/>
            </p:cNvGrpSpPr>
            <p:nvPr/>
          </p:nvGrpSpPr>
          <p:grpSpPr bwMode="auto">
            <a:xfrm>
              <a:off x="35496" y="5517232"/>
              <a:ext cx="1368152" cy="1008112"/>
              <a:chOff x="467544" y="5517232"/>
              <a:chExt cx="1368152" cy="1008112"/>
            </a:xfrm>
          </p:grpSpPr>
          <p:pic>
            <p:nvPicPr>
              <p:cNvPr id="3142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5200" t="88899" r="70074" b="4800"/>
              <a:stretch>
                <a:fillRect/>
              </a:stretch>
            </p:blipFill>
            <p:spPr bwMode="auto">
              <a:xfrm>
                <a:off x="683568" y="5589240"/>
                <a:ext cx="848936" cy="652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" name="Группа 33"/>
              <p:cNvGrpSpPr>
                <a:grpSpLocks/>
              </p:cNvGrpSpPr>
              <p:nvPr/>
            </p:nvGrpSpPr>
            <p:grpSpPr bwMode="auto">
              <a:xfrm>
                <a:off x="467544" y="5517232"/>
                <a:ext cx="1368152" cy="1008112"/>
                <a:chOff x="467544" y="5517232"/>
                <a:chExt cx="1368152" cy="1008112"/>
              </a:xfrm>
            </p:grpSpPr>
            <p:sp>
              <p:nvSpPr>
                <p:cNvPr id="101" name="Прямоугольник 100"/>
                <p:cNvSpPr/>
                <p:nvPr/>
              </p:nvSpPr>
              <p:spPr>
                <a:xfrm>
                  <a:off x="538968" y="5517232"/>
                  <a:ext cx="1225306" cy="1008112"/>
                </a:xfrm>
                <a:prstGeom prst="rect">
                  <a:avLst/>
                </a:prstGeom>
                <a:solidFill>
                  <a:schemeClr val="accent1">
                    <a:alpha val="6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45" name="TextBox 101"/>
                <p:cNvSpPr txBox="1">
                  <a:spLocks noChangeArrowheads="1"/>
                </p:cNvSpPr>
                <p:nvPr/>
              </p:nvSpPr>
              <p:spPr bwMode="auto">
                <a:xfrm>
                  <a:off x="467544" y="6148270"/>
                  <a:ext cx="136815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900" b="1">
                      <a:solidFill>
                        <a:srgbClr val="1F497D"/>
                      </a:solidFill>
                      <a:latin typeface="Verdana" pitchFamily="34" charset="0"/>
                    </a:rPr>
                    <a:t>Обособленное подразделение 4</a:t>
                  </a:r>
                </a:p>
              </p:txBody>
            </p:sp>
          </p:grpSp>
        </p:grpSp>
        <p:grpSp>
          <p:nvGrpSpPr>
            <p:cNvPr id="18" name="Группа 71"/>
            <p:cNvGrpSpPr>
              <a:grpSpLocks/>
            </p:cNvGrpSpPr>
            <p:nvPr/>
          </p:nvGrpSpPr>
          <p:grpSpPr bwMode="auto">
            <a:xfrm>
              <a:off x="827584" y="5574432"/>
              <a:ext cx="576064" cy="518864"/>
              <a:chOff x="3491880" y="3861048"/>
              <a:chExt cx="576064" cy="518864"/>
            </a:xfrm>
          </p:grpSpPr>
          <p:pic>
            <p:nvPicPr>
              <p:cNvPr id="314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9220" t="39316" r="48418" b="56601"/>
              <a:stretch>
                <a:fillRect/>
              </a:stretch>
            </p:blipFill>
            <p:spPr bwMode="auto">
              <a:xfrm>
                <a:off x="3553601" y="3861048"/>
                <a:ext cx="370327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41" name="TextBox 97"/>
              <p:cNvSpPr txBox="1">
                <a:spLocks noChangeArrowheads="1"/>
              </p:cNvSpPr>
              <p:nvPr/>
            </p:nvSpPr>
            <p:spPr bwMode="auto">
              <a:xfrm>
                <a:off x="3491880" y="4149080"/>
                <a:ext cx="576064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900" b="1">
                    <a:solidFill>
                      <a:srgbClr val="1F497D"/>
                    </a:solidFill>
                    <a:latin typeface="Verdana" pitchFamily="34" charset="0"/>
                  </a:rPr>
                  <a:t>ПФХД</a:t>
                </a:r>
              </a:p>
            </p:txBody>
          </p:sp>
        </p:grpSp>
      </p:grpSp>
      <p:grpSp>
        <p:nvGrpSpPr>
          <p:cNvPr id="19" name="Группа 102"/>
          <p:cNvGrpSpPr>
            <a:grpSpLocks/>
          </p:cNvGrpSpPr>
          <p:nvPr/>
        </p:nvGrpSpPr>
        <p:grpSpPr bwMode="auto">
          <a:xfrm>
            <a:off x="5146923" y="5589291"/>
            <a:ext cx="1368425" cy="1008062"/>
            <a:chOff x="35496" y="5517232"/>
            <a:chExt cx="1368152" cy="1008112"/>
          </a:xfrm>
        </p:grpSpPr>
        <p:grpSp>
          <p:nvGrpSpPr>
            <p:cNvPr id="20" name="Группа 34"/>
            <p:cNvGrpSpPr>
              <a:grpSpLocks/>
            </p:cNvGrpSpPr>
            <p:nvPr/>
          </p:nvGrpSpPr>
          <p:grpSpPr bwMode="auto">
            <a:xfrm>
              <a:off x="35496" y="5517232"/>
              <a:ext cx="1368152" cy="1008112"/>
              <a:chOff x="467544" y="5517232"/>
              <a:chExt cx="1368152" cy="1008112"/>
            </a:xfrm>
          </p:grpSpPr>
          <p:pic>
            <p:nvPicPr>
              <p:cNvPr id="3134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5200" t="88899" r="70074" b="4800"/>
              <a:stretch>
                <a:fillRect/>
              </a:stretch>
            </p:blipFill>
            <p:spPr bwMode="auto">
              <a:xfrm>
                <a:off x="683568" y="5589240"/>
                <a:ext cx="848936" cy="652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Группа 33"/>
              <p:cNvGrpSpPr>
                <a:grpSpLocks/>
              </p:cNvGrpSpPr>
              <p:nvPr/>
            </p:nvGrpSpPr>
            <p:grpSpPr bwMode="auto">
              <a:xfrm>
                <a:off x="467544" y="5517232"/>
                <a:ext cx="1368152" cy="1008112"/>
                <a:chOff x="467544" y="5517232"/>
                <a:chExt cx="1368152" cy="1008112"/>
              </a:xfrm>
            </p:grpSpPr>
            <p:sp>
              <p:nvSpPr>
                <p:cNvPr id="110" name="Прямоугольник 109"/>
                <p:cNvSpPr/>
                <p:nvPr/>
              </p:nvSpPr>
              <p:spPr>
                <a:xfrm>
                  <a:off x="538968" y="5517232"/>
                  <a:ext cx="1225306" cy="1008112"/>
                </a:xfrm>
                <a:prstGeom prst="rect">
                  <a:avLst/>
                </a:prstGeom>
                <a:solidFill>
                  <a:schemeClr val="accent1">
                    <a:alpha val="6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37" name="TextBox 110"/>
                <p:cNvSpPr txBox="1">
                  <a:spLocks noChangeArrowheads="1"/>
                </p:cNvSpPr>
                <p:nvPr/>
              </p:nvSpPr>
              <p:spPr bwMode="auto">
                <a:xfrm>
                  <a:off x="467544" y="6148270"/>
                  <a:ext cx="136815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900" b="1">
                      <a:solidFill>
                        <a:srgbClr val="1F497D"/>
                      </a:solidFill>
                      <a:latin typeface="Verdana" pitchFamily="34" charset="0"/>
                    </a:rPr>
                    <a:t>Обособленное подразделение 5</a:t>
                  </a:r>
                </a:p>
              </p:txBody>
            </p:sp>
          </p:grpSp>
        </p:grpSp>
        <p:grpSp>
          <p:nvGrpSpPr>
            <p:cNvPr id="22" name="Группа 71"/>
            <p:cNvGrpSpPr>
              <a:grpSpLocks/>
            </p:cNvGrpSpPr>
            <p:nvPr/>
          </p:nvGrpSpPr>
          <p:grpSpPr bwMode="auto">
            <a:xfrm>
              <a:off x="827584" y="5574432"/>
              <a:ext cx="576064" cy="518864"/>
              <a:chOff x="3491880" y="3861048"/>
              <a:chExt cx="576064" cy="518864"/>
            </a:xfrm>
          </p:grpSpPr>
          <p:pic>
            <p:nvPicPr>
              <p:cNvPr id="3132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9220" t="39316" r="48418" b="56601"/>
              <a:stretch>
                <a:fillRect/>
              </a:stretch>
            </p:blipFill>
            <p:spPr bwMode="auto">
              <a:xfrm>
                <a:off x="3553601" y="3861048"/>
                <a:ext cx="370327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33" name="TextBox 106"/>
              <p:cNvSpPr txBox="1">
                <a:spLocks noChangeArrowheads="1"/>
              </p:cNvSpPr>
              <p:nvPr/>
            </p:nvSpPr>
            <p:spPr bwMode="auto">
              <a:xfrm>
                <a:off x="3491880" y="4149080"/>
                <a:ext cx="576064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900" b="1">
                    <a:solidFill>
                      <a:srgbClr val="1F497D"/>
                    </a:solidFill>
                    <a:latin typeface="Verdana" pitchFamily="34" charset="0"/>
                  </a:rPr>
                  <a:t>ПФХД</a:t>
                </a:r>
              </a:p>
            </p:txBody>
          </p:sp>
        </p:grpSp>
      </p:grpSp>
      <p:grpSp>
        <p:nvGrpSpPr>
          <p:cNvPr id="23" name="Группа 111"/>
          <p:cNvGrpSpPr>
            <a:grpSpLocks/>
          </p:cNvGrpSpPr>
          <p:nvPr/>
        </p:nvGrpSpPr>
        <p:grpSpPr bwMode="auto">
          <a:xfrm>
            <a:off x="6443911" y="5589291"/>
            <a:ext cx="1368425" cy="1008062"/>
            <a:chOff x="35496" y="5517232"/>
            <a:chExt cx="1368152" cy="1008112"/>
          </a:xfrm>
        </p:grpSpPr>
        <p:grpSp>
          <p:nvGrpSpPr>
            <p:cNvPr id="24" name="Группа 34"/>
            <p:cNvGrpSpPr>
              <a:grpSpLocks/>
            </p:cNvGrpSpPr>
            <p:nvPr/>
          </p:nvGrpSpPr>
          <p:grpSpPr bwMode="auto">
            <a:xfrm>
              <a:off x="35496" y="5517232"/>
              <a:ext cx="1368152" cy="1008112"/>
              <a:chOff x="467544" y="5517232"/>
              <a:chExt cx="1368152" cy="1008112"/>
            </a:xfrm>
          </p:grpSpPr>
          <p:pic>
            <p:nvPicPr>
              <p:cNvPr id="3126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5200" t="88899" r="70074" b="4800"/>
              <a:stretch>
                <a:fillRect/>
              </a:stretch>
            </p:blipFill>
            <p:spPr bwMode="auto">
              <a:xfrm>
                <a:off x="683568" y="5589240"/>
                <a:ext cx="848936" cy="652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Группа 33"/>
              <p:cNvGrpSpPr>
                <a:grpSpLocks/>
              </p:cNvGrpSpPr>
              <p:nvPr/>
            </p:nvGrpSpPr>
            <p:grpSpPr bwMode="auto">
              <a:xfrm>
                <a:off x="467544" y="5517232"/>
                <a:ext cx="1368152" cy="1008112"/>
                <a:chOff x="467544" y="5517232"/>
                <a:chExt cx="1368152" cy="1008112"/>
              </a:xfrm>
            </p:grpSpPr>
            <p:sp>
              <p:nvSpPr>
                <p:cNvPr id="119" name="Прямоугольник 118"/>
                <p:cNvSpPr/>
                <p:nvPr/>
              </p:nvSpPr>
              <p:spPr>
                <a:xfrm>
                  <a:off x="538967" y="5517232"/>
                  <a:ext cx="1225306" cy="1008112"/>
                </a:xfrm>
                <a:prstGeom prst="rect">
                  <a:avLst/>
                </a:prstGeom>
                <a:solidFill>
                  <a:schemeClr val="accent1">
                    <a:alpha val="6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29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67544" y="6148270"/>
                  <a:ext cx="136815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900" b="1">
                      <a:solidFill>
                        <a:srgbClr val="1F497D"/>
                      </a:solidFill>
                      <a:latin typeface="Verdana" pitchFamily="34" charset="0"/>
                    </a:rPr>
                    <a:t>Обособленное подразделение 6</a:t>
                  </a:r>
                </a:p>
              </p:txBody>
            </p:sp>
          </p:grpSp>
        </p:grpSp>
        <p:grpSp>
          <p:nvGrpSpPr>
            <p:cNvPr id="26" name="Группа 71"/>
            <p:cNvGrpSpPr>
              <a:grpSpLocks/>
            </p:cNvGrpSpPr>
            <p:nvPr/>
          </p:nvGrpSpPr>
          <p:grpSpPr bwMode="auto">
            <a:xfrm>
              <a:off x="827584" y="5574432"/>
              <a:ext cx="576064" cy="518864"/>
              <a:chOff x="3491880" y="3861048"/>
              <a:chExt cx="576064" cy="518864"/>
            </a:xfrm>
          </p:grpSpPr>
          <p:pic>
            <p:nvPicPr>
              <p:cNvPr id="312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9220" t="39316" r="48418" b="56601"/>
              <a:stretch>
                <a:fillRect/>
              </a:stretch>
            </p:blipFill>
            <p:spPr bwMode="auto">
              <a:xfrm>
                <a:off x="3553601" y="3861048"/>
                <a:ext cx="370327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25" name="TextBox 115"/>
              <p:cNvSpPr txBox="1">
                <a:spLocks noChangeArrowheads="1"/>
              </p:cNvSpPr>
              <p:nvPr/>
            </p:nvSpPr>
            <p:spPr bwMode="auto">
              <a:xfrm>
                <a:off x="3491880" y="4149080"/>
                <a:ext cx="576064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900" b="1">
                    <a:solidFill>
                      <a:srgbClr val="1F497D"/>
                    </a:solidFill>
                    <a:latin typeface="Verdana" pitchFamily="34" charset="0"/>
                  </a:rPr>
                  <a:t>ПФХД</a:t>
                </a:r>
              </a:p>
            </p:txBody>
          </p:sp>
        </p:grpSp>
      </p:grpSp>
      <p:grpSp>
        <p:nvGrpSpPr>
          <p:cNvPr id="27" name="Группа 120"/>
          <p:cNvGrpSpPr>
            <a:grpSpLocks/>
          </p:cNvGrpSpPr>
          <p:nvPr/>
        </p:nvGrpSpPr>
        <p:grpSpPr bwMode="auto">
          <a:xfrm>
            <a:off x="7739311" y="5589291"/>
            <a:ext cx="1368425" cy="1008062"/>
            <a:chOff x="35496" y="5517232"/>
            <a:chExt cx="1368152" cy="1008112"/>
          </a:xfrm>
        </p:grpSpPr>
        <p:grpSp>
          <p:nvGrpSpPr>
            <p:cNvPr id="28" name="Группа 34"/>
            <p:cNvGrpSpPr>
              <a:grpSpLocks/>
            </p:cNvGrpSpPr>
            <p:nvPr/>
          </p:nvGrpSpPr>
          <p:grpSpPr bwMode="auto">
            <a:xfrm>
              <a:off x="35496" y="5517232"/>
              <a:ext cx="1368152" cy="1008112"/>
              <a:chOff x="467544" y="5517232"/>
              <a:chExt cx="1368152" cy="1008112"/>
            </a:xfrm>
          </p:grpSpPr>
          <p:pic>
            <p:nvPicPr>
              <p:cNvPr id="3118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5200" t="88899" r="70074" b="4800"/>
              <a:stretch>
                <a:fillRect/>
              </a:stretch>
            </p:blipFill>
            <p:spPr bwMode="auto">
              <a:xfrm>
                <a:off x="683568" y="5589240"/>
                <a:ext cx="848936" cy="652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" name="Группа 33"/>
              <p:cNvGrpSpPr>
                <a:grpSpLocks/>
              </p:cNvGrpSpPr>
              <p:nvPr/>
            </p:nvGrpSpPr>
            <p:grpSpPr bwMode="auto">
              <a:xfrm>
                <a:off x="467544" y="5517232"/>
                <a:ext cx="1368152" cy="1008112"/>
                <a:chOff x="467544" y="5517232"/>
                <a:chExt cx="1368152" cy="1008112"/>
              </a:xfrm>
            </p:grpSpPr>
            <p:sp>
              <p:nvSpPr>
                <p:cNvPr id="128" name="Прямоугольник 127"/>
                <p:cNvSpPr/>
                <p:nvPr/>
              </p:nvSpPr>
              <p:spPr>
                <a:xfrm>
                  <a:off x="538967" y="5517232"/>
                  <a:ext cx="1225306" cy="1008112"/>
                </a:xfrm>
                <a:prstGeom prst="rect">
                  <a:avLst/>
                </a:prstGeom>
                <a:solidFill>
                  <a:schemeClr val="accent1">
                    <a:alpha val="6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21" name="TextBox 128"/>
                <p:cNvSpPr txBox="1">
                  <a:spLocks noChangeArrowheads="1"/>
                </p:cNvSpPr>
                <p:nvPr/>
              </p:nvSpPr>
              <p:spPr bwMode="auto">
                <a:xfrm>
                  <a:off x="467544" y="6148270"/>
                  <a:ext cx="136815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900" b="1">
                      <a:solidFill>
                        <a:srgbClr val="1F497D"/>
                      </a:solidFill>
                      <a:latin typeface="Verdana" pitchFamily="34" charset="0"/>
                    </a:rPr>
                    <a:t>Обособленное подразделение 7</a:t>
                  </a:r>
                </a:p>
              </p:txBody>
            </p:sp>
          </p:grpSp>
        </p:grpSp>
        <p:grpSp>
          <p:nvGrpSpPr>
            <p:cNvPr id="30" name="Группа 71"/>
            <p:cNvGrpSpPr>
              <a:grpSpLocks/>
            </p:cNvGrpSpPr>
            <p:nvPr/>
          </p:nvGrpSpPr>
          <p:grpSpPr bwMode="auto">
            <a:xfrm>
              <a:off x="827584" y="5574432"/>
              <a:ext cx="576064" cy="518864"/>
              <a:chOff x="3491880" y="3861048"/>
              <a:chExt cx="576064" cy="518864"/>
            </a:xfrm>
          </p:grpSpPr>
          <p:pic>
            <p:nvPicPr>
              <p:cNvPr id="311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9220" t="39316" r="48418" b="56601"/>
              <a:stretch>
                <a:fillRect/>
              </a:stretch>
            </p:blipFill>
            <p:spPr bwMode="auto">
              <a:xfrm>
                <a:off x="3553601" y="3861048"/>
                <a:ext cx="370327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17" name="TextBox 124"/>
              <p:cNvSpPr txBox="1">
                <a:spLocks noChangeArrowheads="1"/>
              </p:cNvSpPr>
              <p:nvPr/>
            </p:nvSpPr>
            <p:spPr bwMode="auto">
              <a:xfrm>
                <a:off x="3491880" y="4149080"/>
                <a:ext cx="576064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900" b="1">
                    <a:solidFill>
                      <a:srgbClr val="1F497D"/>
                    </a:solidFill>
                    <a:latin typeface="Verdana" pitchFamily="34" charset="0"/>
                  </a:rPr>
                  <a:t>ПФХД</a:t>
                </a:r>
              </a:p>
            </p:txBody>
          </p:sp>
        </p:grpSp>
      </p:grpSp>
      <p:cxnSp>
        <p:nvCxnSpPr>
          <p:cNvPr id="136" name="Скругленная соединительная линия 135"/>
          <p:cNvCxnSpPr/>
          <p:nvPr/>
        </p:nvCxnSpPr>
        <p:spPr>
          <a:xfrm rot="5400000" flipH="1" flipV="1">
            <a:off x="1493292" y="3878760"/>
            <a:ext cx="863600" cy="2557462"/>
          </a:xfrm>
          <a:prstGeom prst="curvedConnector2">
            <a:avLst/>
          </a:prstGeom>
          <a:ln w="38100" cap="sq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Скругленная соединительная линия 135"/>
          <p:cNvCxnSpPr>
            <a:stCxn id="101" idx="0"/>
          </p:cNvCxnSpPr>
          <p:nvPr/>
        </p:nvCxnSpPr>
        <p:spPr>
          <a:xfrm rot="16200000" flipV="1">
            <a:off x="4265861" y="5319415"/>
            <a:ext cx="503238" cy="36513"/>
          </a:xfrm>
          <a:prstGeom prst="curvedConnector3">
            <a:avLst>
              <a:gd name="adj1" fmla="val 50000"/>
            </a:avLst>
          </a:prstGeom>
          <a:ln w="38100" cap="sq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/>
          <p:nvPr/>
        </p:nvCxnSpPr>
        <p:spPr>
          <a:xfrm>
            <a:off x="4138861" y="3357266"/>
            <a:ext cx="0" cy="36036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/>
          <p:nvPr/>
        </p:nvCxnSpPr>
        <p:spPr>
          <a:xfrm flipV="1">
            <a:off x="4859586" y="3357266"/>
            <a:ext cx="0" cy="36036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Скругленная соединительная линия 135"/>
          <p:cNvCxnSpPr>
            <a:stCxn id="83" idx="0"/>
          </p:cNvCxnSpPr>
          <p:nvPr/>
        </p:nvCxnSpPr>
        <p:spPr>
          <a:xfrm rot="5400000" flipH="1" flipV="1">
            <a:off x="2286248" y="4671716"/>
            <a:ext cx="574675" cy="1260475"/>
          </a:xfrm>
          <a:prstGeom prst="curvedConnector2">
            <a:avLst/>
          </a:prstGeom>
          <a:ln w="38100" cap="sq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287"/>
          <p:cNvGrpSpPr>
            <a:grpSpLocks/>
          </p:cNvGrpSpPr>
          <p:nvPr/>
        </p:nvGrpSpPr>
        <p:grpSpPr bwMode="auto">
          <a:xfrm>
            <a:off x="3275087" y="1340768"/>
            <a:ext cx="2448099" cy="2016497"/>
            <a:chOff x="3347864" y="1124744"/>
            <a:chExt cx="2448272" cy="2160240"/>
          </a:xfrm>
        </p:grpSpPr>
        <p:grpSp>
          <p:nvGrpSpPr>
            <p:cNvPr id="32" name="Группа 222"/>
            <p:cNvGrpSpPr>
              <a:grpSpLocks/>
            </p:cNvGrpSpPr>
            <p:nvPr/>
          </p:nvGrpSpPr>
          <p:grpSpPr bwMode="auto">
            <a:xfrm>
              <a:off x="3347864" y="1124744"/>
              <a:ext cx="2448272" cy="2160240"/>
              <a:chOff x="3347864" y="908720"/>
              <a:chExt cx="2448272" cy="2160240"/>
            </a:xfrm>
          </p:grpSpPr>
          <p:pic>
            <p:nvPicPr>
              <p:cNvPr id="3105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5163" t="74283" r="31294" b="20117"/>
              <a:stretch>
                <a:fillRect/>
              </a:stretch>
            </p:blipFill>
            <p:spPr bwMode="auto">
              <a:xfrm>
                <a:off x="5130062" y="2132856"/>
                <a:ext cx="594066" cy="5280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Группа 67"/>
              <p:cNvGrpSpPr>
                <a:grpSpLocks/>
              </p:cNvGrpSpPr>
              <p:nvPr/>
            </p:nvGrpSpPr>
            <p:grpSpPr bwMode="auto">
              <a:xfrm>
                <a:off x="3419872" y="908720"/>
                <a:ext cx="2376264" cy="2160240"/>
                <a:chOff x="2195736" y="3933056"/>
                <a:chExt cx="2376264" cy="2160240"/>
              </a:xfrm>
            </p:grpSpPr>
            <p:pic>
              <p:nvPicPr>
                <p:cNvPr id="3111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20474" t="56699" r="73619" b="33501"/>
                <a:stretch>
                  <a:fillRect/>
                </a:stretch>
              </p:blipFill>
              <p:spPr bwMode="auto">
                <a:xfrm>
                  <a:off x="2339752" y="3957059"/>
                  <a:ext cx="1224136" cy="11425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2" name="Прямоугольник 191"/>
                <p:cNvSpPr/>
                <p:nvPr/>
              </p:nvSpPr>
              <p:spPr>
                <a:xfrm>
                  <a:off x="2195175" y="3933056"/>
                  <a:ext cx="2376825" cy="2160240"/>
                </a:xfrm>
                <a:prstGeom prst="rect">
                  <a:avLst/>
                </a:prstGeom>
                <a:solidFill>
                  <a:schemeClr val="accent1">
                    <a:alpha val="6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13" name="TextBox 192"/>
                <p:cNvSpPr txBox="1">
                  <a:spLocks noChangeArrowheads="1"/>
                </p:cNvSpPr>
                <p:nvPr/>
              </p:nvSpPr>
              <p:spPr bwMode="auto">
                <a:xfrm>
                  <a:off x="2339752" y="5739353"/>
                  <a:ext cx="2088232" cy="353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700" b="1">
                      <a:solidFill>
                        <a:srgbClr val="1F497D"/>
                      </a:solidFill>
                      <a:latin typeface="Verdana" pitchFamily="34" charset="0"/>
                    </a:rPr>
                    <a:t>Головной ВУЗ</a:t>
                  </a:r>
                </a:p>
              </p:txBody>
            </p:sp>
          </p:grpSp>
          <p:grpSp>
            <p:nvGrpSpPr>
              <p:cNvPr id="35" name="Группа 71"/>
              <p:cNvGrpSpPr>
                <a:grpSpLocks/>
              </p:cNvGrpSpPr>
              <p:nvPr/>
            </p:nvGrpSpPr>
            <p:grpSpPr bwMode="auto">
              <a:xfrm>
                <a:off x="4716016" y="940527"/>
                <a:ext cx="1008112" cy="1192329"/>
                <a:chOff x="4139952" y="3941055"/>
                <a:chExt cx="1008112" cy="1192329"/>
              </a:xfrm>
            </p:grpSpPr>
            <p:pic>
              <p:nvPicPr>
                <p:cNvPr id="3109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49220" t="39316" r="48418" b="56601"/>
                <a:stretch>
                  <a:fillRect/>
                </a:stretch>
              </p:blipFill>
              <p:spPr bwMode="auto">
                <a:xfrm>
                  <a:off x="4283969" y="3941055"/>
                  <a:ext cx="720080" cy="7000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10" name="TextBox 189"/>
                <p:cNvSpPr txBox="1">
                  <a:spLocks noChangeArrowheads="1"/>
                </p:cNvSpPr>
                <p:nvPr/>
              </p:nvSpPr>
              <p:spPr bwMode="auto">
                <a:xfrm>
                  <a:off x="4139952" y="4533220"/>
                  <a:ext cx="1008112" cy="600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100" b="1">
                      <a:solidFill>
                        <a:srgbClr val="1F497D"/>
                      </a:solidFill>
                      <a:latin typeface="Verdana" pitchFamily="34" charset="0"/>
                    </a:rPr>
                    <a:t>ПФХД головного ВУЗа</a:t>
                  </a:r>
                </a:p>
              </p:txBody>
            </p:sp>
          </p:grpSp>
          <p:sp>
            <p:nvSpPr>
              <p:cNvPr id="3108" name="TextBox 185"/>
              <p:cNvSpPr txBox="1">
                <a:spLocks noChangeArrowheads="1"/>
              </p:cNvSpPr>
              <p:nvPr/>
            </p:nvSpPr>
            <p:spPr bwMode="auto">
              <a:xfrm>
                <a:off x="3347864" y="2132856"/>
                <a:ext cx="18002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ru-RU" sz="900" b="1">
                    <a:solidFill>
                      <a:srgbClr val="1F497D"/>
                    </a:solidFill>
                    <a:latin typeface="Verdana" pitchFamily="34" charset="0"/>
                  </a:rPr>
                  <a:t>Проверка и согласование ПФХД обособленных подразделений*</a:t>
                </a:r>
              </a:p>
            </p:txBody>
          </p:sp>
        </p:grpSp>
        <p:cxnSp>
          <p:nvCxnSpPr>
            <p:cNvPr id="221" name="Прямая соединительная линия 220"/>
            <p:cNvCxnSpPr/>
            <p:nvPr/>
          </p:nvCxnSpPr>
          <p:spPr>
            <a:xfrm>
              <a:off x="3779725" y="2349409"/>
              <a:ext cx="19449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4" name="Скругленная соединительная линия 135"/>
          <p:cNvCxnSpPr/>
          <p:nvPr/>
        </p:nvCxnSpPr>
        <p:spPr>
          <a:xfrm rot="5400000" flipH="1" flipV="1">
            <a:off x="3221286" y="5103515"/>
            <a:ext cx="503238" cy="468313"/>
          </a:xfrm>
          <a:prstGeom prst="curvedConnector3">
            <a:avLst>
              <a:gd name="adj1" fmla="val 19195"/>
            </a:avLst>
          </a:prstGeom>
          <a:ln w="38100" cap="sq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Скругленная соединительная линия 135"/>
          <p:cNvCxnSpPr/>
          <p:nvPr/>
        </p:nvCxnSpPr>
        <p:spPr>
          <a:xfrm rot="16200000" flipV="1">
            <a:off x="5345361" y="5103515"/>
            <a:ext cx="503238" cy="468313"/>
          </a:xfrm>
          <a:prstGeom prst="curvedConnector3">
            <a:avLst>
              <a:gd name="adj1" fmla="val 19195"/>
            </a:avLst>
          </a:prstGeom>
          <a:ln w="38100" cap="sq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Скругленная соединительная линия 135"/>
          <p:cNvCxnSpPr/>
          <p:nvPr/>
        </p:nvCxnSpPr>
        <p:spPr>
          <a:xfrm rot="16200000" flipV="1">
            <a:off x="6137523" y="4671716"/>
            <a:ext cx="574675" cy="1260475"/>
          </a:xfrm>
          <a:prstGeom prst="curvedConnector2">
            <a:avLst/>
          </a:prstGeom>
          <a:ln w="38100" cap="sq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Скругленная соединительная линия 135"/>
          <p:cNvCxnSpPr/>
          <p:nvPr/>
        </p:nvCxnSpPr>
        <p:spPr>
          <a:xfrm rot="16200000" flipV="1">
            <a:off x="6641555" y="3878759"/>
            <a:ext cx="863600" cy="2557463"/>
          </a:xfrm>
          <a:prstGeom prst="curvedConnector2">
            <a:avLst/>
          </a:prstGeom>
          <a:ln w="38100" cap="sq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4" name="Picture 8"/>
          <p:cNvPicPr>
            <a:picLocks noChangeAspect="1" noChangeArrowheads="1"/>
          </p:cNvPicPr>
          <p:nvPr/>
        </p:nvPicPr>
        <p:blipFill>
          <a:blip r:embed="rId7" cstate="print"/>
          <a:srcRect t="-2997"/>
          <a:stretch>
            <a:fillRect/>
          </a:stretch>
        </p:blipFill>
        <p:spPr bwMode="auto">
          <a:xfrm>
            <a:off x="6371431" y="3357712"/>
            <a:ext cx="736088" cy="79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" name="Стрелка углом 270"/>
          <p:cNvSpPr/>
          <p:nvPr/>
        </p:nvSpPr>
        <p:spPr>
          <a:xfrm rot="5400000" flipH="1">
            <a:off x="5902746" y="2745532"/>
            <a:ext cx="1584697" cy="1800944"/>
          </a:xfrm>
          <a:prstGeom prst="bentArrow">
            <a:avLst>
              <a:gd name="adj1" fmla="val 3813"/>
              <a:gd name="adj2" fmla="val 8316"/>
              <a:gd name="adj3" fmla="val 41336"/>
              <a:gd name="adj4" fmla="val 586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96" name="TextBox 272"/>
          <p:cNvSpPr txBox="1">
            <a:spLocks noChangeArrowheads="1"/>
          </p:cNvSpPr>
          <p:nvPr/>
        </p:nvSpPr>
        <p:spPr bwMode="auto">
          <a:xfrm>
            <a:off x="395536" y="2422228"/>
            <a:ext cx="2303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538783" y="1418001"/>
            <a:ext cx="2376487" cy="1938992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i="1" dirty="0">
                <a:solidFill>
                  <a:srgbClr val="1F497D"/>
                </a:solidFill>
                <a:latin typeface="Verdana" pitchFamily="34" charset="0"/>
              </a:rPr>
              <a:t>* проверка плановых показателей обособленных подразделений на соответствие  внутренним ограничениям, локальным нормативным актам и принятым решениям; согласование ПФХД обособленных подразделений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3100" name="Picture 9"/>
          <p:cNvPicPr>
            <a:picLocks noChangeAspect="1" noChangeArrowheads="1"/>
          </p:cNvPicPr>
          <p:nvPr/>
        </p:nvPicPr>
        <p:blipFill>
          <a:blip r:embed="rId8" cstate="print"/>
          <a:srcRect l="29668" t="58829" r="67319" b="36787"/>
          <a:stretch>
            <a:fillRect/>
          </a:stretch>
        </p:blipFill>
        <p:spPr bwMode="auto">
          <a:xfrm>
            <a:off x="7667575" y="2421608"/>
            <a:ext cx="1113685" cy="6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" name="TextBox 281"/>
          <p:cNvSpPr txBox="1">
            <a:spLocks noChangeArrowheads="1"/>
          </p:cNvSpPr>
          <p:nvPr/>
        </p:nvSpPr>
        <p:spPr bwMode="auto">
          <a:xfrm>
            <a:off x="6083399" y="1989560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F497D"/>
                </a:solidFill>
                <a:latin typeface="Verdana" pitchFamily="34" charset="0"/>
              </a:rPr>
              <a:t>Консолидированный </a:t>
            </a:r>
          </a:p>
          <a:p>
            <a:r>
              <a:rPr lang="ru-RU" sz="1600" b="1" dirty="0">
                <a:solidFill>
                  <a:srgbClr val="1F497D"/>
                </a:solidFill>
                <a:latin typeface="Verdana" pitchFamily="34" charset="0"/>
              </a:rPr>
              <a:t>ПФХД УрФУ</a:t>
            </a:r>
          </a:p>
        </p:txBody>
      </p:sp>
      <p:sp>
        <p:nvSpPr>
          <p:cNvPr id="290" name="Левая фигурная скобка 289"/>
          <p:cNvSpPr/>
          <p:nvPr/>
        </p:nvSpPr>
        <p:spPr>
          <a:xfrm>
            <a:off x="2914898" y="2566294"/>
            <a:ext cx="792237" cy="574675"/>
          </a:xfrm>
          <a:prstGeom prst="leftBrace">
            <a:avLst>
              <a:gd name="adj1" fmla="val 8333"/>
              <a:gd name="adj2" fmla="val 52995"/>
            </a:avLst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планов ФХД обособленных подразделений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691680" y="33265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ea typeface="Verdana" pitchFamily="34" charset="0"/>
                <a:cs typeface="Verdana" pitchFamily="34" charset="0"/>
              </a:rPr>
              <a:t>2. Разработка стратегии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12"/>
          <p:cNvSpPr>
            <a:spLocks noGrp="1"/>
          </p:cNvSpPr>
          <p:nvPr>
            <p:ph idx="1"/>
          </p:nvPr>
        </p:nvSpPr>
        <p:spPr>
          <a:xfrm>
            <a:off x="457200" y="1916832"/>
            <a:ext cx="2897188" cy="246062"/>
          </a:xfrm>
        </p:spPr>
        <p:txBody>
          <a:bodyPr wrap="none">
            <a:spAutoFit/>
          </a:bodyPr>
          <a:lstStyle/>
          <a:p>
            <a:r>
              <a:rPr lang="ru-RU" altLang="ru-RU" sz="1000" b="1" smtClean="0"/>
              <a:t>Ин»теграция с закупочной деятельностью</a:t>
            </a:r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476250" y="1196752"/>
            <a:ext cx="8416230" cy="601589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Схема движения документов при планировании ФХД</a:t>
            </a:r>
            <a:r>
              <a:rPr lang="en-US" altLang="ru-RU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УрФУ по смешанной модели в АСУ ПФХД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 l="7681" t="35631" r="1089" b="6937"/>
          <a:stretch>
            <a:fillRect/>
          </a:stretch>
        </p:blipFill>
        <p:spPr bwMode="auto">
          <a:xfrm>
            <a:off x="463550" y="1927944"/>
            <a:ext cx="842893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72038" y="1927944"/>
            <a:ext cx="4020442" cy="291623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4872038" y="4933082"/>
            <a:ext cx="3827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B050"/>
                </a:solidFill>
                <a:latin typeface="Verdana" pitchFamily="34" charset="0"/>
              </a:rPr>
              <a:t>Автоматизировано с помощью АСУ ПФХД </a:t>
            </a:r>
            <a:endParaRPr lang="ru-RU" altLang="ru-RU" sz="1400" b="1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1262063" y="2667719"/>
            <a:ext cx="174625" cy="1476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416" name="TextBox 13"/>
          <p:cNvSpPr txBox="1">
            <a:spLocks noChangeArrowheads="1"/>
          </p:cNvSpPr>
          <p:nvPr/>
        </p:nvSpPr>
        <p:spPr bwMode="auto">
          <a:xfrm>
            <a:off x="611560" y="6289501"/>
            <a:ext cx="828091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prstClr val="black"/>
                </a:solidFill>
                <a:latin typeface="Verdana" pitchFamily="34" charset="0"/>
              </a:rPr>
              <a:t>Интеграция с закупочной деятельностью. Автоматизирована в </a:t>
            </a:r>
            <a:r>
              <a:rPr lang="en-US" altLang="ru-RU" sz="1400" b="1" dirty="0" err="1">
                <a:solidFill>
                  <a:prstClr val="black"/>
                </a:solidFill>
                <a:latin typeface="Verdana" pitchFamily="34" charset="0"/>
              </a:rPr>
              <a:t>Directum</a:t>
            </a:r>
            <a:r>
              <a:rPr lang="en-US" altLang="ru-RU" sz="1400" b="1" dirty="0">
                <a:solidFill>
                  <a:prstClr val="black"/>
                </a:solidFill>
                <a:latin typeface="Verdana" pitchFamily="34" charset="0"/>
              </a:rPr>
              <a:t>, 1C: </a:t>
            </a:r>
            <a:r>
              <a:rPr lang="ru-RU" altLang="ru-RU" sz="1400" b="1" dirty="0">
                <a:solidFill>
                  <a:prstClr val="black"/>
                </a:solidFill>
                <a:latin typeface="Verdana" pitchFamily="34" charset="0"/>
              </a:rPr>
              <a:t>Документооборот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2692400" y="3077294"/>
            <a:ext cx="296863" cy="4062413"/>
          </a:xfrm>
          <a:prstGeom prst="rightBrace">
            <a:avLst>
              <a:gd name="adj1" fmla="val 95539"/>
              <a:gd name="adj2" fmla="val 49902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419" name="Прямоугольник 15"/>
          <p:cNvSpPr>
            <a:spLocks noChangeArrowheads="1"/>
          </p:cNvSpPr>
          <p:nvPr/>
        </p:nvSpPr>
        <p:spPr bwMode="auto">
          <a:xfrm>
            <a:off x="467544" y="5200570"/>
            <a:ext cx="45291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F79646">
                    <a:lumMod val="75000"/>
                  </a:srgbClr>
                </a:solidFill>
                <a:latin typeface="Verdana" pitchFamily="34" charset="0"/>
              </a:rPr>
              <a:t>Автоматизировано внутренними </a:t>
            </a:r>
          </a:p>
          <a:p>
            <a:pPr algn="ctr"/>
            <a:r>
              <a:rPr lang="ru-RU" altLang="ru-RU" sz="1600" b="1" dirty="0" err="1">
                <a:solidFill>
                  <a:srgbClr val="F79646">
                    <a:lumMod val="75000"/>
                  </a:srgbClr>
                </a:solidFill>
                <a:latin typeface="Verdana" pitchFamily="34" charset="0"/>
              </a:rPr>
              <a:t>ИТ-системами</a:t>
            </a:r>
            <a:r>
              <a:rPr lang="ru-RU" altLang="ru-RU" sz="1600" b="1" dirty="0">
                <a:solidFill>
                  <a:srgbClr val="F79646">
                    <a:lumMod val="75000"/>
                  </a:srgbClr>
                </a:solidFill>
                <a:latin typeface="Verdana" pitchFamily="34" charset="0"/>
              </a:rPr>
              <a:t> вуза: </a:t>
            </a:r>
            <a:br>
              <a:rPr lang="ru-RU" altLang="ru-RU" sz="1600" b="1" dirty="0">
                <a:solidFill>
                  <a:srgbClr val="F79646">
                    <a:lumMod val="75000"/>
                  </a:srgbClr>
                </a:solidFill>
                <a:latin typeface="Verdana" pitchFamily="34" charset="0"/>
              </a:rPr>
            </a:br>
            <a:r>
              <a:rPr lang="ru-RU" altLang="ru-RU" sz="1600" b="1" dirty="0">
                <a:solidFill>
                  <a:srgbClr val="F79646">
                    <a:lumMod val="75000"/>
                  </a:srgbClr>
                </a:solidFill>
                <a:latin typeface="Verdana" pitchFamily="34" charset="0"/>
              </a:rPr>
              <a:t>«</a:t>
            </a:r>
            <a:r>
              <a:rPr lang="en-US" altLang="ru-RU" sz="1600" b="1" dirty="0">
                <a:solidFill>
                  <a:srgbClr val="F79646">
                    <a:lumMod val="75000"/>
                  </a:srgbClr>
                </a:solidFill>
                <a:latin typeface="Verdana" pitchFamily="34" charset="0"/>
              </a:rPr>
              <a:t>DIRECTUM</a:t>
            </a:r>
            <a:r>
              <a:rPr lang="ru-RU" altLang="ru-RU" sz="1600" b="1" dirty="0">
                <a:solidFill>
                  <a:srgbClr val="F79646">
                    <a:lumMod val="75000"/>
                  </a:srgbClr>
                </a:solidFill>
                <a:latin typeface="Verdana" pitchFamily="34" charset="0"/>
              </a:rPr>
              <a:t>»</a:t>
            </a:r>
            <a:r>
              <a:rPr lang="en-US" altLang="ru-RU" sz="1600" b="1" dirty="0">
                <a:solidFill>
                  <a:srgbClr val="F79646">
                    <a:lumMod val="75000"/>
                  </a:srgbClr>
                </a:solidFill>
                <a:latin typeface="Verdana" pitchFamily="34" charset="0"/>
              </a:rPr>
              <a:t>, </a:t>
            </a:r>
            <a:r>
              <a:rPr lang="ru-RU" altLang="ru-RU" sz="1600" b="1" dirty="0">
                <a:solidFill>
                  <a:srgbClr val="F79646">
                    <a:lumMod val="75000"/>
                  </a:srgbClr>
                </a:solidFill>
                <a:latin typeface="Verdana" pitchFamily="34" charset="0"/>
              </a:rPr>
              <a:t>«</a:t>
            </a:r>
            <a:r>
              <a:rPr lang="en-US" altLang="ru-RU" sz="1600" b="1" dirty="0">
                <a:solidFill>
                  <a:srgbClr val="F79646">
                    <a:lumMod val="75000"/>
                  </a:srgbClr>
                </a:solidFill>
                <a:latin typeface="Verdana" pitchFamily="34" charset="0"/>
              </a:rPr>
              <a:t>1C: </a:t>
            </a:r>
            <a:r>
              <a:rPr lang="ru-RU" altLang="ru-RU" sz="1600" b="1" dirty="0">
                <a:solidFill>
                  <a:srgbClr val="F79646">
                    <a:lumMod val="75000"/>
                  </a:srgbClr>
                </a:solidFill>
                <a:latin typeface="Verdana" pitchFamily="34" charset="0"/>
              </a:rPr>
              <a:t>Документооборот»</a:t>
            </a:r>
            <a:r>
              <a:rPr lang="en-US" altLang="ru-RU" sz="1600" b="1" dirty="0">
                <a:solidFill>
                  <a:srgbClr val="F79646">
                    <a:lumMod val="75000"/>
                  </a:srgbClr>
                </a:solidFill>
                <a:latin typeface="Verdana" pitchFamily="34" charset="0"/>
              </a:rPr>
              <a:t> </a:t>
            </a:r>
            <a:r>
              <a:rPr lang="ru-RU" altLang="ru-RU" sz="1600" b="1" dirty="0">
                <a:solidFill>
                  <a:srgbClr val="F79646">
                    <a:lumMod val="75000"/>
                  </a:srgbClr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7422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C7E2813-043C-4B5F-B9A7-528AE62857A1}" type="slidenum">
              <a:rPr lang="ru-RU" altLang="ru-RU">
                <a:latin typeface="Verdana" pitchFamily="34" charset="0"/>
              </a:rPr>
              <a:pPr/>
              <a:t>11</a:t>
            </a:fld>
            <a:endParaRPr lang="ru-RU" altLang="ru-RU">
              <a:latin typeface="Verdana" pitchFamily="34" charset="0"/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436935" y="6309320"/>
            <a:ext cx="174625" cy="14763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Автоматизированная система управления планами ФХД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33265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ea typeface="Verdana" pitchFamily="34" charset="0"/>
                <a:cs typeface="Verdana" pitchFamily="34" charset="0"/>
              </a:rPr>
              <a:t>2. Разработка стратегии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half" idx="4294967295"/>
          </p:nvPr>
        </p:nvSpPr>
        <p:spPr>
          <a:xfrm>
            <a:off x="323528" y="2708920"/>
            <a:ext cx="4108006" cy="324036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Совокупность Центров финансовой ответственности</a:t>
            </a:r>
          </a:p>
          <a:p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Система финансовых и нефинансовых показателей</a:t>
            </a:r>
          </a:p>
          <a:p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Система мотивации руководителей</a:t>
            </a:r>
          </a:p>
          <a:p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44008" y="2708920"/>
            <a:ext cx="4248472" cy="324036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Правила деления доходов</a:t>
            </a:r>
          </a:p>
          <a:p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Правила взаиморасчета между центрами финансовой ответственности</a:t>
            </a:r>
          </a:p>
          <a:p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Правила закрепления имущества, в т.ч. Помещений</a:t>
            </a:r>
          </a:p>
          <a:p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Правила формирования фондов развития и стимулирования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016" y="1196752"/>
            <a:ext cx="8677472" cy="1015663"/>
          </a:xfrm>
          <a:prstGeom prst="rect">
            <a:avLst/>
          </a:prstGeom>
          <a:solidFill>
            <a:schemeClr val="accent6">
              <a:lumMod val="40000"/>
              <a:lumOff val="60000"/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Финансовая модель деятельности университета – совокупность финансовой структуры и правил распределения денег и ответственности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204864"/>
            <a:ext cx="3555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Финансовая структура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220486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Правила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4355976" y="2276872"/>
            <a:ext cx="288032" cy="288032"/>
          </a:xfrm>
          <a:prstGeom prst="mathPlus">
            <a:avLst>
              <a:gd name="adj1" fmla="val 1613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Финансовая модель деятельности УрФУ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692275" y="1"/>
            <a:ext cx="7451725" cy="692696"/>
          </a:xfrm>
        </p:spPr>
        <p:txBody>
          <a:bodyPr/>
          <a:lstStyle/>
          <a:p>
            <a:r>
              <a:rPr lang="ru-RU" dirty="0" smtClean="0"/>
              <a:t>3. Подготовка к реализации стратегии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616530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Нормативная база: Методические рекомендации по организации процесса бюджетирования и планирования ФХД автономных и бюджетных учреждений, подведомственных Минобрнауки России, утвержденные 25.05.2017 г. первым заместителем Министра В.В. </a:t>
            </a:r>
            <a:r>
              <a:rPr lang="ru-RU" sz="12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Переверзевой</a:t>
            </a:r>
            <a:endParaRPr lang="ru-RU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65C1B-D41E-4B0B-B632-46E96CD3103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3076" name="Picture 4" descr="http://www.clipartbest.com/cliparts/9c4/brp/9c4brp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3635896" cy="453650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520" y="1949931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Средства субсидии. Внебюджетные поступления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Picture 4" descr="http://www.clipartbest.com/cliparts/9c4/brp/9c4brp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348880"/>
            <a:ext cx="2088232" cy="2088232"/>
          </a:xfrm>
          <a:prstGeom prst="rect">
            <a:avLst/>
          </a:prstGeom>
          <a:noFill/>
        </p:spPr>
      </p:pic>
      <p:pic>
        <p:nvPicPr>
          <p:cNvPr id="18" name="Picture 4" descr="http://www.clipartbest.com/cliparts/9c4/brp/9c4brp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97152"/>
            <a:ext cx="2088232" cy="2088232"/>
          </a:xfrm>
          <a:prstGeom prst="rect">
            <a:avLst/>
          </a:prstGeom>
          <a:noFill/>
        </p:spPr>
      </p:pic>
      <p:sp>
        <p:nvSpPr>
          <p:cNvPr id="19" name="Стрелка вправо 18"/>
          <p:cNvSpPr/>
          <p:nvPr/>
        </p:nvSpPr>
        <p:spPr>
          <a:xfrm>
            <a:off x="3347864" y="1916832"/>
            <a:ext cx="3672408" cy="2232248"/>
          </a:xfrm>
          <a:prstGeom prst="rightArrow">
            <a:avLst>
              <a:gd name="adj1" fmla="val 77626"/>
              <a:gd name="adj2" fmla="val 2671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C0504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Средства - за студентов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C0504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C0504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Учет специфики института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C0504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C0504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Учет взаимной нагрузки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3347864" y="4365104"/>
            <a:ext cx="3672408" cy="2088232"/>
          </a:xfrm>
          <a:prstGeom prst="rightArrow">
            <a:avLst>
              <a:gd name="adj1" fmla="val 77626"/>
              <a:gd name="adj2" fmla="val 2501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C0504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Средства на покрытие общеуниверситетских расходов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42708" y="1908121"/>
            <a:ext cx="1353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института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34064" y="4356393"/>
            <a:ext cx="1798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университета</a:t>
            </a:r>
          </a:p>
        </p:txBody>
      </p:sp>
      <p:pic>
        <p:nvPicPr>
          <p:cNvPr id="3080" name="Picture 8" descr="http://www.mikebeas.com/wordpress/wp-content/uploads/2014/06/calculator-o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717032"/>
            <a:ext cx="864096" cy="720080"/>
          </a:xfrm>
          <a:prstGeom prst="rect">
            <a:avLst/>
          </a:prstGeom>
          <a:noFill/>
        </p:spPr>
      </p:pic>
      <p:pic>
        <p:nvPicPr>
          <p:cNvPr id="26" name="Picture 8" descr="http://www.mikebeas.com/wordpress/wp-content/uploads/2014/06/calculator-o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949280"/>
            <a:ext cx="864096" cy="720080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67544" y="1268760"/>
            <a:ext cx="8416230" cy="54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7" rIns="91416" bIns="4570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45713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26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39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Финансовая модель деятельности институтов – ключевой инструмент реализации стратегии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0000" y="792000"/>
            <a:ext cx="8604000" cy="30777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планов ЦФО, финансовая модель деятельности институтов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33265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Разработка стратегии</a:t>
            </a:r>
          </a:p>
        </p:txBody>
      </p:sp>
    </p:spTree>
    <p:extLst>
      <p:ext uri="{BB962C8B-B14F-4D97-AF65-F5344CB8AC3E}">
        <p14:creationId xmlns:p14="http://schemas.microsoft.com/office/powerpoint/2010/main" val="2114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1"/>
            <a:ext cx="7451725" cy="692696"/>
          </a:xfrm>
        </p:spPr>
        <p:txBody>
          <a:bodyPr/>
          <a:lstStyle/>
          <a:p>
            <a:r>
              <a:rPr lang="ru-RU" dirty="0" smtClean="0"/>
              <a:t>3. Подготовка к реализации стратегии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2165" y="1916832"/>
            <a:ext cx="1589420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Научная деят-ть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0695" y="1907276"/>
            <a:ext cx="1720481" cy="10126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Иннова-ционная деят-ть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13099" y="1916832"/>
            <a:ext cx="1809955" cy="10188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Образова-тельная деят-ть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0999" y="1916831"/>
            <a:ext cx="1620635" cy="10188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Прочая деят-ть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56061" y="1907276"/>
            <a:ext cx="1766939" cy="1012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АХД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1476" y="3140969"/>
            <a:ext cx="1590799" cy="28803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ЦФР, ЦМД </a:t>
            </a:r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Институты</a:t>
            </a:r>
          </a:p>
          <a:p>
            <a:pPr algn="ctr"/>
            <a:r>
              <a:rPr lang="ru-RU" sz="1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13 институтов, </a:t>
            </a:r>
            <a:r>
              <a:rPr lang="ru-RU" sz="1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осуществляю-щих</a:t>
            </a:r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научную деятельность)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80695" y="3135905"/>
            <a:ext cx="1724505" cy="288538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ЦФР </a:t>
            </a:r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Иннова-ционно-внедрен-ческие центры</a:t>
            </a:r>
          </a:p>
          <a:p>
            <a:pPr algn="ctr"/>
            <a:r>
              <a:rPr lang="ru-RU" sz="13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sz="13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10 ИВЦ)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619627" y="3135906"/>
            <a:ext cx="1803427" cy="28853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ЦФР, ЦМД </a:t>
            </a:r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Институты, филиалы, СУНЦ</a:t>
            </a:r>
          </a:p>
          <a:p>
            <a:pPr algn="ctr"/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(13 институтов, 10 филиалов, СУНЦ, Бизнес-школа, Высшая инженерная школа и пр.)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520999" y="3135905"/>
            <a:ext cx="1620635" cy="288538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ЦФР, ЦМД, ЦД </a:t>
            </a:r>
            <a:r>
              <a:rPr lang="ru-RU" sz="13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Студгородок, издательско-полиграфический центр, Комбинат питания, экспериментально-производственный комбинат, спортклуб …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256061" y="3135905"/>
            <a:ext cx="1766939" cy="288538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ЦРасх</a:t>
            </a:r>
          </a:p>
          <a:p>
            <a:pPr algn="ctr"/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Администра-тивные и хозяйственные подразделения (326 подразделений при ректорате)</a:t>
            </a:r>
          </a:p>
        </p:txBody>
      </p:sp>
      <p:cxnSp>
        <p:nvCxnSpPr>
          <p:cNvPr id="42" name="Соединительная линия уступом 41"/>
          <p:cNvCxnSpPr/>
          <p:nvPr/>
        </p:nvCxnSpPr>
        <p:spPr>
          <a:xfrm rot="5400000">
            <a:off x="2538948" y="-80218"/>
            <a:ext cx="354977" cy="363912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rot="16200000" flipH="1">
            <a:off x="6198525" y="-24174"/>
            <a:ext cx="278476" cy="360353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896875" y="2924943"/>
            <a:ext cx="1" cy="2160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7" idx="2"/>
            <a:endCxn id="37" idx="0"/>
          </p:cNvCxnSpPr>
          <p:nvPr/>
        </p:nvCxnSpPr>
        <p:spPr>
          <a:xfrm>
            <a:off x="2640936" y="2919881"/>
            <a:ext cx="2012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8" idx="2"/>
            <a:endCxn id="38" idx="0"/>
          </p:cNvCxnSpPr>
          <p:nvPr/>
        </p:nvCxnSpPr>
        <p:spPr>
          <a:xfrm>
            <a:off x="4518077" y="2935687"/>
            <a:ext cx="3264" cy="200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9" idx="2"/>
            <a:endCxn id="39" idx="0"/>
          </p:cNvCxnSpPr>
          <p:nvPr/>
        </p:nvCxnSpPr>
        <p:spPr>
          <a:xfrm>
            <a:off x="6331317" y="2935687"/>
            <a:ext cx="0" cy="200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10" idx="2"/>
            <a:endCxn id="40" idx="0"/>
          </p:cNvCxnSpPr>
          <p:nvPr/>
        </p:nvCxnSpPr>
        <p:spPr>
          <a:xfrm>
            <a:off x="8139531" y="2919881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4539838" y="1615541"/>
            <a:ext cx="0" cy="274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F1374-A050-4C77-82DB-7B11FE0C8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9512" y="6536377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АХД – административно-хозяйственная деятельность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40000" y="792000"/>
            <a:ext cx="8604000" cy="3139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prstClr val="white"/>
                </a:solidFill>
                <a:latin typeface="+mn-lt"/>
                <a:cs typeface="Arial" charset="0"/>
              </a:rPr>
              <a:t>Финансовая структура УрФУ</a:t>
            </a:r>
            <a:endParaRPr lang="ru-RU" sz="1600" b="1" dirty="0">
              <a:solidFill>
                <a:prstClr val="white"/>
              </a:solidFill>
              <a:latin typeface="+mn-lt"/>
              <a:cs typeface="Arial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2627784" y="1700808"/>
            <a:ext cx="2012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300192" y="1628800"/>
            <a:ext cx="0" cy="272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9512" y="609329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+mn-lt"/>
              </a:rPr>
              <a:t>Финансовая модель УрФУ разработана на основе типового положения, разработанного в ходе проекта Минобрнауки по подключению образовательных учреждений к сервису АСУ ПФХД, 2015 г.</a:t>
            </a:r>
            <a:endParaRPr lang="ru-RU" sz="12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196752"/>
            <a:ext cx="5832648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УрФУ (Центр развития)</a:t>
            </a:r>
            <a:endParaRPr lang="ru-RU" sz="28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2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512" y="1844824"/>
            <a:ext cx="8712968" cy="36317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средства – за функции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делегирование прав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руководителям ЦФО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 соответствии с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передаваемыми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функциями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поддержка предпринимательской активности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подразделений и их вклада в достижение общеуниверситетских показателей эффективности и качества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бюджет – по контингенту  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учет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взаимной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нагрузки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фондов развития и стимулирования сотрудников в сметах подразделений 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(ежегодный прирост фондов от 7 до 16%).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196752"/>
            <a:ext cx="8712968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основу финансовой модели деятельности университета заложены следующие принципы: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Финансовая модель деятельности УрФУ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692275" y="1"/>
            <a:ext cx="7451725" cy="692696"/>
          </a:xfrm>
        </p:spPr>
        <p:txBody>
          <a:bodyPr/>
          <a:lstStyle/>
          <a:p>
            <a:r>
              <a:rPr lang="ru-RU" dirty="0" smtClean="0"/>
              <a:t>3. Подготовка к реализации стратегии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2987824" y="5517232"/>
            <a:ext cx="2952328" cy="36004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587727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Финансовая модель деятельности университета – гибкая стимулирующая система</a:t>
            </a:r>
            <a:endParaRPr lang="ru-RU" sz="20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79512" y="1196752"/>
            <a:ext cx="8784976" cy="1200329"/>
          </a:xfrm>
          <a:prstGeom prst="rect">
            <a:avLst/>
          </a:prstGeom>
          <a:solidFill>
            <a:schemeClr val="accent6">
              <a:lumMod val="40000"/>
              <a:lumOff val="60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Распределение средств субсидии на финансовое обеспечение выполнения государственного задания в распоряжение институтов осуществляется в </a:t>
            </a:r>
            <a:r>
              <a:rPr lang="ru-RU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модели финансового обеспечения деятельности институтов – собственная разработка УрФУ</a:t>
            </a:r>
            <a:endParaRPr lang="ru-RU" b="1" dirty="0"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Финансовая модель деятельности УрФУ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92275" y="1"/>
            <a:ext cx="7451725" cy="692696"/>
          </a:xfrm>
        </p:spPr>
        <p:txBody>
          <a:bodyPr/>
          <a:lstStyle/>
          <a:p>
            <a:r>
              <a:rPr lang="ru-RU" dirty="0" smtClean="0"/>
              <a:t>3. Подготовка к реализации стратегии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2492896"/>
            <a:ext cx="8784976" cy="378565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база расчета – </a:t>
            </a:r>
            <a:r>
              <a:rPr lang="ru-RU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расчетный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приведенный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среднегодовой контингент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студентов и аспирантов бюджетной формы обучения  в институтах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(в основе - методика формирования государственного задания на плановый период – приказ Минобрнауки России №581 от 17.05.2016 г.);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введение </a:t>
            </a:r>
            <a:r>
              <a:rPr lang="ru-RU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нормативного принципа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субсидия распределяется пропорционально размеру нормативных затрат Минобрнауки для УрФУ по направлениям подготовки;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встроенная </a:t>
            </a:r>
            <a:r>
              <a:rPr lang="ru-RU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модель расчета сумм взаимозачета между институтами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основании студенто-кредитов (зачетных единиц).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40768"/>
            <a:ext cx="8528371" cy="120032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Проблема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возмещение затрат на содержание имущественного комплекса УрФУ происходит за счет централизованного фонда – отсутствие финансовой ответственности подразделений УрФУ за закрепленное имущество </a:t>
            </a:r>
            <a:endParaRPr lang="ru-RU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03648" y="2636912"/>
            <a:ext cx="5904656" cy="1728192"/>
            <a:chOff x="3059832" y="2492896"/>
            <a:chExt cx="3096344" cy="2087442"/>
          </a:xfrm>
        </p:grpSpPr>
        <p:sp>
          <p:nvSpPr>
            <p:cNvPr id="3" name="Стрелка вниз 2"/>
            <p:cNvSpPr/>
            <p:nvPr/>
          </p:nvSpPr>
          <p:spPr>
            <a:xfrm>
              <a:off x="3059832" y="2492896"/>
              <a:ext cx="3096344" cy="2087442"/>
            </a:xfrm>
            <a:prstGeom prst="downArrow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52798" y="2826887"/>
              <a:ext cx="1510412" cy="85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 год: переход на второй уровень принятия стратегических решений</a:t>
              </a:r>
              <a:endPara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4955" y="4468489"/>
            <a:ext cx="8465517" cy="1754326"/>
          </a:xfrm>
          <a:prstGeom prst="rect">
            <a:avLst/>
          </a:prstGeom>
          <a:noFill/>
          <a:ln w="41275">
            <a:solidFill>
              <a:srgbClr val="1E09B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solidFill>
                  <a:srgbClr val="1E09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</a:t>
            </a:r>
            <a:r>
              <a:rPr lang="ru-RU" b="1" dirty="0" smtClean="0">
                <a:solidFill>
                  <a:srgbClr val="1E09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и внедрение системы управления имущественным комплексом УрФУ, предусматривающей: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полное возмещение затрат подразделениями УрФУ в отношении закрепленного имущественного комплекса;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ответственность руководителя подразделения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неэффективно используемое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закрепленное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имущество. </a:t>
            </a:r>
            <a:endParaRPr lang="ru-RU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Изменение в политике управления имущественном комплексом УрФУ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692275" y="332656"/>
            <a:ext cx="7451725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Подготовка к реализации стратегии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29" y="2384884"/>
            <a:ext cx="3739891" cy="1368152"/>
          </a:xfrm>
          <a:prstGeom prst="rect">
            <a:avLst/>
          </a:prstGeom>
          <a:gradFill flip="none" rotWithShape="1"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</a:rPr>
              <a:t>Рейтинг институтов </a:t>
            </a:r>
            <a:r>
              <a:rPr lang="ru-RU" sz="1700" dirty="0" smtClean="0">
                <a:ln w="0"/>
                <a:solidFill>
                  <a:schemeClr val="tx1"/>
                </a:solidFill>
              </a:rPr>
              <a:t>(монетарное стимулирование выполнения ключевых показателей развития </a:t>
            </a:r>
            <a:r>
              <a:rPr lang="ru-RU" sz="1700" dirty="0" err="1" smtClean="0">
                <a:ln w="0"/>
                <a:solidFill>
                  <a:schemeClr val="tx1"/>
                </a:solidFill>
              </a:rPr>
              <a:t>УрФУ</a:t>
            </a:r>
            <a:r>
              <a:rPr lang="ru-RU" sz="1700" dirty="0" smtClean="0">
                <a:ln w="0"/>
                <a:solidFill>
                  <a:schemeClr val="tx1"/>
                </a:solidFill>
              </a:rPr>
              <a:t>)</a:t>
            </a:r>
            <a:endParaRPr lang="ru-RU" sz="170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2296641"/>
            <a:ext cx="4968552" cy="80478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5715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900" dirty="0" smtClean="0">
                <a:ln w="0"/>
                <a:solidFill>
                  <a:schemeClr val="tx1"/>
                </a:solidFill>
              </a:rPr>
              <a:t>Эффективный контракт</a:t>
            </a:r>
            <a:r>
              <a:rPr lang="en-US" sz="1900" dirty="0" smtClean="0">
                <a:ln w="0"/>
                <a:solidFill>
                  <a:schemeClr val="tx1"/>
                </a:solidFill>
              </a:rPr>
              <a:t>  </a:t>
            </a:r>
            <a:r>
              <a:rPr lang="ru-RU" sz="1900" dirty="0" smtClean="0">
                <a:ln w="0"/>
                <a:solidFill>
                  <a:schemeClr val="tx1"/>
                </a:solidFill>
              </a:rPr>
              <a:t>«</a:t>
            </a:r>
            <a:r>
              <a:rPr lang="en-US" sz="1900" dirty="0" smtClean="0">
                <a:ln w="0"/>
                <a:solidFill>
                  <a:schemeClr val="tx1"/>
                </a:solidFill>
              </a:rPr>
              <a:t>researcher</a:t>
            </a:r>
            <a:r>
              <a:rPr lang="ru-RU" sz="1900" dirty="0" smtClean="0">
                <a:ln w="0"/>
                <a:solidFill>
                  <a:schemeClr val="tx1"/>
                </a:solidFill>
              </a:rPr>
              <a:t>» </a:t>
            </a:r>
          </a:p>
          <a:p>
            <a:pPr algn="ctr"/>
            <a:r>
              <a:rPr lang="ru-RU" sz="1600" dirty="0" smtClean="0">
                <a:ln w="0"/>
                <a:solidFill>
                  <a:schemeClr val="tx1"/>
                </a:solidFill>
              </a:rPr>
              <a:t>(побудительный инструмент активизации всех составляющих системы мотивации)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029" y="1412776"/>
            <a:ext cx="3739891" cy="82061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Сегментированная </a:t>
            </a:r>
            <a:r>
              <a:rPr lang="ru-RU" sz="2000" b="1" dirty="0" smtClean="0"/>
              <a:t>(групповая)</a:t>
            </a:r>
            <a:r>
              <a:rPr lang="ru-RU" sz="2200" b="1" dirty="0" smtClean="0"/>
              <a:t>мотивация</a:t>
            </a:r>
            <a:endParaRPr lang="ru-RU" sz="2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1412776"/>
            <a:ext cx="4968552" cy="79208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Персональная мотивация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5373216"/>
            <a:ext cx="4968552" cy="791595"/>
          </a:xfrm>
          <a:prstGeom prst="rect">
            <a:avLst/>
          </a:prstGeom>
          <a:gradFill flip="none" rotWithShape="1"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5715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</a:rPr>
              <a:t>Система стимулирования директоров институтов за выполнение институтами ключевых показателей развития УрФУ</a:t>
            </a: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6309320"/>
            <a:ext cx="4968551" cy="284663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5715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Профессиональные конкурсы ППС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15427" y="3193207"/>
            <a:ext cx="4968552" cy="1224136"/>
          </a:xfrm>
          <a:prstGeom prst="rect">
            <a:avLst/>
          </a:prstGeom>
          <a:gradFill flip="none" rotWithShape="1">
            <a:lin ang="5400000" scaled="1"/>
            <a:tileRect/>
          </a:gradFill>
          <a:ln/>
          <a:scene3d>
            <a:camera prst="orthographicFront"/>
            <a:lightRig rig="threePt" dir="t"/>
          </a:scene3d>
          <a:sp3d>
            <a:bevelT w="5715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900" dirty="0" smtClean="0">
                <a:ln w="0"/>
                <a:solidFill>
                  <a:schemeClr val="tx1"/>
                </a:solidFill>
              </a:rPr>
              <a:t>Эффективный контракт «</a:t>
            </a:r>
            <a:r>
              <a:rPr lang="en-US" sz="1900" dirty="0" smtClean="0">
                <a:ln w="0"/>
                <a:solidFill>
                  <a:schemeClr val="tx1"/>
                </a:solidFill>
              </a:rPr>
              <a:t>teacher</a:t>
            </a:r>
            <a:r>
              <a:rPr lang="ru-RU" sz="1900" dirty="0" smtClean="0">
                <a:ln w="0"/>
                <a:solidFill>
                  <a:schemeClr val="tx1"/>
                </a:solidFill>
              </a:rPr>
              <a:t>» </a:t>
            </a:r>
            <a:r>
              <a:rPr lang="ru-RU" sz="1600" dirty="0" smtClean="0">
                <a:ln w="0"/>
                <a:solidFill>
                  <a:schemeClr val="tx1"/>
                </a:solidFill>
              </a:rPr>
              <a:t>(оперативный инструмент целенаправленного воздействия на достижение актуализированных результатов)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2029" y="3861048"/>
            <a:ext cx="3739891" cy="1440160"/>
          </a:xfrm>
          <a:prstGeom prst="rect">
            <a:avLst/>
          </a:prstGeom>
          <a:gradFill flip="none" rotWithShape="1"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n w="0"/>
                <a:solidFill>
                  <a:schemeClr val="tx1"/>
                </a:solidFill>
              </a:rPr>
              <a:t>Рейтинг кафедр по выполнению приоритетных показателей развития УрФУ (находится в процессе модернизации)</a:t>
            </a: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2029" y="5445224"/>
            <a:ext cx="3739891" cy="1130406"/>
          </a:xfrm>
          <a:prstGeom prst="rect">
            <a:avLst/>
          </a:prstGeom>
          <a:gradFill flip="none" rotWithShape="1"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n w="0"/>
                <a:solidFill>
                  <a:schemeClr val="tx1"/>
                </a:solidFill>
              </a:rPr>
              <a:t>Конкурс кафедр по номинациям, отражающим основные направления развития УрФУ </a:t>
            </a: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4509120"/>
            <a:ext cx="4968552" cy="720080"/>
          </a:xfrm>
          <a:prstGeom prst="rect">
            <a:avLst/>
          </a:prstGeom>
          <a:gradFill flip="none" rotWithShape="1"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n w="0"/>
                <a:solidFill>
                  <a:schemeClr val="tx1"/>
                </a:solidFill>
              </a:rPr>
              <a:t>Система стимулирования публикаций в зарубежных научных изданиях</a:t>
            </a: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33D0A-D769-4076-B5CE-0241DF8DEB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828001"/>
            <a:ext cx="8264702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Комплексная система мотивации НПР на выполнение показателей стратегического развития УрФУ</a:t>
            </a:r>
            <a:endParaRPr lang="ru-RU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692275" y="332656"/>
            <a:ext cx="7451725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Подготовка к реализации стратегии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18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733751"/>
              </p:ext>
            </p:extLst>
          </p:nvPr>
        </p:nvGraphicFramePr>
        <p:xfrm>
          <a:off x="251520" y="1628800"/>
          <a:ext cx="482453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5220072" y="1556792"/>
            <a:ext cx="3766193" cy="3600400"/>
          </a:xfrm>
          <a:prstGeom prst="roundRect">
            <a:avLst/>
          </a:prstGeom>
          <a:blipFill>
            <a:blip r:embed="rId8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Эффективный контракт</a:t>
            </a:r>
            <a:r>
              <a:rPr lang="en-US" sz="1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«</a:t>
            </a:r>
            <a:r>
              <a:rPr lang="en-US" sz="1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researcher</a:t>
            </a:r>
            <a:r>
              <a:rPr lang="ru-RU" sz="1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» является объединяющим элементом 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общей системы </a:t>
            </a:r>
            <a:r>
              <a:rPr lang="ru-RU" sz="1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стимулирования, 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применяемой в УрФУ для мотивации результативности деятельности </a:t>
            </a:r>
            <a:r>
              <a:rPr lang="ru-RU" sz="1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основного персонала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Главная функция этого эффективного контракта – оживление, стимуляция академической активности НПР, которая проявляется в повышении результатов в сопутствующих ему двух системах  стимулирования НПР</a:t>
            </a:r>
            <a:endParaRPr lang="ru-RU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0000" y="792000"/>
            <a:ext cx="860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Единая система персонального стимулирования научно-педагогических работников (НПР) УрФУ</a:t>
            </a:r>
            <a:endParaRPr lang="ru-RU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692275" y="332656"/>
            <a:ext cx="7451725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Подготовка к реализации стратегии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373216"/>
            <a:ext cx="8568952" cy="138499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latin typeface="+mn-lt"/>
              </a:rPr>
              <a:t>* Нормативная база: </a:t>
            </a:r>
            <a:r>
              <a:rPr lang="ru-RU" sz="1200" b="1" i="1" dirty="0" smtClean="0">
                <a:latin typeface="+mn-lt"/>
              </a:rPr>
              <a:t>Указ Президента РФ </a:t>
            </a:r>
            <a:r>
              <a:rPr lang="ru-RU" sz="1200" i="1" dirty="0" smtClean="0">
                <a:latin typeface="+mn-lt"/>
              </a:rPr>
              <a:t>от 07.05.2012г. №597 «О мероприятиях по реализации государственной социальной политики»; </a:t>
            </a:r>
            <a:r>
              <a:rPr lang="ru-RU" sz="1200" b="1" i="1" dirty="0" smtClean="0">
                <a:latin typeface="+mn-lt"/>
              </a:rPr>
              <a:t>Распоряжения Правительства РФ </a:t>
            </a:r>
            <a:r>
              <a:rPr lang="ru-RU" sz="1200" i="1" dirty="0" smtClean="0">
                <a:latin typeface="+mn-lt"/>
              </a:rPr>
              <a:t>от 26.11.2012г. №2190-р «О программе поэтапного совершенствования системы оплаты труда в государственных (муниципальных) учреждениях на 2012-2018 годы» и от 30.04.2014 г. №722-р «Об утверждении плана мероприятий («дорожной карты»)  «Изменения в отраслях социальной сферы, направленные на повышение эффективности образования и науки»; Указ Президента РФ от 07.05.2012г. №597 «О мероприятиях по реализации государственной социальной политики».</a:t>
            </a:r>
          </a:p>
        </p:txBody>
      </p:sp>
    </p:spTree>
    <p:extLst>
      <p:ext uri="{BB962C8B-B14F-4D97-AF65-F5344CB8AC3E}">
        <p14:creationId xmlns:p14="http://schemas.microsoft.com/office/powerpoint/2010/main" val="41025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672" y="364594"/>
            <a:ext cx="7446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ea typeface="Verdana" pitchFamily="34" charset="0"/>
                <a:cs typeface="Verdana" pitchFamily="34" charset="0"/>
              </a:rPr>
              <a:t>Процесс стратегического планирования</a:t>
            </a:r>
            <a:r>
              <a:rPr lang="ru-RU" sz="1400" b="1" dirty="0" smtClean="0">
                <a:latin typeface="+mj-lt"/>
                <a:ea typeface="Verdana" pitchFamily="34" charset="0"/>
                <a:cs typeface="Verdana" pitchFamily="34" charset="0"/>
              </a:rPr>
              <a:t>*</a:t>
            </a:r>
            <a:endParaRPr lang="ru-RU" sz="2000" b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Группа 20"/>
          <p:cNvGrpSpPr/>
          <p:nvPr/>
        </p:nvGrpSpPr>
        <p:grpSpPr>
          <a:xfrm>
            <a:off x="539552" y="962547"/>
            <a:ext cx="8136904" cy="5130749"/>
            <a:chOff x="1187624" y="1324770"/>
            <a:chExt cx="7416824" cy="5128344"/>
          </a:xfrm>
        </p:grpSpPr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:p14="http://schemas.microsoft.com/office/powerpoint/2010/main" val="2318755297"/>
                </p:ext>
              </p:extLst>
            </p:nvPr>
          </p:nvGraphicFramePr>
          <p:xfrm>
            <a:off x="1187624" y="1324770"/>
            <a:ext cx="7416824" cy="51283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5" name="Прямая соединительная линия 4"/>
            <p:cNvCxnSpPr/>
            <p:nvPr/>
          </p:nvCxnSpPr>
          <p:spPr>
            <a:xfrm>
              <a:off x="5788802" y="3202755"/>
              <a:ext cx="2530281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581438" y="3142299"/>
              <a:ext cx="2651551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81777" y="1630839"/>
              <a:ext cx="269106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453939" y="5445475"/>
              <a:ext cx="2609623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172158" y="5085603"/>
              <a:ext cx="2569619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07504" y="5805264"/>
            <a:ext cx="87849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В соответствии с проектом Минобрнауки России по повышению уровня профессиональной компетенции в сфере финансово-экономической деятельности сотрудников ООВО, подведомственных Минобрнауки России, 2016 г.</a:t>
            </a:r>
          </a:p>
          <a:p>
            <a:pPr algn="just"/>
            <a:endParaRPr lang="ru-RU" sz="11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6237312"/>
            <a:ext cx="87849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** В соответствии с приказом Минобрнауки России от 16.06.2016 г. № 717 "Об утверждении Порядка составления и утверждения плана финансово-хозяйственной деятельности федеральных государственных учреждений, находящихся в ведении Министерства образования и науки Российской Федерации" </a:t>
            </a:r>
          </a:p>
        </p:txBody>
      </p:sp>
    </p:spTree>
    <p:extLst>
      <p:ext uri="{BB962C8B-B14F-4D97-AF65-F5344CB8AC3E}">
        <p14:creationId xmlns:p14="http://schemas.microsoft.com/office/powerpoint/2010/main" val="1842901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78743324"/>
              </p:ext>
            </p:extLst>
          </p:nvPr>
        </p:nvGraphicFramePr>
        <p:xfrm>
          <a:off x="899592" y="2492896"/>
          <a:ext cx="3593656" cy="3309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63060189"/>
              </p:ext>
            </p:extLst>
          </p:nvPr>
        </p:nvGraphicFramePr>
        <p:xfrm>
          <a:off x="4932040" y="2492896"/>
          <a:ext cx="3744416" cy="339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12776"/>
            <a:ext cx="1637412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1656184" cy="10081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5888862"/>
            <a:ext cx="5575843" cy="637505"/>
          </a:xfrm>
          <a:prstGeom prst="rect">
            <a:avLst/>
          </a:prstGeom>
          <a:blipFill>
            <a:blip r:embed="rId15" cstate="print"/>
            <a:tile tx="0" ty="0" sx="100000" sy="100000" flip="none" algn="tl"/>
          </a:blip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3. Рейтинг «</a:t>
            </a:r>
            <a:r>
              <a:rPr lang="ru-RU" b="1" i="1" dirty="0"/>
              <a:t>Лучший преподаватель УрФУ глазами студентов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05263"/>
            <a:ext cx="2083161" cy="864097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33D0A-D769-4076-B5CE-0241DF8DEB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0000" y="792000"/>
            <a:ext cx="8604000" cy="30777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Профессиональные конкурсы профессорско-преподавательского состава УрФУ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692275" y="332656"/>
            <a:ext cx="7451725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Подготовка к реализации стратегии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38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24745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Планирование показателей в разрезе по направлениям деятельности: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+mn-lt"/>
              </a:rPr>
              <a:t>Контрольные цифры приема по бюджетным студентам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+mn-lt"/>
              </a:rPr>
              <a:t>План приема студентов по контракту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+mn-lt"/>
              </a:rPr>
              <a:t>План приема иностранных студентов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+mn-lt"/>
              </a:rPr>
              <a:t>Количество иностранных НПР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Количество </a:t>
            </a:r>
            <a:r>
              <a:rPr lang="ru-RU" sz="1400" b="0" dirty="0" smtClean="0">
                <a:latin typeface="+mn-lt"/>
              </a:rPr>
              <a:t>публикаций</a:t>
            </a:r>
            <a:endParaRPr lang="ru-RU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+mn-lt"/>
              </a:rPr>
              <a:t>Объем НИОКР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413365"/>
              </p:ext>
            </p:extLst>
          </p:nvPr>
        </p:nvGraphicFramePr>
        <p:xfrm>
          <a:off x="179512" y="3333155"/>
          <a:ext cx="8640960" cy="336508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1735237336"/>
                    </a:ext>
                  </a:extLst>
                </a:gridCol>
                <a:gridCol w="2087730">
                  <a:extLst>
                    <a:ext uri="{9D8B030D-6E8A-4147-A177-3AD203B41FA5}">
                      <a16:colId xmlns="" xmlns:a16="http://schemas.microsoft.com/office/drawing/2014/main" val="1518982157"/>
                    </a:ext>
                  </a:extLst>
                </a:gridCol>
                <a:gridCol w="1684311">
                  <a:extLst>
                    <a:ext uri="{9D8B030D-6E8A-4147-A177-3AD203B41FA5}">
                      <a16:colId xmlns="" xmlns:a16="http://schemas.microsoft.com/office/drawing/2014/main" val="380303376"/>
                    </a:ext>
                  </a:extLst>
                </a:gridCol>
                <a:gridCol w="2109426">
                  <a:extLst>
                    <a:ext uri="{9D8B030D-6E8A-4147-A177-3AD203B41FA5}">
                      <a16:colId xmlns="" xmlns:a16="http://schemas.microsoft.com/office/drawing/2014/main" val="3040617315"/>
                    </a:ext>
                  </a:extLst>
                </a:gridCol>
                <a:gridCol w="1391341">
                  <a:extLst>
                    <a:ext uri="{9D8B030D-6E8A-4147-A177-3AD203B41FA5}">
                      <a16:colId xmlns="" xmlns:a16="http://schemas.microsoft.com/office/drawing/2014/main" val="3493307743"/>
                    </a:ext>
                  </a:extLst>
                </a:gridCol>
              </a:tblGrid>
              <a:tr h="530448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Этапы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Планирование «сверху»</a:t>
                      </a:r>
                      <a:b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</a:br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от стратегии университета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Планирование «снизу» институтами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4813373"/>
                  </a:ext>
                </a:extLst>
              </a:tr>
              <a:tr h="406402"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Участвующие подразделения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Результат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Участвующие подразделения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Результат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0675594"/>
                  </a:ext>
                </a:extLst>
              </a:tr>
              <a:tr h="8834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0" dirty="0" smtClean="0">
                          <a:latin typeface="+mn-lt"/>
                        </a:rPr>
                        <a:t>Планирование показателя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Ответственный проректор,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Управление стратегического</a:t>
                      </a:r>
                      <a:r>
                        <a:rPr lang="ru-RU" sz="1200" baseline="0" dirty="0" smtClean="0">
                          <a:latin typeface="+mn-lt"/>
                        </a:rPr>
                        <a:t> развития и маркетинга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Приказ об утверждении планов по достижению</a:t>
                      </a:r>
                      <a:r>
                        <a:rPr lang="ru-RU" sz="1200" baseline="0" dirty="0" smtClean="0">
                          <a:latin typeface="+mn-lt"/>
                        </a:rPr>
                        <a:t> показателей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Директор института / САЕ, Управление стратегического</a:t>
                      </a:r>
                      <a:r>
                        <a:rPr lang="ru-RU" sz="1200" baseline="0" dirty="0" smtClean="0">
                          <a:latin typeface="+mn-lt"/>
                        </a:rPr>
                        <a:t> развития и маркетинга</a:t>
                      </a:r>
                      <a:endParaRPr lang="ru-RU" sz="1200" dirty="0" smtClean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Программа развития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0646223"/>
                  </a:ext>
                </a:extLst>
              </a:tr>
              <a:tr h="565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Мониторинг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Управление стратегического</a:t>
                      </a:r>
                      <a:r>
                        <a:rPr lang="ru-RU" sz="1200" baseline="0" dirty="0" smtClean="0">
                          <a:latin typeface="+mn-lt"/>
                        </a:rPr>
                        <a:t> развития и маркетинга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Ежемесячный отчет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Управление стратегического</a:t>
                      </a:r>
                      <a:r>
                        <a:rPr lang="ru-RU" sz="1200" baseline="0" dirty="0" smtClean="0">
                          <a:latin typeface="+mn-lt"/>
                        </a:rPr>
                        <a:t> развития и маркетинга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Ежемесячный отчет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2799790"/>
                  </a:ext>
                </a:extLst>
              </a:tr>
              <a:tr h="883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Оценка и анализ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Ответственный проректор,</a:t>
                      </a:r>
                      <a:r>
                        <a:rPr lang="ru-RU" sz="1200" baseline="0" dirty="0" smtClean="0">
                          <a:latin typeface="+mn-lt"/>
                        </a:rPr>
                        <a:t> директор института / САЕ, </a:t>
                      </a:r>
                      <a:br>
                        <a:rPr lang="ru-RU" sz="1200" baseline="0" dirty="0" smtClean="0">
                          <a:latin typeface="+mn-lt"/>
                        </a:rPr>
                      </a:br>
                      <a:r>
                        <a:rPr lang="ru-RU" sz="1200" baseline="0" dirty="0" smtClean="0">
                          <a:latin typeface="+mn-lt"/>
                        </a:rPr>
                        <a:t>Центр мониторинга науки и образования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Ежегодный</a:t>
                      </a:r>
                      <a:r>
                        <a:rPr lang="ru-RU" sz="1200" baseline="0" dirty="0" smtClean="0">
                          <a:latin typeface="+mn-lt"/>
                        </a:rPr>
                        <a:t> рейтинг институтов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Ответственный проректор,</a:t>
                      </a:r>
                      <a:r>
                        <a:rPr lang="ru-RU" sz="1200" baseline="0" dirty="0" smtClean="0">
                          <a:latin typeface="+mn-lt"/>
                        </a:rPr>
                        <a:t> директор института / САЕ, </a:t>
                      </a:r>
                      <a:br>
                        <a:rPr lang="ru-RU" sz="1200" baseline="0" dirty="0" smtClean="0">
                          <a:latin typeface="+mn-lt"/>
                        </a:rPr>
                      </a:br>
                      <a:r>
                        <a:rPr lang="ru-RU" sz="1200" baseline="0" dirty="0" smtClean="0">
                          <a:latin typeface="+mn-lt"/>
                        </a:rPr>
                        <a:t>Центр мониторинга науки и образования</a:t>
                      </a:r>
                      <a:endParaRPr lang="ru-RU" sz="1200" dirty="0" smtClean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Актуализирован-ная программа развития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2365457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7544" y="2996952"/>
            <a:ext cx="8356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Система планирования и анализа показателей деятельности институтов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1412776"/>
            <a:ext cx="3456384" cy="1556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ysClr val="windowText" lastClr="000000"/>
                </a:solidFill>
              </a:rPr>
              <a:t>Стратегические академические единицы берут на себя повышенные обязательства по достижению </a:t>
            </a:r>
            <a:r>
              <a:rPr lang="ru-RU" sz="1400" b="1" dirty="0" smtClean="0">
                <a:solidFill>
                  <a:sysClr val="windowText" lastClr="000000"/>
                </a:solidFill>
              </a:rPr>
              <a:t>показателей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Планирование и мониторинг показателей на уровне институтов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92275" y="332656"/>
            <a:ext cx="7451725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4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Реализация стратегии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7767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83940-CCD5-4345-985E-81D06A22B358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07950" y="1558057"/>
            <a:ext cx="8955088" cy="4967287"/>
            <a:chOff x="68" y="981"/>
            <a:chExt cx="5641" cy="3129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" y="981"/>
              <a:ext cx="5641" cy="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96" y="990"/>
              <a:ext cx="5604" cy="3111"/>
              <a:chOff x="96" y="990"/>
              <a:chExt cx="5604" cy="3111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98" y="990"/>
                <a:ext cx="5602" cy="3111"/>
              </a:xfrm>
              <a:prstGeom prst="rect">
                <a:avLst/>
              </a:prstGeom>
              <a:noFill/>
              <a:ln w="14288" cap="rnd">
                <a:solidFill>
                  <a:srgbClr val="0A314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96" y="990"/>
                <a:ext cx="5604" cy="15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96" y="1005"/>
                <a:ext cx="5604" cy="4"/>
              </a:xfrm>
              <a:prstGeom prst="rect">
                <a:avLst/>
              </a:prstGeom>
              <a:solidFill>
                <a:srgbClr val="2296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96" y="1009"/>
                <a:ext cx="5604" cy="5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96" y="1014"/>
                <a:ext cx="5604" cy="5"/>
              </a:xfrm>
              <a:prstGeom prst="rect">
                <a:avLst/>
              </a:prstGeom>
              <a:solidFill>
                <a:srgbClr val="2294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96" y="1019"/>
                <a:ext cx="5604" cy="5"/>
              </a:xfrm>
              <a:prstGeom prst="rect">
                <a:avLst/>
              </a:prstGeom>
              <a:solidFill>
                <a:srgbClr val="2192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96" y="1024"/>
                <a:ext cx="5604" cy="4"/>
              </a:xfrm>
              <a:prstGeom prst="rect">
                <a:avLst/>
              </a:prstGeom>
              <a:solidFill>
                <a:srgbClr val="2190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96" y="1028"/>
                <a:ext cx="5604" cy="5"/>
              </a:xfrm>
              <a:prstGeom prst="rect">
                <a:avLst/>
              </a:prstGeom>
              <a:solidFill>
                <a:srgbClr val="208F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96" y="1033"/>
                <a:ext cx="5604" cy="5"/>
              </a:xfrm>
              <a:prstGeom prst="rect">
                <a:avLst/>
              </a:prstGeom>
              <a:solidFill>
                <a:srgbClr val="208D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96" y="1038"/>
                <a:ext cx="5604" cy="5"/>
              </a:xfrm>
              <a:prstGeom prst="rect">
                <a:avLst/>
              </a:prstGeom>
              <a:solidFill>
                <a:srgbClr val="208C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96" y="1043"/>
                <a:ext cx="5604" cy="4"/>
              </a:xfrm>
              <a:prstGeom prst="rect">
                <a:avLst/>
              </a:prstGeom>
              <a:solidFill>
                <a:srgbClr val="1F8A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96" y="1047"/>
                <a:ext cx="5604" cy="5"/>
              </a:xfrm>
              <a:prstGeom prst="rect">
                <a:avLst/>
              </a:prstGeom>
              <a:solidFill>
                <a:srgbClr val="1F89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96" y="1052"/>
                <a:ext cx="5604" cy="5"/>
              </a:xfrm>
              <a:prstGeom prst="rect">
                <a:avLst/>
              </a:prstGeom>
              <a:solidFill>
                <a:srgbClr val="1E8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96" y="1057"/>
                <a:ext cx="5604" cy="4"/>
              </a:xfrm>
              <a:prstGeom prst="rect">
                <a:avLst/>
              </a:prstGeom>
              <a:solidFill>
                <a:srgbClr val="1E8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96" y="1061"/>
                <a:ext cx="5604" cy="5"/>
              </a:xfrm>
              <a:prstGeom prst="rect">
                <a:avLst/>
              </a:prstGeom>
              <a:solidFill>
                <a:srgbClr val="1D84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96" y="1066"/>
                <a:ext cx="5604" cy="5"/>
              </a:xfrm>
              <a:prstGeom prst="rect">
                <a:avLst/>
              </a:prstGeom>
              <a:solidFill>
                <a:srgbClr val="1D8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96" y="1071"/>
                <a:ext cx="5604" cy="5"/>
              </a:xfrm>
              <a:prstGeom prst="rect">
                <a:avLst/>
              </a:prstGeom>
              <a:solidFill>
                <a:srgbClr val="1D8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96" y="1076"/>
                <a:ext cx="5604" cy="4"/>
              </a:xfrm>
              <a:prstGeom prst="rect">
                <a:avLst/>
              </a:prstGeom>
              <a:solidFill>
                <a:srgbClr val="1C8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96" y="1080"/>
                <a:ext cx="5604" cy="5"/>
              </a:xfrm>
              <a:prstGeom prst="rect">
                <a:avLst/>
              </a:prstGeom>
              <a:solidFill>
                <a:srgbClr val="1C7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96" y="1085"/>
                <a:ext cx="5604" cy="5"/>
              </a:xfrm>
              <a:prstGeom prst="rect">
                <a:avLst/>
              </a:prstGeom>
              <a:solidFill>
                <a:srgbClr val="1B7C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96" y="1090"/>
                <a:ext cx="5604" cy="5"/>
              </a:xfrm>
              <a:prstGeom prst="rect">
                <a:avLst/>
              </a:prstGeom>
              <a:solidFill>
                <a:srgbClr val="1B7B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96" y="1095"/>
                <a:ext cx="5604" cy="4"/>
              </a:xfrm>
              <a:prstGeom prst="rect">
                <a:avLst/>
              </a:prstGeom>
              <a:solidFill>
                <a:srgbClr val="1A79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96" y="1099"/>
                <a:ext cx="5604" cy="5"/>
              </a:xfrm>
              <a:prstGeom prst="rect">
                <a:avLst/>
              </a:prstGeom>
              <a:solidFill>
                <a:srgbClr val="1A77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96" y="1104"/>
                <a:ext cx="5604" cy="5"/>
              </a:xfrm>
              <a:prstGeom prst="rect">
                <a:avLst/>
              </a:prstGeom>
              <a:solidFill>
                <a:srgbClr val="1A76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96" y="1109"/>
                <a:ext cx="5604" cy="5"/>
              </a:xfrm>
              <a:prstGeom prst="rect">
                <a:avLst/>
              </a:prstGeom>
              <a:solidFill>
                <a:srgbClr val="1A74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96" y="1114"/>
                <a:ext cx="5604" cy="4"/>
              </a:xfrm>
              <a:prstGeom prst="rect">
                <a:avLst/>
              </a:prstGeom>
              <a:solidFill>
                <a:srgbClr val="1A72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96" y="1118"/>
                <a:ext cx="5604" cy="5"/>
              </a:xfrm>
              <a:prstGeom prst="rect">
                <a:avLst/>
              </a:prstGeom>
              <a:solidFill>
                <a:srgbClr val="1971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96" y="1123"/>
                <a:ext cx="5604" cy="5"/>
              </a:xfrm>
              <a:prstGeom prst="rect">
                <a:avLst/>
              </a:prstGeom>
              <a:solidFill>
                <a:srgbClr val="1970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96" y="1128"/>
                <a:ext cx="5604" cy="4"/>
              </a:xfrm>
              <a:prstGeom prst="rect">
                <a:avLst/>
              </a:prstGeom>
              <a:solidFill>
                <a:srgbClr val="196E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6" name="Rectangle 34"/>
              <p:cNvSpPr>
                <a:spLocks noChangeArrowheads="1"/>
              </p:cNvSpPr>
              <p:nvPr/>
            </p:nvSpPr>
            <p:spPr bwMode="auto">
              <a:xfrm>
                <a:off x="96" y="1132"/>
                <a:ext cx="5604" cy="5"/>
              </a:xfrm>
              <a:prstGeom prst="rect">
                <a:avLst/>
              </a:prstGeom>
              <a:solidFill>
                <a:srgbClr val="186C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7" name="Rectangle 35"/>
              <p:cNvSpPr>
                <a:spLocks noChangeArrowheads="1"/>
              </p:cNvSpPr>
              <p:nvPr/>
            </p:nvSpPr>
            <p:spPr bwMode="auto">
              <a:xfrm>
                <a:off x="96" y="1137"/>
                <a:ext cx="5604" cy="5"/>
              </a:xfrm>
              <a:prstGeom prst="rect">
                <a:avLst/>
              </a:prstGeom>
              <a:solidFill>
                <a:srgbClr val="186B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8" name="Rectangle 36"/>
              <p:cNvSpPr>
                <a:spLocks noChangeArrowheads="1"/>
              </p:cNvSpPr>
              <p:nvPr/>
            </p:nvSpPr>
            <p:spPr bwMode="auto">
              <a:xfrm>
                <a:off x="96" y="1142"/>
                <a:ext cx="5604" cy="5"/>
              </a:xfrm>
              <a:prstGeom prst="rect">
                <a:avLst/>
              </a:prstGeom>
              <a:solidFill>
                <a:srgbClr val="1769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9" name="Rectangle 37"/>
              <p:cNvSpPr>
                <a:spLocks noChangeArrowheads="1"/>
              </p:cNvSpPr>
              <p:nvPr/>
            </p:nvSpPr>
            <p:spPr bwMode="auto">
              <a:xfrm>
                <a:off x="96" y="1147"/>
                <a:ext cx="5604" cy="4"/>
              </a:xfrm>
              <a:prstGeom prst="rect">
                <a:avLst/>
              </a:prstGeom>
              <a:solidFill>
                <a:srgbClr val="176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0" name="Rectangle 38"/>
              <p:cNvSpPr>
                <a:spLocks noChangeArrowheads="1"/>
              </p:cNvSpPr>
              <p:nvPr/>
            </p:nvSpPr>
            <p:spPr bwMode="auto">
              <a:xfrm>
                <a:off x="96" y="1151"/>
                <a:ext cx="5604" cy="5"/>
              </a:xfrm>
              <a:prstGeom prst="rect">
                <a:avLst/>
              </a:prstGeom>
              <a:solidFill>
                <a:srgbClr val="1666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1" name="Rectangle 39"/>
              <p:cNvSpPr>
                <a:spLocks noChangeArrowheads="1"/>
              </p:cNvSpPr>
              <p:nvPr/>
            </p:nvSpPr>
            <p:spPr bwMode="auto">
              <a:xfrm>
                <a:off x="96" y="1156"/>
                <a:ext cx="5604" cy="5"/>
              </a:xfrm>
              <a:prstGeom prst="rect">
                <a:avLst/>
              </a:prstGeom>
              <a:solidFill>
                <a:srgbClr val="1665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2" name="Rectangle 40"/>
              <p:cNvSpPr>
                <a:spLocks noChangeArrowheads="1"/>
              </p:cNvSpPr>
              <p:nvPr/>
            </p:nvSpPr>
            <p:spPr bwMode="auto">
              <a:xfrm>
                <a:off x="96" y="1161"/>
                <a:ext cx="5604" cy="5"/>
              </a:xfrm>
              <a:prstGeom prst="rect">
                <a:avLst/>
              </a:prstGeom>
              <a:solidFill>
                <a:srgbClr val="1663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3" name="Rectangle 41"/>
              <p:cNvSpPr>
                <a:spLocks noChangeArrowheads="1"/>
              </p:cNvSpPr>
              <p:nvPr/>
            </p:nvSpPr>
            <p:spPr bwMode="auto">
              <a:xfrm>
                <a:off x="96" y="1166"/>
                <a:ext cx="5604" cy="4"/>
              </a:xfrm>
              <a:prstGeom prst="rect">
                <a:avLst/>
              </a:prstGeom>
              <a:solidFill>
                <a:srgbClr val="1562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/>
            </p:nvSpPr>
            <p:spPr bwMode="auto">
              <a:xfrm>
                <a:off x="98" y="990"/>
                <a:ext cx="5602" cy="179"/>
              </a:xfrm>
              <a:prstGeom prst="rect">
                <a:avLst/>
              </a:prstGeom>
              <a:noFill/>
              <a:ln w="14288" cap="rnd">
                <a:solidFill>
                  <a:srgbClr val="0A314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5" name="Rectangle 43"/>
              <p:cNvSpPr>
                <a:spLocks noChangeArrowheads="1"/>
              </p:cNvSpPr>
              <p:nvPr/>
            </p:nvSpPr>
            <p:spPr bwMode="auto">
              <a:xfrm>
                <a:off x="126" y="1019"/>
                <a:ext cx="3992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Процесс санкционирования расходов в УрФУ с использованием ИС Финансы УрФУ и ИС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6" name="Rectangle 44"/>
              <p:cNvSpPr>
                <a:spLocks noChangeArrowheads="1"/>
              </p:cNvSpPr>
              <p:nvPr/>
            </p:nvSpPr>
            <p:spPr bwMode="auto">
              <a:xfrm>
                <a:off x="3939" y="1019"/>
                <a:ext cx="10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7" name="Rectangle 45"/>
              <p:cNvSpPr>
                <a:spLocks noChangeArrowheads="1"/>
              </p:cNvSpPr>
              <p:nvPr/>
            </p:nvSpPr>
            <p:spPr bwMode="auto">
              <a:xfrm>
                <a:off x="3990" y="1019"/>
                <a:ext cx="109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8" name="Rectangle 46"/>
              <p:cNvSpPr>
                <a:spLocks noChangeArrowheads="1"/>
              </p:cNvSpPr>
              <p:nvPr/>
            </p:nvSpPr>
            <p:spPr bwMode="auto">
              <a:xfrm>
                <a:off x="4044" y="1019"/>
                <a:ext cx="8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: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9" name="Rectangle 47"/>
              <p:cNvSpPr>
                <a:spLocks noChangeArrowheads="1"/>
              </p:cNvSpPr>
              <p:nvPr/>
            </p:nvSpPr>
            <p:spPr bwMode="auto">
              <a:xfrm>
                <a:off x="4071" y="1019"/>
                <a:ext cx="232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БГУ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0" name="Rectangle 48"/>
              <p:cNvSpPr>
                <a:spLocks noChangeArrowheads="1"/>
              </p:cNvSpPr>
              <p:nvPr/>
            </p:nvSpPr>
            <p:spPr bwMode="auto">
              <a:xfrm>
                <a:off x="4245" y="1019"/>
                <a:ext cx="10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2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1" name="Rectangle 49"/>
              <p:cNvSpPr>
                <a:spLocks noChangeArrowheads="1"/>
              </p:cNvSpPr>
              <p:nvPr/>
            </p:nvSpPr>
            <p:spPr bwMode="auto">
              <a:xfrm>
                <a:off x="4296" y="1019"/>
                <a:ext cx="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2" name="Rectangle 50"/>
              <p:cNvSpPr>
                <a:spLocks noChangeArrowheads="1"/>
              </p:cNvSpPr>
              <p:nvPr/>
            </p:nvSpPr>
            <p:spPr bwMode="auto">
              <a:xfrm>
                <a:off x="4322" y="1019"/>
                <a:ext cx="10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3" name="Rectangle 51"/>
              <p:cNvSpPr>
                <a:spLocks noChangeArrowheads="1"/>
              </p:cNvSpPr>
              <p:nvPr/>
            </p:nvSpPr>
            <p:spPr bwMode="auto">
              <a:xfrm>
                <a:off x="188" y="1169"/>
                <a:ext cx="1306" cy="2932"/>
              </a:xfrm>
              <a:prstGeom prst="rect">
                <a:avLst/>
              </a:prstGeom>
              <a:noFill/>
              <a:ln w="14288" cap="rnd">
                <a:solidFill>
                  <a:srgbClr val="0A314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4" name="Rectangle 52"/>
              <p:cNvSpPr>
                <a:spLocks noChangeArrowheads="1"/>
              </p:cNvSpPr>
              <p:nvPr/>
            </p:nvSpPr>
            <p:spPr bwMode="auto">
              <a:xfrm>
                <a:off x="186" y="1166"/>
                <a:ext cx="1308" cy="19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5" name="Rectangle 53"/>
              <p:cNvSpPr>
                <a:spLocks noChangeArrowheads="1"/>
              </p:cNvSpPr>
              <p:nvPr/>
            </p:nvSpPr>
            <p:spPr bwMode="auto">
              <a:xfrm>
                <a:off x="186" y="1185"/>
                <a:ext cx="1308" cy="4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6" name="Rectangle 54"/>
              <p:cNvSpPr>
                <a:spLocks noChangeArrowheads="1"/>
              </p:cNvSpPr>
              <p:nvPr/>
            </p:nvSpPr>
            <p:spPr bwMode="auto">
              <a:xfrm>
                <a:off x="186" y="1189"/>
                <a:ext cx="1308" cy="5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7" name="Rectangle 55"/>
              <p:cNvSpPr>
                <a:spLocks noChangeArrowheads="1"/>
              </p:cNvSpPr>
              <p:nvPr/>
            </p:nvSpPr>
            <p:spPr bwMode="auto">
              <a:xfrm>
                <a:off x="186" y="1194"/>
                <a:ext cx="1308" cy="5"/>
              </a:xfrm>
              <a:prstGeom prst="rect">
                <a:avLst/>
              </a:prstGeom>
              <a:solidFill>
                <a:srgbClr val="2293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8" name="Rectangle 56"/>
              <p:cNvSpPr>
                <a:spLocks noChangeArrowheads="1"/>
              </p:cNvSpPr>
              <p:nvPr/>
            </p:nvSpPr>
            <p:spPr bwMode="auto">
              <a:xfrm>
                <a:off x="186" y="1199"/>
                <a:ext cx="1308" cy="4"/>
              </a:xfrm>
              <a:prstGeom prst="rect">
                <a:avLst/>
              </a:prstGeom>
              <a:solidFill>
                <a:srgbClr val="2192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9" name="Rectangle 57"/>
              <p:cNvSpPr>
                <a:spLocks noChangeArrowheads="1"/>
              </p:cNvSpPr>
              <p:nvPr/>
            </p:nvSpPr>
            <p:spPr bwMode="auto">
              <a:xfrm>
                <a:off x="186" y="1203"/>
                <a:ext cx="1308" cy="5"/>
              </a:xfrm>
              <a:prstGeom prst="rect">
                <a:avLst/>
              </a:prstGeom>
              <a:solidFill>
                <a:srgbClr val="2190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0" name="Rectangle 58"/>
              <p:cNvSpPr>
                <a:spLocks noChangeArrowheads="1"/>
              </p:cNvSpPr>
              <p:nvPr/>
            </p:nvSpPr>
            <p:spPr bwMode="auto">
              <a:xfrm>
                <a:off x="186" y="1208"/>
                <a:ext cx="1308" cy="5"/>
              </a:xfrm>
              <a:prstGeom prst="rect">
                <a:avLst/>
              </a:prstGeom>
              <a:solidFill>
                <a:srgbClr val="208E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1" name="Rectangle 59"/>
              <p:cNvSpPr>
                <a:spLocks noChangeArrowheads="1"/>
              </p:cNvSpPr>
              <p:nvPr/>
            </p:nvSpPr>
            <p:spPr bwMode="auto">
              <a:xfrm>
                <a:off x="186" y="1213"/>
                <a:ext cx="1308" cy="5"/>
              </a:xfrm>
              <a:prstGeom prst="rect">
                <a:avLst/>
              </a:prstGeom>
              <a:solidFill>
                <a:srgbClr val="208D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2" name="Rectangle 60"/>
              <p:cNvSpPr>
                <a:spLocks noChangeArrowheads="1"/>
              </p:cNvSpPr>
              <p:nvPr/>
            </p:nvSpPr>
            <p:spPr bwMode="auto">
              <a:xfrm>
                <a:off x="186" y="1218"/>
                <a:ext cx="1308" cy="4"/>
              </a:xfrm>
              <a:prstGeom prst="rect">
                <a:avLst/>
              </a:prstGeom>
              <a:solidFill>
                <a:srgbClr val="1F8B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3" name="Rectangle 61"/>
              <p:cNvSpPr>
                <a:spLocks noChangeArrowheads="1"/>
              </p:cNvSpPr>
              <p:nvPr/>
            </p:nvSpPr>
            <p:spPr bwMode="auto">
              <a:xfrm>
                <a:off x="186" y="1222"/>
                <a:ext cx="1308" cy="5"/>
              </a:xfrm>
              <a:prstGeom prst="rect">
                <a:avLst/>
              </a:prstGeom>
              <a:solidFill>
                <a:srgbClr val="1F8A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4" name="Rectangle 62"/>
              <p:cNvSpPr>
                <a:spLocks noChangeArrowheads="1"/>
              </p:cNvSpPr>
              <p:nvPr/>
            </p:nvSpPr>
            <p:spPr bwMode="auto">
              <a:xfrm>
                <a:off x="186" y="1227"/>
                <a:ext cx="1308" cy="5"/>
              </a:xfrm>
              <a:prstGeom prst="rect">
                <a:avLst/>
              </a:prstGeom>
              <a:solidFill>
                <a:srgbClr val="1F89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5" name="Rectangle 63"/>
              <p:cNvSpPr>
                <a:spLocks noChangeArrowheads="1"/>
              </p:cNvSpPr>
              <p:nvPr/>
            </p:nvSpPr>
            <p:spPr bwMode="auto">
              <a:xfrm>
                <a:off x="186" y="1232"/>
                <a:ext cx="1308" cy="5"/>
              </a:xfrm>
              <a:prstGeom prst="rect">
                <a:avLst/>
              </a:prstGeom>
              <a:solidFill>
                <a:srgbClr val="1E8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6" name="Rectangle 64"/>
              <p:cNvSpPr>
                <a:spLocks noChangeArrowheads="1"/>
              </p:cNvSpPr>
              <p:nvPr/>
            </p:nvSpPr>
            <p:spPr bwMode="auto">
              <a:xfrm>
                <a:off x="186" y="1237"/>
                <a:ext cx="1308" cy="4"/>
              </a:xfrm>
              <a:prstGeom prst="rect">
                <a:avLst/>
              </a:prstGeom>
              <a:solidFill>
                <a:srgbClr val="1E8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7" name="Rectangle 65"/>
              <p:cNvSpPr>
                <a:spLocks noChangeArrowheads="1"/>
              </p:cNvSpPr>
              <p:nvPr/>
            </p:nvSpPr>
            <p:spPr bwMode="auto">
              <a:xfrm>
                <a:off x="186" y="1241"/>
                <a:ext cx="1308" cy="5"/>
              </a:xfrm>
              <a:prstGeom prst="rect">
                <a:avLst/>
              </a:prstGeom>
              <a:solidFill>
                <a:srgbClr val="1D8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8" name="Rectangle 66"/>
              <p:cNvSpPr>
                <a:spLocks noChangeArrowheads="1"/>
              </p:cNvSpPr>
              <p:nvPr/>
            </p:nvSpPr>
            <p:spPr bwMode="auto">
              <a:xfrm>
                <a:off x="186" y="1246"/>
                <a:ext cx="1308" cy="5"/>
              </a:xfrm>
              <a:prstGeom prst="rect">
                <a:avLst/>
              </a:prstGeom>
              <a:solidFill>
                <a:srgbClr val="1D8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9" name="Rectangle 67"/>
              <p:cNvSpPr>
                <a:spLocks noChangeArrowheads="1"/>
              </p:cNvSpPr>
              <p:nvPr/>
            </p:nvSpPr>
            <p:spPr bwMode="auto">
              <a:xfrm>
                <a:off x="186" y="1251"/>
                <a:ext cx="1308" cy="5"/>
              </a:xfrm>
              <a:prstGeom prst="rect">
                <a:avLst/>
              </a:prstGeom>
              <a:solidFill>
                <a:srgbClr val="1D8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0" name="Rectangle 68"/>
              <p:cNvSpPr>
                <a:spLocks noChangeArrowheads="1"/>
              </p:cNvSpPr>
              <p:nvPr/>
            </p:nvSpPr>
            <p:spPr bwMode="auto">
              <a:xfrm>
                <a:off x="186" y="1256"/>
                <a:ext cx="1308" cy="4"/>
              </a:xfrm>
              <a:prstGeom prst="rect">
                <a:avLst/>
              </a:prstGeom>
              <a:solidFill>
                <a:srgbClr val="1C7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1" name="Rectangle 69"/>
              <p:cNvSpPr>
                <a:spLocks noChangeArrowheads="1"/>
              </p:cNvSpPr>
              <p:nvPr/>
            </p:nvSpPr>
            <p:spPr bwMode="auto">
              <a:xfrm>
                <a:off x="186" y="1260"/>
                <a:ext cx="1308" cy="5"/>
              </a:xfrm>
              <a:prstGeom prst="rect">
                <a:avLst/>
              </a:prstGeom>
              <a:solidFill>
                <a:srgbClr val="1C7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2" name="Rectangle 70"/>
              <p:cNvSpPr>
                <a:spLocks noChangeArrowheads="1"/>
              </p:cNvSpPr>
              <p:nvPr/>
            </p:nvSpPr>
            <p:spPr bwMode="auto">
              <a:xfrm>
                <a:off x="186" y="1265"/>
                <a:ext cx="1308" cy="5"/>
              </a:xfrm>
              <a:prstGeom prst="rect">
                <a:avLst/>
              </a:prstGeom>
              <a:solidFill>
                <a:srgbClr val="1B7C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3" name="Rectangle 71"/>
              <p:cNvSpPr>
                <a:spLocks noChangeArrowheads="1"/>
              </p:cNvSpPr>
              <p:nvPr/>
            </p:nvSpPr>
            <p:spPr bwMode="auto">
              <a:xfrm>
                <a:off x="186" y="1270"/>
                <a:ext cx="1308" cy="4"/>
              </a:xfrm>
              <a:prstGeom prst="rect">
                <a:avLst/>
              </a:prstGeom>
              <a:solidFill>
                <a:srgbClr val="1B7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4" name="Rectangle 72"/>
              <p:cNvSpPr>
                <a:spLocks noChangeArrowheads="1"/>
              </p:cNvSpPr>
              <p:nvPr/>
            </p:nvSpPr>
            <p:spPr bwMode="auto">
              <a:xfrm>
                <a:off x="186" y="1274"/>
                <a:ext cx="1308" cy="5"/>
              </a:xfrm>
              <a:prstGeom prst="rect">
                <a:avLst/>
              </a:prstGeom>
              <a:solidFill>
                <a:srgbClr val="1A79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5" name="Rectangle 73"/>
              <p:cNvSpPr>
                <a:spLocks noChangeArrowheads="1"/>
              </p:cNvSpPr>
              <p:nvPr/>
            </p:nvSpPr>
            <p:spPr bwMode="auto">
              <a:xfrm>
                <a:off x="186" y="1279"/>
                <a:ext cx="1308" cy="5"/>
              </a:xfrm>
              <a:prstGeom prst="rect">
                <a:avLst/>
              </a:prstGeom>
              <a:solidFill>
                <a:srgbClr val="1A77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6" name="Rectangle 74"/>
              <p:cNvSpPr>
                <a:spLocks noChangeArrowheads="1"/>
              </p:cNvSpPr>
              <p:nvPr/>
            </p:nvSpPr>
            <p:spPr bwMode="auto">
              <a:xfrm>
                <a:off x="186" y="1284"/>
                <a:ext cx="1308" cy="5"/>
              </a:xfrm>
              <a:prstGeom prst="rect">
                <a:avLst/>
              </a:prstGeom>
              <a:solidFill>
                <a:srgbClr val="1A75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7" name="Rectangle 75"/>
              <p:cNvSpPr>
                <a:spLocks noChangeArrowheads="1"/>
              </p:cNvSpPr>
              <p:nvPr/>
            </p:nvSpPr>
            <p:spPr bwMode="auto">
              <a:xfrm>
                <a:off x="186" y="1289"/>
                <a:ext cx="1308" cy="4"/>
              </a:xfrm>
              <a:prstGeom prst="rect">
                <a:avLst/>
              </a:prstGeom>
              <a:solidFill>
                <a:srgbClr val="1A73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8" name="Rectangle 76"/>
              <p:cNvSpPr>
                <a:spLocks noChangeArrowheads="1"/>
              </p:cNvSpPr>
              <p:nvPr/>
            </p:nvSpPr>
            <p:spPr bwMode="auto">
              <a:xfrm>
                <a:off x="186" y="1293"/>
                <a:ext cx="1308" cy="5"/>
              </a:xfrm>
              <a:prstGeom prst="rect">
                <a:avLst/>
              </a:prstGeom>
              <a:solidFill>
                <a:srgbClr val="1A72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9" name="Rectangle 77"/>
              <p:cNvSpPr>
                <a:spLocks noChangeArrowheads="1"/>
              </p:cNvSpPr>
              <p:nvPr/>
            </p:nvSpPr>
            <p:spPr bwMode="auto">
              <a:xfrm>
                <a:off x="186" y="1298"/>
                <a:ext cx="1308" cy="5"/>
              </a:xfrm>
              <a:prstGeom prst="rect">
                <a:avLst/>
              </a:prstGeom>
              <a:solidFill>
                <a:srgbClr val="1971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0" name="Rectangle 78"/>
              <p:cNvSpPr>
                <a:spLocks noChangeArrowheads="1"/>
              </p:cNvSpPr>
              <p:nvPr/>
            </p:nvSpPr>
            <p:spPr bwMode="auto">
              <a:xfrm>
                <a:off x="186" y="1303"/>
                <a:ext cx="1308" cy="5"/>
              </a:xfrm>
              <a:prstGeom prst="rect">
                <a:avLst/>
              </a:prstGeom>
              <a:solidFill>
                <a:srgbClr val="196F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1" name="Rectangle 79"/>
              <p:cNvSpPr>
                <a:spLocks noChangeArrowheads="1"/>
              </p:cNvSpPr>
              <p:nvPr/>
            </p:nvSpPr>
            <p:spPr bwMode="auto">
              <a:xfrm>
                <a:off x="186" y="1308"/>
                <a:ext cx="1308" cy="4"/>
              </a:xfrm>
              <a:prstGeom prst="rect">
                <a:avLst/>
              </a:prstGeom>
              <a:solidFill>
                <a:srgbClr val="186E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2" name="Rectangle 80"/>
              <p:cNvSpPr>
                <a:spLocks noChangeArrowheads="1"/>
              </p:cNvSpPr>
              <p:nvPr/>
            </p:nvSpPr>
            <p:spPr bwMode="auto">
              <a:xfrm>
                <a:off x="186" y="1312"/>
                <a:ext cx="1308" cy="5"/>
              </a:xfrm>
              <a:prstGeom prst="rect">
                <a:avLst/>
              </a:prstGeom>
              <a:solidFill>
                <a:srgbClr val="186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3" name="Rectangle 81"/>
              <p:cNvSpPr>
                <a:spLocks noChangeArrowheads="1"/>
              </p:cNvSpPr>
              <p:nvPr/>
            </p:nvSpPr>
            <p:spPr bwMode="auto">
              <a:xfrm>
                <a:off x="186" y="1317"/>
                <a:ext cx="1308" cy="5"/>
              </a:xfrm>
              <a:prstGeom prst="rect">
                <a:avLst/>
              </a:prstGeom>
              <a:solidFill>
                <a:srgbClr val="186A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4" name="Rectangle 82"/>
              <p:cNvSpPr>
                <a:spLocks noChangeArrowheads="1"/>
              </p:cNvSpPr>
              <p:nvPr/>
            </p:nvSpPr>
            <p:spPr bwMode="auto">
              <a:xfrm>
                <a:off x="186" y="1322"/>
                <a:ext cx="1308" cy="5"/>
              </a:xfrm>
              <a:prstGeom prst="rect">
                <a:avLst/>
              </a:prstGeom>
              <a:solidFill>
                <a:srgbClr val="1769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5" name="Rectangle 83"/>
              <p:cNvSpPr>
                <a:spLocks noChangeArrowheads="1"/>
              </p:cNvSpPr>
              <p:nvPr/>
            </p:nvSpPr>
            <p:spPr bwMode="auto">
              <a:xfrm>
                <a:off x="186" y="1327"/>
                <a:ext cx="1308" cy="4"/>
              </a:xfrm>
              <a:prstGeom prst="rect">
                <a:avLst/>
              </a:prstGeom>
              <a:solidFill>
                <a:srgbClr val="1767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6" name="Rectangle 84"/>
              <p:cNvSpPr>
                <a:spLocks noChangeArrowheads="1"/>
              </p:cNvSpPr>
              <p:nvPr/>
            </p:nvSpPr>
            <p:spPr bwMode="auto">
              <a:xfrm>
                <a:off x="186" y="1331"/>
                <a:ext cx="1308" cy="5"/>
              </a:xfrm>
              <a:prstGeom prst="rect">
                <a:avLst/>
              </a:prstGeom>
              <a:solidFill>
                <a:srgbClr val="1666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7" name="Rectangle 85"/>
              <p:cNvSpPr>
                <a:spLocks noChangeArrowheads="1"/>
              </p:cNvSpPr>
              <p:nvPr/>
            </p:nvSpPr>
            <p:spPr bwMode="auto">
              <a:xfrm>
                <a:off x="186" y="1336"/>
                <a:ext cx="1308" cy="5"/>
              </a:xfrm>
              <a:prstGeom prst="rect">
                <a:avLst/>
              </a:prstGeom>
              <a:solidFill>
                <a:srgbClr val="1665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8" name="Rectangle 86"/>
              <p:cNvSpPr>
                <a:spLocks noChangeArrowheads="1"/>
              </p:cNvSpPr>
              <p:nvPr/>
            </p:nvSpPr>
            <p:spPr bwMode="auto">
              <a:xfrm>
                <a:off x="186" y="1341"/>
                <a:ext cx="1308" cy="5"/>
              </a:xfrm>
              <a:prstGeom prst="rect">
                <a:avLst/>
              </a:prstGeom>
              <a:solidFill>
                <a:srgbClr val="1563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9" name="Rectangle 87"/>
              <p:cNvSpPr>
                <a:spLocks noChangeArrowheads="1"/>
              </p:cNvSpPr>
              <p:nvPr/>
            </p:nvSpPr>
            <p:spPr bwMode="auto">
              <a:xfrm>
                <a:off x="188" y="1169"/>
                <a:ext cx="1306" cy="179"/>
              </a:xfrm>
              <a:prstGeom prst="rect">
                <a:avLst/>
              </a:prstGeom>
              <a:noFill/>
              <a:ln w="14288" cap="rnd">
                <a:solidFill>
                  <a:srgbClr val="0A314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0" name="Rectangle 88"/>
              <p:cNvSpPr>
                <a:spLocks noChangeArrowheads="1"/>
              </p:cNvSpPr>
              <p:nvPr/>
            </p:nvSpPr>
            <p:spPr bwMode="auto">
              <a:xfrm>
                <a:off x="715" y="1168"/>
                <a:ext cx="313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УБУиФК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1" name="Rectangle 89"/>
              <p:cNvSpPr>
                <a:spLocks noChangeArrowheads="1"/>
              </p:cNvSpPr>
              <p:nvPr/>
            </p:nvSpPr>
            <p:spPr bwMode="auto">
              <a:xfrm>
                <a:off x="680" y="1258"/>
                <a:ext cx="85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2" name="Rectangle 90"/>
              <p:cNvSpPr>
                <a:spLocks noChangeArrowheads="1"/>
              </p:cNvSpPr>
              <p:nvPr/>
            </p:nvSpPr>
            <p:spPr bwMode="auto">
              <a:xfrm>
                <a:off x="719" y="1258"/>
                <a:ext cx="85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3" name="Rectangle 91"/>
              <p:cNvSpPr>
                <a:spLocks noChangeArrowheads="1"/>
              </p:cNvSpPr>
              <p:nvPr/>
            </p:nvSpPr>
            <p:spPr bwMode="auto">
              <a:xfrm>
                <a:off x="759" y="1258"/>
                <a:ext cx="66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: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4" name="Rectangle 92"/>
              <p:cNvSpPr>
                <a:spLocks noChangeArrowheads="1"/>
              </p:cNvSpPr>
              <p:nvPr/>
            </p:nvSpPr>
            <p:spPr bwMode="auto">
              <a:xfrm>
                <a:off x="779" y="1258"/>
                <a:ext cx="180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БГУ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5" name="Rectangle 93"/>
              <p:cNvSpPr>
                <a:spLocks noChangeArrowheads="1"/>
              </p:cNvSpPr>
              <p:nvPr/>
            </p:nvSpPr>
            <p:spPr bwMode="auto">
              <a:xfrm>
                <a:off x="910" y="1258"/>
                <a:ext cx="85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2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6" name="Rectangle 94"/>
              <p:cNvSpPr>
                <a:spLocks noChangeArrowheads="1"/>
              </p:cNvSpPr>
              <p:nvPr/>
            </p:nvSpPr>
            <p:spPr bwMode="auto">
              <a:xfrm>
                <a:off x="948" y="1258"/>
                <a:ext cx="62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7" name="Rectangle 95"/>
              <p:cNvSpPr>
                <a:spLocks noChangeArrowheads="1"/>
              </p:cNvSpPr>
              <p:nvPr/>
            </p:nvSpPr>
            <p:spPr bwMode="auto">
              <a:xfrm>
                <a:off x="967" y="1258"/>
                <a:ext cx="85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8" name="Rectangle 96"/>
              <p:cNvSpPr>
                <a:spLocks noChangeArrowheads="1"/>
              </p:cNvSpPr>
              <p:nvPr/>
            </p:nvSpPr>
            <p:spPr bwMode="auto">
              <a:xfrm>
                <a:off x="3076" y="1169"/>
                <a:ext cx="1318" cy="2932"/>
              </a:xfrm>
              <a:prstGeom prst="rect">
                <a:avLst/>
              </a:prstGeom>
              <a:noFill/>
              <a:ln w="14288" cap="rnd">
                <a:solidFill>
                  <a:srgbClr val="0A314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9" name="Rectangle 97"/>
              <p:cNvSpPr>
                <a:spLocks noChangeArrowheads="1"/>
              </p:cNvSpPr>
              <p:nvPr/>
            </p:nvSpPr>
            <p:spPr bwMode="auto">
              <a:xfrm>
                <a:off x="3076" y="1166"/>
                <a:ext cx="1321" cy="19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0" name="Rectangle 98"/>
              <p:cNvSpPr>
                <a:spLocks noChangeArrowheads="1"/>
              </p:cNvSpPr>
              <p:nvPr/>
            </p:nvSpPr>
            <p:spPr bwMode="auto">
              <a:xfrm>
                <a:off x="3076" y="1185"/>
                <a:ext cx="1321" cy="4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1" name="Rectangle 99"/>
              <p:cNvSpPr>
                <a:spLocks noChangeArrowheads="1"/>
              </p:cNvSpPr>
              <p:nvPr/>
            </p:nvSpPr>
            <p:spPr bwMode="auto">
              <a:xfrm>
                <a:off x="3076" y="1189"/>
                <a:ext cx="1321" cy="5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2" name="Rectangle 100"/>
              <p:cNvSpPr>
                <a:spLocks noChangeArrowheads="1"/>
              </p:cNvSpPr>
              <p:nvPr/>
            </p:nvSpPr>
            <p:spPr bwMode="auto">
              <a:xfrm>
                <a:off x="3076" y="1194"/>
                <a:ext cx="1321" cy="5"/>
              </a:xfrm>
              <a:prstGeom prst="rect">
                <a:avLst/>
              </a:prstGeom>
              <a:solidFill>
                <a:srgbClr val="2293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3" name="Rectangle 101"/>
              <p:cNvSpPr>
                <a:spLocks noChangeArrowheads="1"/>
              </p:cNvSpPr>
              <p:nvPr/>
            </p:nvSpPr>
            <p:spPr bwMode="auto">
              <a:xfrm>
                <a:off x="3076" y="1199"/>
                <a:ext cx="1321" cy="4"/>
              </a:xfrm>
              <a:prstGeom prst="rect">
                <a:avLst/>
              </a:prstGeom>
              <a:solidFill>
                <a:srgbClr val="2192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4" name="Rectangle 102"/>
              <p:cNvSpPr>
                <a:spLocks noChangeArrowheads="1"/>
              </p:cNvSpPr>
              <p:nvPr/>
            </p:nvSpPr>
            <p:spPr bwMode="auto">
              <a:xfrm>
                <a:off x="3076" y="1203"/>
                <a:ext cx="1321" cy="5"/>
              </a:xfrm>
              <a:prstGeom prst="rect">
                <a:avLst/>
              </a:prstGeom>
              <a:solidFill>
                <a:srgbClr val="2190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5" name="Rectangle 103"/>
              <p:cNvSpPr>
                <a:spLocks noChangeArrowheads="1"/>
              </p:cNvSpPr>
              <p:nvPr/>
            </p:nvSpPr>
            <p:spPr bwMode="auto">
              <a:xfrm>
                <a:off x="3076" y="1208"/>
                <a:ext cx="1321" cy="5"/>
              </a:xfrm>
              <a:prstGeom prst="rect">
                <a:avLst/>
              </a:prstGeom>
              <a:solidFill>
                <a:srgbClr val="208E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6" name="Rectangle 104"/>
              <p:cNvSpPr>
                <a:spLocks noChangeArrowheads="1"/>
              </p:cNvSpPr>
              <p:nvPr/>
            </p:nvSpPr>
            <p:spPr bwMode="auto">
              <a:xfrm>
                <a:off x="3076" y="1213"/>
                <a:ext cx="1321" cy="5"/>
              </a:xfrm>
              <a:prstGeom prst="rect">
                <a:avLst/>
              </a:prstGeom>
              <a:solidFill>
                <a:srgbClr val="208D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7" name="Rectangle 105"/>
              <p:cNvSpPr>
                <a:spLocks noChangeArrowheads="1"/>
              </p:cNvSpPr>
              <p:nvPr/>
            </p:nvSpPr>
            <p:spPr bwMode="auto">
              <a:xfrm>
                <a:off x="3076" y="1218"/>
                <a:ext cx="1321" cy="4"/>
              </a:xfrm>
              <a:prstGeom prst="rect">
                <a:avLst/>
              </a:prstGeom>
              <a:solidFill>
                <a:srgbClr val="1F8B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8" name="Rectangle 106"/>
              <p:cNvSpPr>
                <a:spLocks noChangeArrowheads="1"/>
              </p:cNvSpPr>
              <p:nvPr/>
            </p:nvSpPr>
            <p:spPr bwMode="auto">
              <a:xfrm>
                <a:off x="3076" y="1222"/>
                <a:ext cx="1321" cy="5"/>
              </a:xfrm>
              <a:prstGeom prst="rect">
                <a:avLst/>
              </a:prstGeom>
              <a:solidFill>
                <a:srgbClr val="1F8A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9" name="Rectangle 107"/>
              <p:cNvSpPr>
                <a:spLocks noChangeArrowheads="1"/>
              </p:cNvSpPr>
              <p:nvPr/>
            </p:nvSpPr>
            <p:spPr bwMode="auto">
              <a:xfrm>
                <a:off x="3076" y="1227"/>
                <a:ext cx="1321" cy="5"/>
              </a:xfrm>
              <a:prstGeom prst="rect">
                <a:avLst/>
              </a:prstGeom>
              <a:solidFill>
                <a:srgbClr val="1F89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0" name="Rectangle 108"/>
              <p:cNvSpPr>
                <a:spLocks noChangeArrowheads="1"/>
              </p:cNvSpPr>
              <p:nvPr/>
            </p:nvSpPr>
            <p:spPr bwMode="auto">
              <a:xfrm>
                <a:off x="3076" y="1232"/>
                <a:ext cx="1321" cy="5"/>
              </a:xfrm>
              <a:prstGeom prst="rect">
                <a:avLst/>
              </a:prstGeom>
              <a:solidFill>
                <a:srgbClr val="1E8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1" name="Rectangle 109"/>
              <p:cNvSpPr>
                <a:spLocks noChangeArrowheads="1"/>
              </p:cNvSpPr>
              <p:nvPr/>
            </p:nvSpPr>
            <p:spPr bwMode="auto">
              <a:xfrm>
                <a:off x="3076" y="1237"/>
                <a:ext cx="1321" cy="4"/>
              </a:xfrm>
              <a:prstGeom prst="rect">
                <a:avLst/>
              </a:prstGeom>
              <a:solidFill>
                <a:srgbClr val="1E8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2" name="Rectangle 110"/>
              <p:cNvSpPr>
                <a:spLocks noChangeArrowheads="1"/>
              </p:cNvSpPr>
              <p:nvPr/>
            </p:nvSpPr>
            <p:spPr bwMode="auto">
              <a:xfrm>
                <a:off x="3076" y="1241"/>
                <a:ext cx="1321" cy="5"/>
              </a:xfrm>
              <a:prstGeom prst="rect">
                <a:avLst/>
              </a:prstGeom>
              <a:solidFill>
                <a:srgbClr val="1D8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3" name="Rectangle 111"/>
              <p:cNvSpPr>
                <a:spLocks noChangeArrowheads="1"/>
              </p:cNvSpPr>
              <p:nvPr/>
            </p:nvSpPr>
            <p:spPr bwMode="auto">
              <a:xfrm>
                <a:off x="3076" y="1246"/>
                <a:ext cx="1321" cy="5"/>
              </a:xfrm>
              <a:prstGeom prst="rect">
                <a:avLst/>
              </a:prstGeom>
              <a:solidFill>
                <a:srgbClr val="1D8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4" name="Rectangle 112"/>
              <p:cNvSpPr>
                <a:spLocks noChangeArrowheads="1"/>
              </p:cNvSpPr>
              <p:nvPr/>
            </p:nvSpPr>
            <p:spPr bwMode="auto">
              <a:xfrm>
                <a:off x="3076" y="1251"/>
                <a:ext cx="1321" cy="5"/>
              </a:xfrm>
              <a:prstGeom prst="rect">
                <a:avLst/>
              </a:prstGeom>
              <a:solidFill>
                <a:srgbClr val="1D8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5" name="Rectangle 113"/>
              <p:cNvSpPr>
                <a:spLocks noChangeArrowheads="1"/>
              </p:cNvSpPr>
              <p:nvPr/>
            </p:nvSpPr>
            <p:spPr bwMode="auto">
              <a:xfrm>
                <a:off x="3076" y="1256"/>
                <a:ext cx="1321" cy="4"/>
              </a:xfrm>
              <a:prstGeom prst="rect">
                <a:avLst/>
              </a:prstGeom>
              <a:solidFill>
                <a:srgbClr val="1C7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6" name="Rectangle 114"/>
              <p:cNvSpPr>
                <a:spLocks noChangeArrowheads="1"/>
              </p:cNvSpPr>
              <p:nvPr/>
            </p:nvSpPr>
            <p:spPr bwMode="auto">
              <a:xfrm>
                <a:off x="3076" y="1260"/>
                <a:ext cx="1321" cy="5"/>
              </a:xfrm>
              <a:prstGeom prst="rect">
                <a:avLst/>
              </a:prstGeom>
              <a:solidFill>
                <a:srgbClr val="1C7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7" name="Rectangle 115"/>
              <p:cNvSpPr>
                <a:spLocks noChangeArrowheads="1"/>
              </p:cNvSpPr>
              <p:nvPr/>
            </p:nvSpPr>
            <p:spPr bwMode="auto">
              <a:xfrm>
                <a:off x="3076" y="1265"/>
                <a:ext cx="1321" cy="5"/>
              </a:xfrm>
              <a:prstGeom prst="rect">
                <a:avLst/>
              </a:prstGeom>
              <a:solidFill>
                <a:srgbClr val="1B7C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8" name="Rectangle 116"/>
              <p:cNvSpPr>
                <a:spLocks noChangeArrowheads="1"/>
              </p:cNvSpPr>
              <p:nvPr/>
            </p:nvSpPr>
            <p:spPr bwMode="auto">
              <a:xfrm>
                <a:off x="3076" y="1270"/>
                <a:ext cx="1321" cy="4"/>
              </a:xfrm>
              <a:prstGeom prst="rect">
                <a:avLst/>
              </a:prstGeom>
              <a:solidFill>
                <a:srgbClr val="1B7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9" name="Rectangle 117"/>
              <p:cNvSpPr>
                <a:spLocks noChangeArrowheads="1"/>
              </p:cNvSpPr>
              <p:nvPr/>
            </p:nvSpPr>
            <p:spPr bwMode="auto">
              <a:xfrm>
                <a:off x="3076" y="1274"/>
                <a:ext cx="1321" cy="5"/>
              </a:xfrm>
              <a:prstGeom prst="rect">
                <a:avLst/>
              </a:prstGeom>
              <a:solidFill>
                <a:srgbClr val="1A79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0" name="Rectangle 118"/>
              <p:cNvSpPr>
                <a:spLocks noChangeArrowheads="1"/>
              </p:cNvSpPr>
              <p:nvPr/>
            </p:nvSpPr>
            <p:spPr bwMode="auto">
              <a:xfrm>
                <a:off x="3076" y="1279"/>
                <a:ext cx="1321" cy="5"/>
              </a:xfrm>
              <a:prstGeom prst="rect">
                <a:avLst/>
              </a:prstGeom>
              <a:solidFill>
                <a:srgbClr val="1A77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1" name="Rectangle 119"/>
              <p:cNvSpPr>
                <a:spLocks noChangeArrowheads="1"/>
              </p:cNvSpPr>
              <p:nvPr/>
            </p:nvSpPr>
            <p:spPr bwMode="auto">
              <a:xfrm>
                <a:off x="3076" y="1284"/>
                <a:ext cx="1321" cy="5"/>
              </a:xfrm>
              <a:prstGeom prst="rect">
                <a:avLst/>
              </a:prstGeom>
              <a:solidFill>
                <a:srgbClr val="1A75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2" name="Rectangle 120"/>
              <p:cNvSpPr>
                <a:spLocks noChangeArrowheads="1"/>
              </p:cNvSpPr>
              <p:nvPr/>
            </p:nvSpPr>
            <p:spPr bwMode="auto">
              <a:xfrm>
                <a:off x="3076" y="1289"/>
                <a:ext cx="1321" cy="4"/>
              </a:xfrm>
              <a:prstGeom prst="rect">
                <a:avLst/>
              </a:prstGeom>
              <a:solidFill>
                <a:srgbClr val="1A73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3" name="Rectangle 121"/>
              <p:cNvSpPr>
                <a:spLocks noChangeArrowheads="1"/>
              </p:cNvSpPr>
              <p:nvPr/>
            </p:nvSpPr>
            <p:spPr bwMode="auto">
              <a:xfrm>
                <a:off x="3076" y="1293"/>
                <a:ext cx="1321" cy="5"/>
              </a:xfrm>
              <a:prstGeom prst="rect">
                <a:avLst/>
              </a:prstGeom>
              <a:solidFill>
                <a:srgbClr val="1A72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4" name="Rectangle 122"/>
              <p:cNvSpPr>
                <a:spLocks noChangeArrowheads="1"/>
              </p:cNvSpPr>
              <p:nvPr/>
            </p:nvSpPr>
            <p:spPr bwMode="auto">
              <a:xfrm>
                <a:off x="3076" y="1298"/>
                <a:ext cx="1321" cy="5"/>
              </a:xfrm>
              <a:prstGeom prst="rect">
                <a:avLst/>
              </a:prstGeom>
              <a:solidFill>
                <a:srgbClr val="1971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5" name="Rectangle 123"/>
              <p:cNvSpPr>
                <a:spLocks noChangeArrowheads="1"/>
              </p:cNvSpPr>
              <p:nvPr/>
            </p:nvSpPr>
            <p:spPr bwMode="auto">
              <a:xfrm>
                <a:off x="3076" y="1303"/>
                <a:ext cx="1321" cy="5"/>
              </a:xfrm>
              <a:prstGeom prst="rect">
                <a:avLst/>
              </a:prstGeom>
              <a:solidFill>
                <a:srgbClr val="196F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6" name="Rectangle 124"/>
              <p:cNvSpPr>
                <a:spLocks noChangeArrowheads="1"/>
              </p:cNvSpPr>
              <p:nvPr/>
            </p:nvSpPr>
            <p:spPr bwMode="auto">
              <a:xfrm>
                <a:off x="3076" y="1308"/>
                <a:ext cx="1321" cy="4"/>
              </a:xfrm>
              <a:prstGeom prst="rect">
                <a:avLst/>
              </a:prstGeom>
              <a:solidFill>
                <a:srgbClr val="186E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7" name="Rectangle 125"/>
              <p:cNvSpPr>
                <a:spLocks noChangeArrowheads="1"/>
              </p:cNvSpPr>
              <p:nvPr/>
            </p:nvSpPr>
            <p:spPr bwMode="auto">
              <a:xfrm>
                <a:off x="3076" y="1312"/>
                <a:ext cx="1321" cy="5"/>
              </a:xfrm>
              <a:prstGeom prst="rect">
                <a:avLst/>
              </a:prstGeom>
              <a:solidFill>
                <a:srgbClr val="186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8" name="Rectangle 126"/>
              <p:cNvSpPr>
                <a:spLocks noChangeArrowheads="1"/>
              </p:cNvSpPr>
              <p:nvPr/>
            </p:nvSpPr>
            <p:spPr bwMode="auto">
              <a:xfrm>
                <a:off x="3076" y="1317"/>
                <a:ext cx="1321" cy="5"/>
              </a:xfrm>
              <a:prstGeom prst="rect">
                <a:avLst/>
              </a:prstGeom>
              <a:solidFill>
                <a:srgbClr val="186A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9" name="Rectangle 127"/>
              <p:cNvSpPr>
                <a:spLocks noChangeArrowheads="1"/>
              </p:cNvSpPr>
              <p:nvPr/>
            </p:nvSpPr>
            <p:spPr bwMode="auto">
              <a:xfrm>
                <a:off x="3076" y="1322"/>
                <a:ext cx="1321" cy="5"/>
              </a:xfrm>
              <a:prstGeom prst="rect">
                <a:avLst/>
              </a:prstGeom>
              <a:solidFill>
                <a:srgbClr val="1769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0" name="Rectangle 128"/>
              <p:cNvSpPr>
                <a:spLocks noChangeArrowheads="1"/>
              </p:cNvSpPr>
              <p:nvPr/>
            </p:nvSpPr>
            <p:spPr bwMode="auto">
              <a:xfrm>
                <a:off x="3076" y="1327"/>
                <a:ext cx="1321" cy="4"/>
              </a:xfrm>
              <a:prstGeom prst="rect">
                <a:avLst/>
              </a:prstGeom>
              <a:solidFill>
                <a:srgbClr val="1767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1" name="Rectangle 129"/>
              <p:cNvSpPr>
                <a:spLocks noChangeArrowheads="1"/>
              </p:cNvSpPr>
              <p:nvPr/>
            </p:nvSpPr>
            <p:spPr bwMode="auto">
              <a:xfrm>
                <a:off x="3076" y="1331"/>
                <a:ext cx="1321" cy="5"/>
              </a:xfrm>
              <a:prstGeom prst="rect">
                <a:avLst/>
              </a:prstGeom>
              <a:solidFill>
                <a:srgbClr val="1666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2" name="Rectangle 130"/>
              <p:cNvSpPr>
                <a:spLocks noChangeArrowheads="1"/>
              </p:cNvSpPr>
              <p:nvPr/>
            </p:nvSpPr>
            <p:spPr bwMode="auto">
              <a:xfrm>
                <a:off x="3076" y="1336"/>
                <a:ext cx="1321" cy="5"/>
              </a:xfrm>
              <a:prstGeom prst="rect">
                <a:avLst/>
              </a:prstGeom>
              <a:solidFill>
                <a:srgbClr val="1665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3" name="Rectangle 131"/>
              <p:cNvSpPr>
                <a:spLocks noChangeArrowheads="1"/>
              </p:cNvSpPr>
              <p:nvPr/>
            </p:nvSpPr>
            <p:spPr bwMode="auto">
              <a:xfrm>
                <a:off x="3076" y="1341"/>
                <a:ext cx="1321" cy="5"/>
              </a:xfrm>
              <a:prstGeom prst="rect">
                <a:avLst/>
              </a:prstGeom>
              <a:solidFill>
                <a:srgbClr val="1563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4" name="Rectangle 132"/>
              <p:cNvSpPr>
                <a:spLocks noChangeArrowheads="1"/>
              </p:cNvSpPr>
              <p:nvPr/>
            </p:nvSpPr>
            <p:spPr bwMode="auto">
              <a:xfrm>
                <a:off x="3076" y="1169"/>
                <a:ext cx="1318" cy="179"/>
              </a:xfrm>
              <a:prstGeom prst="rect">
                <a:avLst/>
              </a:prstGeom>
              <a:noFill/>
              <a:ln w="14288" cap="rnd">
                <a:solidFill>
                  <a:srgbClr val="0A314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5" name="Rectangle 133"/>
              <p:cNvSpPr>
                <a:spLocks noChangeArrowheads="1"/>
              </p:cNvSpPr>
              <p:nvPr/>
            </p:nvSpPr>
            <p:spPr bwMode="auto">
              <a:xfrm>
                <a:off x="3667" y="1168"/>
                <a:ext cx="190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ПФУ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6" name="Rectangle 134"/>
              <p:cNvSpPr>
                <a:spLocks noChangeArrowheads="1"/>
              </p:cNvSpPr>
              <p:nvPr/>
            </p:nvSpPr>
            <p:spPr bwMode="auto">
              <a:xfrm>
                <a:off x="3496" y="1258"/>
                <a:ext cx="55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Финансы УрФУ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7" name="Rectangle 135"/>
              <p:cNvSpPr>
                <a:spLocks noChangeArrowheads="1"/>
              </p:cNvSpPr>
              <p:nvPr/>
            </p:nvSpPr>
            <p:spPr bwMode="auto">
              <a:xfrm>
                <a:off x="4394" y="1169"/>
                <a:ext cx="1306" cy="2932"/>
              </a:xfrm>
              <a:prstGeom prst="rect">
                <a:avLst/>
              </a:prstGeom>
              <a:noFill/>
              <a:ln w="14288" cap="rnd">
                <a:solidFill>
                  <a:srgbClr val="0A314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8" name="Rectangle 136"/>
              <p:cNvSpPr>
                <a:spLocks noChangeArrowheads="1"/>
              </p:cNvSpPr>
              <p:nvPr/>
            </p:nvSpPr>
            <p:spPr bwMode="auto">
              <a:xfrm>
                <a:off x="4392" y="1166"/>
                <a:ext cx="1308" cy="19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9" name="Rectangle 137"/>
              <p:cNvSpPr>
                <a:spLocks noChangeArrowheads="1"/>
              </p:cNvSpPr>
              <p:nvPr/>
            </p:nvSpPr>
            <p:spPr bwMode="auto">
              <a:xfrm>
                <a:off x="4392" y="1185"/>
                <a:ext cx="1308" cy="4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0" name="Rectangle 138"/>
              <p:cNvSpPr>
                <a:spLocks noChangeArrowheads="1"/>
              </p:cNvSpPr>
              <p:nvPr/>
            </p:nvSpPr>
            <p:spPr bwMode="auto">
              <a:xfrm>
                <a:off x="4392" y="1189"/>
                <a:ext cx="1308" cy="5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1" name="Rectangle 139"/>
              <p:cNvSpPr>
                <a:spLocks noChangeArrowheads="1"/>
              </p:cNvSpPr>
              <p:nvPr/>
            </p:nvSpPr>
            <p:spPr bwMode="auto">
              <a:xfrm>
                <a:off x="4392" y="1194"/>
                <a:ext cx="1308" cy="5"/>
              </a:xfrm>
              <a:prstGeom prst="rect">
                <a:avLst/>
              </a:prstGeom>
              <a:solidFill>
                <a:srgbClr val="2293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2" name="Rectangle 140"/>
              <p:cNvSpPr>
                <a:spLocks noChangeArrowheads="1"/>
              </p:cNvSpPr>
              <p:nvPr/>
            </p:nvSpPr>
            <p:spPr bwMode="auto">
              <a:xfrm>
                <a:off x="4392" y="1199"/>
                <a:ext cx="1308" cy="4"/>
              </a:xfrm>
              <a:prstGeom prst="rect">
                <a:avLst/>
              </a:prstGeom>
              <a:solidFill>
                <a:srgbClr val="2192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3" name="Rectangle 141"/>
              <p:cNvSpPr>
                <a:spLocks noChangeArrowheads="1"/>
              </p:cNvSpPr>
              <p:nvPr/>
            </p:nvSpPr>
            <p:spPr bwMode="auto">
              <a:xfrm>
                <a:off x="4392" y="1203"/>
                <a:ext cx="1308" cy="5"/>
              </a:xfrm>
              <a:prstGeom prst="rect">
                <a:avLst/>
              </a:prstGeom>
              <a:solidFill>
                <a:srgbClr val="2190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4" name="Rectangle 142"/>
              <p:cNvSpPr>
                <a:spLocks noChangeArrowheads="1"/>
              </p:cNvSpPr>
              <p:nvPr/>
            </p:nvSpPr>
            <p:spPr bwMode="auto">
              <a:xfrm>
                <a:off x="4392" y="1208"/>
                <a:ext cx="1308" cy="5"/>
              </a:xfrm>
              <a:prstGeom prst="rect">
                <a:avLst/>
              </a:prstGeom>
              <a:solidFill>
                <a:srgbClr val="208E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5" name="Rectangle 143"/>
              <p:cNvSpPr>
                <a:spLocks noChangeArrowheads="1"/>
              </p:cNvSpPr>
              <p:nvPr/>
            </p:nvSpPr>
            <p:spPr bwMode="auto">
              <a:xfrm>
                <a:off x="4392" y="1213"/>
                <a:ext cx="1308" cy="5"/>
              </a:xfrm>
              <a:prstGeom prst="rect">
                <a:avLst/>
              </a:prstGeom>
              <a:solidFill>
                <a:srgbClr val="208D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6" name="Rectangle 144"/>
              <p:cNvSpPr>
                <a:spLocks noChangeArrowheads="1"/>
              </p:cNvSpPr>
              <p:nvPr/>
            </p:nvSpPr>
            <p:spPr bwMode="auto">
              <a:xfrm>
                <a:off x="4392" y="1218"/>
                <a:ext cx="1308" cy="4"/>
              </a:xfrm>
              <a:prstGeom prst="rect">
                <a:avLst/>
              </a:prstGeom>
              <a:solidFill>
                <a:srgbClr val="1F8B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7" name="Rectangle 145"/>
              <p:cNvSpPr>
                <a:spLocks noChangeArrowheads="1"/>
              </p:cNvSpPr>
              <p:nvPr/>
            </p:nvSpPr>
            <p:spPr bwMode="auto">
              <a:xfrm>
                <a:off x="4392" y="1222"/>
                <a:ext cx="1308" cy="5"/>
              </a:xfrm>
              <a:prstGeom prst="rect">
                <a:avLst/>
              </a:prstGeom>
              <a:solidFill>
                <a:srgbClr val="1F8A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8" name="Rectangle 146"/>
              <p:cNvSpPr>
                <a:spLocks noChangeArrowheads="1"/>
              </p:cNvSpPr>
              <p:nvPr/>
            </p:nvSpPr>
            <p:spPr bwMode="auto">
              <a:xfrm>
                <a:off x="4392" y="1227"/>
                <a:ext cx="1308" cy="5"/>
              </a:xfrm>
              <a:prstGeom prst="rect">
                <a:avLst/>
              </a:prstGeom>
              <a:solidFill>
                <a:srgbClr val="1F89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9" name="Rectangle 147"/>
              <p:cNvSpPr>
                <a:spLocks noChangeArrowheads="1"/>
              </p:cNvSpPr>
              <p:nvPr/>
            </p:nvSpPr>
            <p:spPr bwMode="auto">
              <a:xfrm>
                <a:off x="4392" y="1232"/>
                <a:ext cx="1308" cy="5"/>
              </a:xfrm>
              <a:prstGeom prst="rect">
                <a:avLst/>
              </a:prstGeom>
              <a:solidFill>
                <a:srgbClr val="1E8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0" name="Rectangle 148"/>
              <p:cNvSpPr>
                <a:spLocks noChangeArrowheads="1"/>
              </p:cNvSpPr>
              <p:nvPr/>
            </p:nvSpPr>
            <p:spPr bwMode="auto">
              <a:xfrm>
                <a:off x="4392" y="1237"/>
                <a:ext cx="1308" cy="4"/>
              </a:xfrm>
              <a:prstGeom prst="rect">
                <a:avLst/>
              </a:prstGeom>
              <a:solidFill>
                <a:srgbClr val="1E8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1" name="Rectangle 149"/>
              <p:cNvSpPr>
                <a:spLocks noChangeArrowheads="1"/>
              </p:cNvSpPr>
              <p:nvPr/>
            </p:nvSpPr>
            <p:spPr bwMode="auto">
              <a:xfrm>
                <a:off x="4392" y="1241"/>
                <a:ext cx="1308" cy="5"/>
              </a:xfrm>
              <a:prstGeom prst="rect">
                <a:avLst/>
              </a:prstGeom>
              <a:solidFill>
                <a:srgbClr val="1D8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2" name="Rectangle 150"/>
              <p:cNvSpPr>
                <a:spLocks noChangeArrowheads="1"/>
              </p:cNvSpPr>
              <p:nvPr/>
            </p:nvSpPr>
            <p:spPr bwMode="auto">
              <a:xfrm>
                <a:off x="4392" y="1246"/>
                <a:ext cx="1308" cy="5"/>
              </a:xfrm>
              <a:prstGeom prst="rect">
                <a:avLst/>
              </a:prstGeom>
              <a:solidFill>
                <a:srgbClr val="1D8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3" name="Rectangle 151"/>
              <p:cNvSpPr>
                <a:spLocks noChangeArrowheads="1"/>
              </p:cNvSpPr>
              <p:nvPr/>
            </p:nvSpPr>
            <p:spPr bwMode="auto">
              <a:xfrm>
                <a:off x="4392" y="1251"/>
                <a:ext cx="1308" cy="5"/>
              </a:xfrm>
              <a:prstGeom prst="rect">
                <a:avLst/>
              </a:prstGeom>
              <a:solidFill>
                <a:srgbClr val="1D8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4" name="Rectangle 152"/>
              <p:cNvSpPr>
                <a:spLocks noChangeArrowheads="1"/>
              </p:cNvSpPr>
              <p:nvPr/>
            </p:nvSpPr>
            <p:spPr bwMode="auto">
              <a:xfrm>
                <a:off x="4392" y="1256"/>
                <a:ext cx="1308" cy="4"/>
              </a:xfrm>
              <a:prstGeom prst="rect">
                <a:avLst/>
              </a:prstGeom>
              <a:solidFill>
                <a:srgbClr val="1C7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5" name="Rectangle 153"/>
              <p:cNvSpPr>
                <a:spLocks noChangeArrowheads="1"/>
              </p:cNvSpPr>
              <p:nvPr/>
            </p:nvSpPr>
            <p:spPr bwMode="auto">
              <a:xfrm>
                <a:off x="4392" y="1260"/>
                <a:ext cx="1308" cy="5"/>
              </a:xfrm>
              <a:prstGeom prst="rect">
                <a:avLst/>
              </a:prstGeom>
              <a:solidFill>
                <a:srgbClr val="1C7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6" name="Rectangle 154"/>
              <p:cNvSpPr>
                <a:spLocks noChangeArrowheads="1"/>
              </p:cNvSpPr>
              <p:nvPr/>
            </p:nvSpPr>
            <p:spPr bwMode="auto">
              <a:xfrm>
                <a:off x="4392" y="1265"/>
                <a:ext cx="1308" cy="5"/>
              </a:xfrm>
              <a:prstGeom prst="rect">
                <a:avLst/>
              </a:prstGeom>
              <a:solidFill>
                <a:srgbClr val="1B7C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7" name="Rectangle 155"/>
              <p:cNvSpPr>
                <a:spLocks noChangeArrowheads="1"/>
              </p:cNvSpPr>
              <p:nvPr/>
            </p:nvSpPr>
            <p:spPr bwMode="auto">
              <a:xfrm>
                <a:off x="4392" y="1270"/>
                <a:ext cx="1308" cy="4"/>
              </a:xfrm>
              <a:prstGeom prst="rect">
                <a:avLst/>
              </a:prstGeom>
              <a:solidFill>
                <a:srgbClr val="1B7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8" name="Rectangle 156"/>
              <p:cNvSpPr>
                <a:spLocks noChangeArrowheads="1"/>
              </p:cNvSpPr>
              <p:nvPr/>
            </p:nvSpPr>
            <p:spPr bwMode="auto">
              <a:xfrm>
                <a:off x="4392" y="1274"/>
                <a:ext cx="1308" cy="5"/>
              </a:xfrm>
              <a:prstGeom prst="rect">
                <a:avLst/>
              </a:prstGeom>
              <a:solidFill>
                <a:srgbClr val="1A79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9" name="Rectangle 157"/>
              <p:cNvSpPr>
                <a:spLocks noChangeArrowheads="1"/>
              </p:cNvSpPr>
              <p:nvPr/>
            </p:nvSpPr>
            <p:spPr bwMode="auto">
              <a:xfrm>
                <a:off x="4392" y="1279"/>
                <a:ext cx="1308" cy="5"/>
              </a:xfrm>
              <a:prstGeom prst="rect">
                <a:avLst/>
              </a:prstGeom>
              <a:solidFill>
                <a:srgbClr val="1A77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0" name="Rectangle 158"/>
              <p:cNvSpPr>
                <a:spLocks noChangeArrowheads="1"/>
              </p:cNvSpPr>
              <p:nvPr/>
            </p:nvSpPr>
            <p:spPr bwMode="auto">
              <a:xfrm>
                <a:off x="4392" y="1284"/>
                <a:ext cx="1308" cy="5"/>
              </a:xfrm>
              <a:prstGeom prst="rect">
                <a:avLst/>
              </a:prstGeom>
              <a:solidFill>
                <a:srgbClr val="1A75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1" name="Rectangle 159"/>
              <p:cNvSpPr>
                <a:spLocks noChangeArrowheads="1"/>
              </p:cNvSpPr>
              <p:nvPr/>
            </p:nvSpPr>
            <p:spPr bwMode="auto">
              <a:xfrm>
                <a:off x="4392" y="1289"/>
                <a:ext cx="1308" cy="4"/>
              </a:xfrm>
              <a:prstGeom prst="rect">
                <a:avLst/>
              </a:prstGeom>
              <a:solidFill>
                <a:srgbClr val="1A73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2" name="Rectangle 160"/>
              <p:cNvSpPr>
                <a:spLocks noChangeArrowheads="1"/>
              </p:cNvSpPr>
              <p:nvPr/>
            </p:nvSpPr>
            <p:spPr bwMode="auto">
              <a:xfrm>
                <a:off x="4392" y="1293"/>
                <a:ext cx="1308" cy="5"/>
              </a:xfrm>
              <a:prstGeom prst="rect">
                <a:avLst/>
              </a:prstGeom>
              <a:solidFill>
                <a:srgbClr val="1A72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3" name="Rectangle 161"/>
              <p:cNvSpPr>
                <a:spLocks noChangeArrowheads="1"/>
              </p:cNvSpPr>
              <p:nvPr/>
            </p:nvSpPr>
            <p:spPr bwMode="auto">
              <a:xfrm>
                <a:off x="4392" y="1298"/>
                <a:ext cx="1308" cy="5"/>
              </a:xfrm>
              <a:prstGeom prst="rect">
                <a:avLst/>
              </a:prstGeom>
              <a:solidFill>
                <a:srgbClr val="1971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4" name="Rectangle 162"/>
              <p:cNvSpPr>
                <a:spLocks noChangeArrowheads="1"/>
              </p:cNvSpPr>
              <p:nvPr/>
            </p:nvSpPr>
            <p:spPr bwMode="auto">
              <a:xfrm>
                <a:off x="4392" y="1303"/>
                <a:ext cx="1308" cy="5"/>
              </a:xfrm>
              <a:prstGeom prst="rect">
                <a:avLst/>
              </a:prstGeom>
              <a:solidFill>
                <a:srgbClr val="196F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5" name="Rectangle 163"/>
              <p:cNvSpPr>
                <a:spLocks noChangeArrowheads="1"/>
              </p:cNvSpPr>
              <p:nvPr/>
            </p:nvSpPr>
            <p:spPr bwMode="auto">
              <a:xfrm>
                <a:off x="4392" y="1308"/>
                <a:ext cx="1308" cy="4"/>
              </a:xfrm>
              <a:prstGeom prst="rect">
                <a:avLst/>
              </a:prstGeom>
              <a:solidFill>
                <a:srgbClr val="186E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6" name="Rectangle 164"/>
              <p:cNvSpPr>
                <a:spLocks noChangeArrowheads="1"/>
              </p:cNvSpPr>
              <p:nvPr/>
            </p:nvSpPr>
            <p:spPr bwMode="auto">
              <a:xfrm>
                <a:off x="4392" y="1312"/>
                <a:ext cx="1308" cy="5"/>
              </a:xfrm>
              <a:prstGeom prst="rect">
                <a:avLst/>
              </a:prstGeom>
              <a:solidFill>
                <a:srgbClr val="186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7" name="Rectangle 165"/>
              <p:cNvSpPr>
                <a:spLocks noChangeArrowheads="1"/>
              </p:cNvSpPr>
              <p:nvPr/>
            </p:nvSpPr>
            <p:spPr bwMode="auto">
              <a:xfrm>
                <a:off x="4392" y="1317"/>
                <a:ext cx="1308" cy="5"/>
              </a:xfrm>
              <a:prstGeom prst="rect">
                <a:avLst/>
              </a:prstGeom>
              <a:solidFill>
                <a:srgbClr val="186A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8" name="Rectangle 166"/>
              <p:cNvSpPr>
                <a:spLocks noChangeArrowheads="1"/>
              </p:cNvSpPr>
              <p:nvPr/>
            </p:nvSpPr>
            <p:spPr bwMode="auto">
              <a:xfrm>
                <a:off x="4392" y="1322"/>
                <a:ext cx="1308" cy="5"/>
              </a:xfrm>
              <a:prstGeom prst="rect">
                <a:avLst/>
              </a:prstGeom>
              <a:solidFill>
                <a:srgbClr val="1769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9" name="Rectangle 167"/>
              <p:cNvSpPr>
                <a:spLocks noChangeArrowheads="1"/>
              </p:cNvSpPr>
              <p:nvPr/>
            </p:nvSpPr>
            <p:spPr bwMode="auto">
              <a:xfrm>
                <a:off x="4392" y="1327"/>
                <a:ext cx="1308" cy="4"/>
              </a:xfrm>
              <a:prstGeom prst="rect">
                <a:avLst/>
              </a:prstGeom>
              <a:solidFill>
                <a:srgbClr val="1767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0" name="Rectangle 168"/>
              <p:cNvSpPr>
                <a:spLocks noChangeArrowheads="1"/>
              </p:cNvSpPr>
              <p:nvPr/>
            </p:nvSpPr>
            <p:spPr bwMode="auto">
              <a:xfrm>
                <a:off x="4392" y="1331"/>
                <a:ext cx="1308" cy="5"/>
              </a:xfrm>
              <a:prstGeom prst="rect">
                <a:avLst/>
              </a:prstGeom>
              <a:solidFill>
                <a:srgbClr val="1666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1" name="Rectangle 169"/>
              <p:cNvSpPr>
                <a:spLocks noChangeArrowheads="1"/>
              </p:cNvSpPr>
              <p:nvPr/>
            </p:nvSpPr>
            <p:spPr bwMode="auto">
              <a:xfrm>
                <a:off x="4392" y="1336"/>
                <a:ext cx="1308" cy="5"/>
              </a:xfrm>
              <a:prstGeom prst="rect">
                <a:avLst/>
              </a:prstGeom>
              <a:solidFill>
                <a:srgbClr val="1665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2" name="Rectangle 170"/>
              <p:cNvSpPr>
                <a:spLocks noChangeArrowheads="1"/>
              </p:cNvSpPr>
              <p:nvPr/>
            </p:nvSpPr>
            <p:spPr bwMode="auto">
              <a:xfrm>
                <a:off x="4392" y="1341"/>
                <a:ext cx="1308" cy="5"/>
              </a:xfrm>
              <a:prstGeom prst="rect">
                <a:avLst/>
              </a:prstGeom>
              <a:solidFill>
                <a:srgbClr val="1563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3" name="Rectangle 171"/>
              <p:cNvSpPr>
                <a:spLocks noChangeArrowheads="1"/>
              </p:cNvSpPr>
              <p:nvPr/>
            </p:nvSpPr>
            <p:spPr bwMode="auto">
              <a:xfrm>
                <a:off x="4394" y="1169"/>
                <a:ext cx="1306" cy="179"/>
              </a:xfrm>
              <a:prstGeom prst="rect">
                <a:avLst/>
              </a:prstGeom>
              <a:noFill/>
              <a:ln w="14288" cap="rnd">
                <a:solidFill>
                  <a:srgbClr val="0A314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4" name="Rectangle 172"/>
              <p:cNvSpPr>
                <a:spLocks noChangeArrowheads="1"/>
              </p:cNvSpPr>
              <p:nvPr/>
            </p:nvSpPr>
            <p:spPr bwMode="auto">
              <a:xfrm>
                <a:off x="4948" y="1168"/>
                <a:ext cx="256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ОМТО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5" name="Rectangle 173"/>
              <p:cNvSpPr>
                <a:spLocks noChangeArrowheads="1"/>
              </p:cNvSpPr>
              <p:nvPr/>
            </p:nvSpPr>
            <p:spPr bwMode="auto">
              <a:xfrm>
                <a:off x="4808" y="1258"/>
                <a:ext cx="55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Финансы УрФУ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6" name="Rectangle 174"/>
              <p:cNvSpPr>
                <a:spLocks noChangeArrowheads="1"/>
              </p:cNvSpPr>
              <p:nvPr/>
            </p:nvSpPr>
            <p:spPr bwMode="auto">
              <a:xfrm>
                <a:off x="1494" y="1169"/>
                <a:ext cx="1582" cy="2932"/>
              </a:xfrm>
              <a:prstGeom prst="rect">
                <a:avLst/>
              </a:prstGeom>
              <a:noFill/>
              <a:ln w="14288" cap="rnd">
                <a:solidFill>
                  <a:srgbClr val="0A314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7" name="Rectangle 175"/>
              <p:cNvSpPr>
                <a:spLocks noChangeArrowheads="1"/>
              </p:cNvSpPr>
              <p:nvPr/>
            </p:nvSpPr>
            <p:spPr bwMode="auto">
              <a:xfrm>
                <a:off x="1494" y="1166"/>
                <a:ext cx="1586" cy="19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8" name="Rectangle 176"/>
              <p:cNvSpPr>
                <a:spLocks noChangeArrowheads="1"/>
              </p:cNvSpPr>
              <p:nvPr/>
            </p:nvSpPr>
            <p:spPr bwMode="auto">
              <a:xfrm>
                <a:off x="1494" y="1185"/>
                <a:ext cx="1586" cy="4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9" name="Rectangle 177"/>
              <p:cNvSpPr>
                <a:spLocks noChangeArrowheads="1"/>
              </p:cNvSpPr>
              <p:nvPr/>
            </p:nvSpPr>
            <p:spPr bwMode="auto">
              <a:xfrm>
                <a:off x="1494" y="1189"/>
                <a:ext cx="1586" cy="5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0" name="Rectangle 178"/>
              <p:cNvSpPr>
                <a:spLocks noChangeArrowheads="1"/>
              </p:cNvSpPr>
              <p:nvPr/>
            </p:nvSpPr>
            <p:spPr bwMode="auto">
              <a:xfrm>
                <a:off x="1494" y="1194"/>
                <a:ext cx="1586" cy="5"/>
              </a:xfrm>
              <a:prstGeom prst="rect">
                <a:avLst/>
              </a:prstGeom>
              <a:solidFill>
                <a:srgbClr val="2293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1" name="Rectangle 179"/>
              <p:cNvSpPr>
                <a:spLocks noChangeArrowheads="1"/>
              </p:cNvSpPr>
              <p:nvPr/>
            </p:nvSpPr>
            <p:spPr bwMode="auto">
              <a:xfrm>
                <a:off x="1494" y="1199"/>
                <a:ext cx="1586" cy="4"/>
              </a:xfrm>
              <a:prstGeom prst="rect">
                <a:avLst/>
              </a:prstGeom>
              <a:solidFill>
                <a:srgbClr val="2192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2" name="Rectangle 180"/>
              <p:cNvSpPr>
                <a:spLocks noChangeArrowheads="1"/>
              </p:cNvSpPr>
              <p:nvPr/>
            </p:nvSpPr>
            <p:spPr bwMode="auto">
              <a:xfrm>
                <a:off x="1494" y="1203"/>
                <a:ext cx="1586" cy="5"/>
              </a:xfrm>
              <a:prstGeom prst="rect">
                <a:avLst/>
              </a:prstGeom>
              <a:solidFill>
                <a:srgbClr val="2190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3" name="Rectangle 181"/>
              <p:cNvSpPr>
                <a:spLocks noChangeArrowheads="1"/>
              </p:cNvSpPr>
              <p:nvPr/>
            </p:nvSpPr>
            <p:spPr bwMode="auto">
              <a:xfrm>
                <a:off x="1494" y="1208"/>
                <a:ext cx="1586" cy="5"/>
              </a:xfrm>
              <a:prstGeom prst="rect">
                <a:avLst/>
              </a:prstGeom>
              <a:solidFill>
                <a:srgbClr val="208E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4" name="Rectangle 182"/>
              <p:cNvSpPr>
                <a:spLocks noChangeArrowheads="1"/>
              </p:cNvSpPr>
              <p:nvPr/>
            </p:nvSpPr>
            <p:spPr bwMode="auto">
              <a:xfrm>
                <a:off x="1494" y="1213"/>
                <a:ext cx="1586" cy="5"/>
              </a:xfrm>
              <a:prstGeom prst="rect">
                <a:avLst/>
              </a:prstGeom>
              <a:solidFill>
                <a:srgbClr val="208D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5" name="Rectangle 183"/>
              <p:cNvSpPr>
                <a:spLocks noChangeArrowheads="1"/>
              </p:cNvSpPr>
              <p:nvPr/>
            </p:nvSpPr>
            <p:spPr bwMode="auto">
              <a:xfrm>
                <a:off x="1494" y="1218"/>
                <a:ext cx="1586" cy="4"/>
              </a:xfrm>
              <a:prstGeom prst="rect">
                <a:avLst/>
              </a:prstGeom>
              <a:solidFill>
                <a:srgbClr val="1F8B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6" name="Rectangle 184"/>
              <p:cNvSpPr>
                <a:spLocks noChangeArrowheads="1"/>
              </p:cNvSpPr>
              <p:nvPr/>
            </p:nvSpPr>
            <p:spPr bwMode="auto">
              <a:xfrm>
                <a:off x="1494" y="1222"/>
                <a:ext cx="1586" cy="5"/>
              </a:xfrm>
              <a:prstGeom prst="rect">
                <a:avLst/>
              </a:prstGeom>
              <a:solidFill>
                <a:srgbClr val="1F8A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7" name="Rectangle 185"/>
              <p:cNvSpPr>
                <a:spLocks noChangeArrowheads="1"/>
              </p:cNvSpPr>
              <p:nvPr/>
            </p:nvSpPr>
            <p:spPr bwMode="auto">
              <a:xfrm>
                <a:off x="1494" y="1227"/>
                <a:ext cx="1586" cy="5"/>
              </a:xfrm>
              <a:prstGeom prst="rect">
                <a:avLst/>
              </a:prstGeom>
              <a:solidFill>
                <a:srgbClr val="1F89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8" name="Rectangle 186"/>
              <p:cNvSpPr>
                <a:spLocks noChangeArrowheads="1"/>
              </p:cNvSpPr>
              <p:nvPr/>
            </p:nvSpPr>
            <p:spPr bwMode="auto">
              <a:xfrm>
                <a:off x="1494" y="1232"/>
                <a:ext cx="1586" cy="5"/>
              </a:xfrm>
              <a:prstGeom prst="rect">
                <a:avLst/>
              </a:prstGeom>
              <a:solidFill>
                <a:srgbClr val="1E8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9" name="Rectangle 187"/>
              <p:cNvSpPr>
                <a:spLocks noChangeArrowheads="1"/>
              </p:cNvSpPr>
              <p:nvPr/>
            </p:nvSpPr>
            <p:spPr bwMode="auto">
              <a:xfrm>
                <a:off x="1494" y="1237"/>
                <a:ext cx="1586" cy="4"/>
              </a:xfrm>
              <a:prstGeom prst="rect">
                <a:avLst/>
              </a:prstGeom>
              <a:solidFill>
                <a:srgbClr val="1E8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0" name="Rectangle 188"/>
              <p:cNvSpPr>
                <a:spLocks noChangeArrowheads="1"/>
              </p:cNvSpPr>
              <p:nvPr/>
            </p:nvSpPr>
            <p:spPr bwMode="auto">
              <a:xfrm>
                <a:off x="1494" y="1241"/>
                <a:ext cx="1586" cy="5"/>
              </a:xfrm>
              <a:prstGeom prst="rect">
                <a:avLst/>
              </a:prstGeom>
              <a:solidFill>
                <a:srgbClr val="1D8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1" name="Rectangle 189"/>
              <p:cNvSpPr>
                <a:spLocks noChangeArrowheads="1"/>
              </p:cNvSpPr>
              <p:nvPr/>
            </p:nvSpPr>
            <p:spPr bwMode="auto">
              <a:xfrm>
                <a:off x="1494" y="1246"/>
                <a:ext cx="1586" cy="5"/>
              </a:xfrm>
              <a:prstGeom prst="rect">
                <a:avLst/>
              </a:prstGeom>
              <a:solidFill>
                <a:srgbClr val="1D8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2" name="Rectangle 190"/>
              <p:cNvSpPr>
                <a:spLocks noChangeArrowheads="1"/>
              </p:cNvSpPr>
              <p:nvPr/>
            </p:nvSpPr>
            <p:spPr bwMode="auto">
              <a:xfrm>
                <a:off x="1494" y="1251"/>
                <a:ext cx="1586" cy="5"/>
              </a:xfrm>
              <a:prstGeom prst="rect">
                <a:avLst/>
              </a:prstGeom>
              <a:solidFill>
                <a:srgbClr val="1D8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3" name="Rectangle 191"/>
              <p:cNvSpPr>
                <a:spLocks noChangeArrowheads="1"/>
              </p:cNvSpPr>
              <p:nvPr/>
            </p:nvSpPr>
            <p:spPr bwMode="auto">
              <a:xfrm>
                <a:off x="1494" y="1256"/>
                <a:ext cx="1586" cy="4"/>
              </a:xfrm>
              <a:prstGeom prst="rect">
                <a:avLst/>
              </a:prstGeom>
              <a:solidFill>
                <a:srgbClr val="1C7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4" name="Rectangle 192"/>
              <p:cNvSpPr>
                <a:spLocks noChangeArrowheads="1"/>
              </p:cNvSpPr>
              <p:nvPr/>
            </p:nvSpPr>
            <p:spPr bwMode="auto">
              <a:xfrm>
                <a:off x="1494" y="1260"/>
                <a:ext cx="1586" cy="5"/>
              </a:xfrm>
              <a:prstGeom prst="rect">
                <a:avLst/>
              </a:prstGeom>
              <a:solidFill>
                <a:srgbClr val="1C7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5" name="Rectangle 193"/>
              <p:cNvSpPr>
                <a:spLocks noChangeArrowheads="1"/>
              </p:cNvSpPr>
              <p:nvPr/>
            </p:nvSpPr>
            <p:spPr bwMode="auto">
              <a:xfrm>
                <a:off x="1494" y="1265"/>
                <a:ext cx="1586" cy="5"/>
              </a:xfrm>
              <a:prstGeom prst="rect">
                <a:avLst/>
              </a:prstGeom>
              <a:solidFill>
                <a:srgbClr val="1B7C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6" name="Rectangle 194"/>
              <p:cNvSpPr>
                <a:spLocks noChangeArrowheads="1"/>
              </p:cNvSpPr>
              <p:nvPr/>
            </p:nvSpPr>
            <p:spPr bwMode="auto">
              <a:xfrm>
                <a:off x="1494" y="1270"/>
                <a:ext cx="1586" cy="4"/>
              </a:xfrm>
              <a:prstGeom prst="rect">
                <a:avLst/>
              </a:prstGeom>
              <a:solidFill>
                <a:srgbClr val="1B7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7" name="Rectangle 195"/>
              <p:cNvSpPr>
                <a:spLocks noChangeArrowheads="1"/>
              </p:cNvSpPr>
              <p:nvPr/>
            </p:nvSpPr>
            <p:spPr bwMode="auto">
              <a:xfrm>
                <a:off x="1494" y="1274"/>
                <a:ext cx="1586" cy="5"/>
              </a:xfrm>
              <a:prstGeom prst="rect">
                <a:avLst/>
              </a:prstGeom>
              <a:solidFill>
                <a:srgbClr val="1A79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8" name="Rectangle 196"/>
              <p:cNvSpPr>
                <a:spLocks noChangeArrowheads="1"/>
              </p:cNvSpPr>
              <p:nvPr/>
            </p:nvSpPr>
            <p:spPr bwMode="auto">
              <a:xfrm>
                <a:off x="1494" y="1279"/>
                <a:ext cx="1586" cy="5"/>
              </a:xfrm>
              <a:prstGeom prst="rect">
                <a:avLst/>
              </a:prstGeom>
              <a:solidFill>
                <a:srgbClr val="1A77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9" name="Rectangle 197"/>
              <p:cNvSpPr>
                <a:spLocks noChangeArrowheads="1"/>
              </p:cNvSpPr>
              <p:nvPr/>
            </p:nvSpPr>
            <p:spPr bwMode="auto">
              <a:xfrm>
                <a:off x="1494" y="1284"/>
                <a:ext cx="1586" cy="5"/>
              </a:xfrm>
              <a:prstGeom prst="rect">
                <a:avLst/>
              </a:prstGeom>
              <a:solidFill>
                <a:srgbClr val="1A75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0" name="Rectangle 198"/>
              <p:cNvSpPr>
                <a:spLocks noChangeArrowheads="1"/>
              </p:cNvSpPr>
              <p:nvPr/>
            </p:nvSpPr>
            <p:spPr bwMode="auto">
              <a:xfrm>
                <a:off x="1494" y="1289"/>
                <a:ext cx="1586" cy="4"/>
              </a:xfrm>
              <a:prstGeom prst="rect">
                <a:avLst/>
              </a:prstGeom>
              <a:solidFill>
                <a:srgbClr val="1A73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1" name="Rectangle 199"/>
              <p:cNvSpPr>
                <a:spLocks noChangeArrowheads="1"/>
              </p:cNvSpPr>
              <p:nvPr/>
            </p:nvSpPr>
            <p:spPr bwMode="auto">
              <a:xfrm>
                <a:off x="1494" y="1293"/>
                <a:ext cx="1586" cy="5"/>
              </a:xfrm>
              <a:prstGeom prst="rect">
                <a:avLst/>
              </a:prstGeom>
              <a:solidFill>
                <a:srgbClr val="1A72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2" name="Rectangle 200"/>
              <p:cNvSpPr>
                <a:spLocks noChangeArrowheads="1"/>
              </p:cNvSpPr>
              <p:nvPr/>
            </p:nvSpPr>
            <p:spPr bwMode="auto">
              <a:xfrm>
                <a:off x="1494" y="1298"/>
                <a:ext cx="1586" cy="5"/>
              </a:xfrm>
              <a:prstGeom prst="rect">
                <a:avLst/>
              </a:prstGeom>
              <a:solidFill>
                <a:srgbClr val="1971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3" name="Rectangle 201"/>
              <p:cNvSpPr>
                <a:spLocks noChangeArrowheads="1"/>
              </p:cNvSpPr>
              <p:nvPr/>
            </p:nvSpPr>
            <p:spPr bwMode="auto">
              <a:xfrm>
                <a:off x="1494" y="1303"/>
                <a:ext cx="1586" cy="5"/>
              </a:xfrm>
              <a:prstGeom prst="rect">
                <a:avLst/>
              </a:prstGeom>
              <a:solidFill>
                <a:srgbClr val="196F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4" name="Rectangle 202"/>
              <p:cNvSpPr>
                <a:spLocks noChangeArrowheads="1"/>
              </p:cNvSpPr>
              <p:nvPr/>
            </p:nvSpPr>
            <p:spPr bwMode="auto">
              <a:xfrm>
                <a:off x="1494" y="1308"/>
                <a:ext cx="1586" cy="4"/>
              </a:xfrm>
              <a:prstGeom prst="rect">
                <a:avLst/>
              </a:prstGeom>
              <a:solidFill>
                <a:srgbClr val="186E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5" name="Rectangle 203"/>
              <p:cNvSpPr>
                <a:spLocks noChangeArrowheads="1"/>
              </p:cNvSpPr>
              <p:nvPr/>
            </p:nvSpPr>
            <p:spPr bwMode="auto">
              <a:xfrm>
                <a:off x="1494" y="1312"/>
                <a:ext cx="1586" cy="5"/>
              </a:xfrm>
              <a:prstGeom prst="rect">
                <a:avLst/>
              </a:prstGeom>
              <a:solidFill>
                <a:srgbClr val="186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6" name="Rectangle 204"/>
              <p:cNvSpPr>
                <a:spLocks noChangeArrowheads="1"/>
              </p:cNvSpPr>
              <p:nvPr/>
            </p:nvSpPr>
            <p:spPr bwMode="auto">
              <a:xfrm>
                <a:off x="1494" y="1317"/>
                <a:ext cx="1586" cy="5"/>
              </a:xfrm>
              <a:prstGeom prst="rect">
                <a:avLst/>
              </a:prstGeom>
              <a:solidFill>
                <a:srgbClr val="186A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96" y="1166"/>
              <a:ext cx="4168" cy="2939"/>
              <a:chOff x="96" y="1166"/>
              <a:chExt cx="4168" cy="2939"/>
            </a:xfrm>
          </p:grpSpPr>
          <p:sp>
            <p:nvSpPr>
              <p:cNvPr id="3278" name="Rectangle 206"/>
              <p:cNvSpPr>
                <a:spLocks noChangeArrowheads="1"/>
              </p:cNvSpPr>
              <p:nvPr/>
            </p:nvSpPr>
            <p:spPr bwMode="auto">
              <a:xfrm>
                <a:off x="1494" y="1322"/>
                <a:ext cx="1586" cy="5"/>
              </a:xfrm>
              <a:prstGeom prst="rect">
                <a:avLst/>
              </a:prstGeom>
              <a:solidFill>
                <a:srgbClr val="1769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9" name="Rectangle 207"/>
              <p:cNvSpPr>
                <a:spLocks noChangeArrowheads="1"/>
              </p:cNvSpPr>
              <p:nvPr/>
            </p:nvSpPr>
            <p:spPr bwMode="auto">
              <a:xfrm>
                <a:off x="1494" y="1327"/>
                <a:ext cx="1586" cy="4"/>
              </a:xfrm>
              <a:prstGeom prst="rect">
                <a:avLst/>
              </a:prstGeom>
              <a:solidFill>
                <a:srgbClr val="1767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0" name="Rectangle 208"/>
              <p:cNvSpPr>
                <a:spLocks noChangeArrowheads="1"/>
              </p:cNvSpPr>
              <p:nvPr/>
            </p:nvSpPr>
            <p:spPr bwMode="auto">
              <a:xfrm>
                <a:off x="1494" y="1331"/>
                <a:ext cx="1586" cy="5"/>
              </a:xfrm>
              <a:prstGeom prst="rect">
                <a:avLst/>
              </a:prstGeom>
              <a:solidFill>
                <a:srgbClr val="1666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1" name="Rectangle 209"/>
              <p:cNvSpPr>
                <a:spLocks noChangeArrowheads="1"/>
              </p:cNvSpPr>
              <p:nvPr/>
            </p:nvSpPr>
            <p:spPr bwMode="auto">
              <a:xfrm>
                <a:off x="1494" y="1336"/>
                <a:ext cx="1586" cy="5"/>
              </a:xfrm>
              <a:prstGeom prst="rect">
                <a:avLst/>
              </a:prstGeom>
              <a:solidFill>
                <a:srgbClr val="1665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2" name="Rectangle 210"/>
              <p:cNvSpPr>
                <a:spLocks noChangeArrowheads="1"/>
              </p:cNvSpPr>
              <p:nvPr/>
            </p:nvSpPr>
            <p:spPr bwMode="auto">
              <a:xfrm>
                <a:off x="1494" y="1341"/>
                <a:ext cx="1586" cy="5"/>
              </a:xfrm>
              <a:prstGeom prst="rect">
                <a:avLst/>
              </a:prstGeom>
              <a:solidFill>
                <a:srgbClr val="1563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3" name="Rectangle 211"/>
              <p:cNvSpPr>
                <a:spLocks noChangeArrowheads="1"/>
              </p:cNvSpPr>
              <p:nvPr/>
            </p:nvSpPr>
            <p:spPr bwMode="auto">
              <a:xfrm>
                <a:off x="1494" y="1169"/>
                <a:ext cx="1582" cy="179"/>
              </a:xfrm>
              <a:prstGeom prst="rect">
                <a:avLst/>
              </a:prstGeom>
              <a:noFill/>
              <a:ln w="14288" cap="rnd">
                <a:solidFill>
                  <a:srgbClr val="0A314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4" name="Rectangle 212"/>
              <p:cNvSpPr>
                <a:spLocks noChangeArrowheads="1"/>
              </p:cNvSpPr>
              <p:nvPr/>
            </p:nvSpPr>
            <p:spPr bwMode="auto">
              <a:xfrm>
                <a:off x="2159" y="1168"/>
                <a:ext cx="313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УБУиФК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5" name="Rectangle 213"/>
              <p:cNvSpPr>
                <a:spLocks noChangeArrowheads="1"/>
              </p:cNvSpPr>
              <p:nvPr/>
            </p:nvSpPr>
            <p:spPr bwMode="auto">
              <a:xfrm>
                <a:off x="2045" y="1258"/>
                <a:ext cx="55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Финансы УрФУ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6" name="Rectangle 214"/>
              <p:cNvSpPr>
                <a:spLocks noChangeArrowheads="1"/>
              </p:cNvSpPr>
              <p:nvPr/>
            </p:nvSpPr>
            <p:spPr bwMode="auto">
              <a:xfrm>
                <a:off x="96" y="1166"/>
                <a:ext cx="10" cy="2939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7" name="Rectangle 215"/>
              <p:cNvSpPr>
                <a:spLocks noChangeArrowheads="1"/>
              </p:cNvSpPr>
              <p:nvPr/>
            </p:nvSpPr>
            <p:spPr bwMode="auto">
              <a:xfrm>
                <a:off x="106" y="1166"/>
                <a:ext cx="5" cy="2939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8" name="Rectangle 216"/>
              <p:cNvSpPr>
                <a:spLocks noChangeArrowheads="1"/>
              </p:cNvSpPr>
              <p:nvPr/>
            </p:nvSpPr>
            <p:spPr bwMode="auto">
              <a:xfrm>
                <a:off x="111" y="1166"/>
                <a:ext cx="4" cy="2939"/>
              </a:xfrm>
              <a:prstGeom prst="rect">
                <a:avLst/>
              </a:prstGeom>
              <a:solidFill>
                <a:srgbClr val="2192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9" name="Rectangle 217"/>
              <p:cNvSpPr>
                <a:spLocks noChangeArrowheads="1"/>
              </p:cNvSpPr>
              <p:nvPr/>
            </p:nvSpPr>
            <p:spPr bwMode="auto">
              <a:xfrm>
                <a:off x="115" y="1166"/>
                <a:ext cx="5" cy="2939"/>
              </a:xfrm>
              <a:prstGeom prst="rect">
                <a:avLst/>
              </a:prstGeom>
              <a:solidFill>
                <a:srgbClr val="208F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0" name="Rectangle 218"/>
              <p:cNvSpPr>
                <a:spLocks noChangeArrowheads="1"/>
              </p:cNvSpPr>
              <p:nvPr/>
            </p:nvSpPr>
            <p:spPr bwMode="auto">
              <a:xfrm>
                <a:off x="120" y="1166"/>
                <a:ext cx="5" cy="2939"/>
              </a:xfrm>
              <a:prstGeom prst="rect">
                <a:avLst/>
              </a:prstGeom>
              <a:solidFill>
                <a:srgbClr val="208C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1" name="Rectangle 219"/>
              <p:cNvSpPr>
                <a:spLocks noChangeArrowheads="1"/>
              </p:cNvSpPr>
              <p:nvPr/>
            </p:nvSpPr>
            <p:spPr bwMode="auto">
              <a:xfrm>
                <a:off x="125" y="1166"/>
                <a:ext cx="5" cy="2939"/>
              </a:xfrm>
              <a:prstGeom prst="rect">
                <a:avLst/>
              </a:prstGeom>
              <a:solidFill>
                <a:srgbClr val="1F89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2" name="Rectangle 220"/>
              <p:cNvSpPr>
                <a:spLocks noChangeArrowheads="1"/>
              </p:cNvSpPr>
              <p:nvPr/>
            </p:nvSpPr>
            <p:spPr bwMode="auto">
              <a:xfrm>
                <a:off x="130" y="1166"/>
                <a:ext cx="4" cy="2939"/>
              </a:xfrm>
              <a:prstGeom prst="rect">
                <a:avLst/>
              </a:prstGeom>
              <a:solidFill>
                <a:srgbClr val="1E86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/>
            </p:nvSpPr>
            <p:spPr bwMode="auto">
              <a:xfrm>
                <a:off x="134" y="1166"/>
                <a:ext cx="5" cy="2939"/>
              </a:xfrm>
              <a:prstGeom prst="rect">
                <a:avLst/>
              </a:prstGeom>
              <a:solidFill>
                <a:srgbClr val="1D82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4" name="Rectangle 222"/>
              <p:cNvSpPr>
                <a:spLocks noChangeArrowheads="1"/>
              </p:cNvSpPr>
              <p:nvPr/>
            </p:nvSpPr>
            <p:spPr bwMode="auto">
              <a:xfrm>
                <a:off x="139" y="1166"/>
                <a:ext cx="5" cy="2939"/>
              </a:xfrm>
              <a:prstGeom prst="rect">
                <a:avLst/>
              </a:prstGeom>
              <a:solidFill>
                <a:srgbClr val="1C8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5" name="Rectangle 223"/>
              <p:cNvSpPr>
                <a:spLocks noChangeArrowheads="1"/>
              </p:cNvSpPr>
              <p:nvPr/>
            </p:nvSpPr>
            <p:spPr bwMode="auto">
              <a:xfrm>
                <a:off x="144" y="1166"/>
                <a:ext cx="5" cy="2939"/>
              </a:xfrm>
              <a:prstGeom prst="rect">
                <a:avLst/>
              </a:prstGeom>
              <a:solidFill>
                <a:srgbClr val="1B7D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6" name="Rectangle 224"/>
              <p:cNvSpPr>
                <a:spLocks noChangeArrowheads="1"/>
              </p:cNvSpPr>
              <p:nvPr/>
            </p:nvSpPr>
            <p:spPr bwMode="auto">
              <a:xfrm>
                <a:off x="149" y="1166"/>
                <a:ext cx="4" cy="2939"/>
              </a:xfrm>
              <a:prstGeom prst="rect">
                <a:avLst/>
              </a:prstGeom>
              <a:solidFill>
                <a:srgbClr val="1B79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7" name="Rectangle 225"/>
              <p:cNvSpPr>
                <a:spLocks noChangeArrowheads="1"/>
              </p:cNvSpPr>
              <p:nvPr/>
            </p:nvSpPr>
            <p:spPr bwMode="auto">
              <a:xfrm>
                <a:off x="153" y="1166"/>
                <a:ext cx="5" cy="2939"/>
              </a:xfrm>
              <a:prstGeom prst="rect">
                <a:avLst/>
              </a:prstGeom>
              <a:solidFill>
                <a:srgbClr val="1A76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8" name="Rectangle 226"/>
              <p:cNvSpPr>
                <a:spLocks noChangeArrowheads="1"/>
              </p:cNvSpPr>
              <p:nvPr/>
            </p:nvSpPr>
            <p:spPr bwMode="auto">
              <a:xfrm>
                <a:off x="158" y="1166"/>
                <a:ext cx="5" cy="2939"/>
              </a:xfrm>
              <a:prstGeom prst="rect">
                <a:avLst/>
              </a:prstGeom>
              <a:solidFill>
                <a:srgbClr val="1A73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9" name="Rectangle 227"/>
              <p:cNvSpPr>
                <a:spLocks noChangeArrowheads="1"/>
              </p:cNvSpPr>
              <p:nvPr/>
            </p:nvSpPr>
            <p:spPr bwMode="auto">
              <a:xfrm>
                <a:off x="163" y="1166"/>
                <a:ext cx="4" cy="2939"/>
              </a:xfrm>
              <a:prstGeom prst="rect">
                <a:avLst/>
              </a:prstGeom>
              <a:solidFill>
                <a:srgbClr val="1970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0" name="Rectangle 228"/>
              <p:cNvSpPr>
                <a:spLocks noChangeArrowheads="1"/>
              </p:cNvSpPr>
              <p:nvPr/>
            </p:nvSpPr>
            <p:spPr bwMode="auto">
              <a:xfrm>
                <a:off x="167" y="1166"/>
                <a:ext cx="5" cy="2939"/>
              </a:xfrm>
              <a:prstGeom prst="rect">
                <a:avLst/>
              </a:prstGeom>
              <a:solidFill>
                <a:srgbClr val="186D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1" name="Rectangle 229"/>
              <p:cNvSpPr>
                <a:spLocks noChangeArrowheads="1"/>
              </p:cNvSpPr>
              <p:nvPr/>
            </p:nvSpPr>
            <p:spPr bwMode="auto">
              <a:xfrm>
                <a:off x="172" y="1166"/>
                <a:ext cx="5" cy="2939"/>
              </a:xfrm>
              <a:prstGeom prst="rect">
                <a:avLst/>
              </a:prstGeom>
              <a:solidFill>
                <a:srgbClr val="1769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2" name="Rectangle 230"/>
              <p:cNvSpPr>
                <a:spLocks noChangeArrowheads="1"/>
              </p:cNvSpPr>
              <p:nvPr/>
            </p:nvSpPr>
            <p:spPr bwMode="auto">
              <a:xfrm>
                <a:off x="177" y="1166"/>
                <a:ext cx="5" cy="2939"/>
              </a:xfrm>
              <a:prstGeom prst="rect">
                <a:avLst/>
              </a:prstGeom>
              <a:solidFill>
                <a:srgbClr val="1666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3" name="Rectangle 231"/>
              <p:cNvSpPr>
                <a:spLocks noChangeArrowheads="1"/>
              </p:cNvSpPr>
              <p:nvPr/>
            </p:nvSpPr>
            <p:spPr bwMode="auto">
              <a:xfrm>
                <a:off x="182" y="1166"/>
                <a:ext cx="4" cy="2939"/>
              </a:xfrm>
              <a:prstGeom prst="rect">
                <a:avLst/>
              </a:prstGeom>
              <a:solidFill>
                <a:srgbClr val="1663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4" name="Rectangle 232"/>
              <p:cNvSpPr>
                <a:spLocks noChangeArrowheads="1"/>
              </p:cNvSpPr>
              <p:nvPr/>
            </p:nvSpPr>
            <p:spPr bwMode="auto">
              <a:xfrm>
                <a:off x="186" y="1166"/>
                <a:ext cx="5" cy="2939"/>
              </a:xfrm>
              <a:prstGeom prst="rect">
                <a:avLst/>
              </a:prstGeom>
              <a:solidFill>
                <a:srgbClr val="1562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5" name="Rectangle 233"/>
              <p:cNvSpPr>
                <a:spLocks noChangeArrowheads="1"/>
              </p:cNvSpPr>
              <p:nvPr/>
            </p:nvSpPr>
            <p:spPr bwMode="auto">
              <a:xfrm>
                <a:off x="98" y="1169"/>
                <a:ext cx="90" cy="2932"/>
              </a:xfrm>
              <a:prstGeom prst="rect">
                <a:avLst/>
              </a:prstGeom>
              <a:noFill/>
              <a:ln w="14288" cap="rnd">
                <a:solidFill>
                  <a:srgbClr val="0A314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6" name="Rectangle 234"/>
              <p:cNvSpPr>
                <a:spLocks noChangeArrowheads="1"/>
              </p:cNvSpPr>
              <p:nvPr/>
            </p:nvSpPr>
            <p:spPr bwMode="auto">
              <a:xfrm>
                <a:off x="328" y="1469"/>
                <a:ext cx="943" cy="23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7" name="Rectangle 235"/>
              <p:cNvSpPr>
                <a:spLocks noChangeArrowheads="1"/>
              </p:cNvSpPr>
              <p:nvPr/>
            </p:nvSpPr>
            <p:spPr bwMode="auto">
              <a:xfrm>
                <a:off x="328" y="1492"/>
                <a:ext cx="943" cy="5"/>
              </a:xfrm>
              <a:prstGeom prst="rect">
                <a:avLst/>
              </a:prstGeom>
              <a:solidFill>
                <a:srgbClr val="2296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8" name="Rectangle 236"/>
              <p:cNvSpPr>
                <a:spLocks noChangeArrowheads="1"/>
              </p:cNvSpPr>
              <p:nvPr/>
            </p:nvSpPr>
            <p:spPr bwMode="auto">
              <a:xfrm>
                <a:off x="328" y="1497"/>
                <a:ext cx="943" cy="5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9" name="Rectangle 237"/>
              <p:cNvSpPr>
                <a:spLocks noChangeArrowheads="1"/>
              </p:cNvSpPr>
              <p:nvPr/>
            </p:nvSpPr>
            <p:spPr bwMode="auto">
              <a:xfrm>
                <a:off x="328" y="1502"/>
                <a:ext cx="943" cy="4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0" name="Rectangle 238"/>
              <p:cNvSpPr>
                <a:spLocks noChangeArrowheads="1"/>
              </p:cNvSpPr>
              <p:nvPr/>
            </p:nvSpPr>
            <p:spPr bwMode="auto">
              <a:xfrm>
                <a:off x="328" y="1506"/>
                <a:ext cx="943" cy="5"/>
              </a:xfrm>
              <a:prstGeom prst="rect">
                <a:avLst/>
              </a:prstGeom>
              <a:solidFill>
                <a:srgbClr val="2294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1" name="Rectangle 239"/>
              <p:cNvSpPr>
                <a:spLocks noChangeArrowheads="1"/>
              </p:cNvSpPr>
              <p:nvPr/>
            </p:nvSpPr>
            <p:spPr bwMode="auto">
              <a:xfrm>
                <a:off x="328" y="1511"/>
                <a:ext cx="943" cy="5"/>
              </a:xfrm>
              <a:prstGeom prst="rect">
                <a:avLst/>
              </a:prstGeom>
              <a:solidFill>
                <a:srgbClr val="2193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2" name="Rectangle 240"/>
              <p:cNvSpPr>
                <a:spLocks noChangeArrowheads="1"/>
              </p:cNvSpPr>
              <p:nvPr/>
            </p:nvSpPr>
            <p:spPr bwMode="auto">
              <a:xfrm>
                <a:off x="328" y="1516"/>
                <a:ext cx="943" cy="5"/>
              </a:xfrm>
              <a:prstGeom prst="rect">
                <a:avLst/>
              </a:prstGeom>
              <a:solidFill>
                <a:srgbClr val="2192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3" name="Rectangle 241"/>
              <p:cNvSpPr>
                <a:spLocks noChangeArrowheads="1"/>
              </p:cNvSpPr>
              <p:nvPr/>
            </p:nvSpPr>
            <p:spPr bwMode="auto">
              <a:xfrm>
                <a:off x="328" y="1521"/>
                <a:ext cx="943" cy="4"/>
              </a:xfrm>
              <a:prstGeom prst="rect">
                <a:avLst/>
              </a:prstGeom>
              <a:solidFill>
                <a:srgbClr val="2191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4" name="Rectangle 242"/>
              <p:cNvSpPr>
                <a:spLocks noChangeArrowheads="1"/>
              </p:cNvSpPr>
              <p:nvPr/>
            </p:nvSpPr>
            <p:spPr bwMode="auto">
              <a:xfrm>
                <a:off x="328" y="1525"/>
                <a:ext cx="943" cy="5"/>
              </a:xfrm>
              <a:prstGeom prst="rect">
                <a:avLst/>
              </a:prstGeom>
              <a:solidFill>
                <a:srgbClr val="218F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5" name="Rectangle 243"/>
              <p:cNvSpPr>
                <a:spLocks noChangeArrowheads="1"/>
              </p:cNvSpPr>
              <p:nvPr/>
            </p:nvSpPr>
            <p:spPr bwMode="auto">
              <a:xfrm>
                <a:off x="328" y="1530"/>
                <a:ext cx="943" cy="5"/>
              </a:xfrm>
              <a:prstGeom prst="rect">
                <a:avLst/>
              </a:prstGeom>
              <a:solidFill>
                <a:srgbClr val="208E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6" name="Rectangle 244"/>
              <p:cNvSpPr>
                <a:spLocks noChangeArrowheads="1"/>
              </p:cNvSpPr>
              <p:nvPr/>
            </p:nvSpPr>
            <p:spPr bwMode="auto">
              <a:xfrm>
                <a:off x="328" y="1535"/>
                <a:ext cx="943" cy="5"/>
              </a:xfrm>
              <a:prstGeom prst="rect">
                <a:avLst/>
              </a:prstGeom>
              <a:solidFill>
                <a:srgbClr val="208D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7" name="Rectangle 245"/>
              <p:cNvSpPr>
                <a:spLocks noChangeArrowheads="1"/>
              </p:cNvSpPr>
              <p:nvPr/>
            </p:nvSpPr>
            <p:spPr bwMode="auto">
              <a:xfrm>
                <a:off x="328" y="1540"/>
                <a:ext cx="943" cy="4"/>
              </a:xfrm>
              <a:prstGeom prst="rect">
                <a:avLst/>
              </a:prstGeom>
              <a:solidFill>
                <a:srgbClr val="208C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8" name="Rectangle 246"/>
              <p:cNvSpPr>
                <a:spLocks noChangeArrowheads="1"/>
              </p:cNvSpPr>
              <p:nvPr/>
            </p:nvSpPr>
            <p:spPr bwMode="auto">
              <a:xfrm>
                <a:off x="328" y="1544"/>
                <a:ext cx="943" cy="5"/>
              </a:xfrm>
              <a:prstGeom prst="rect">
                <a:avLst/>
              </a:prstGeom>
              <a:solidFill>
                <a:srgbClr val="1F8B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/>
            </p:nvSpPr>
            <p:spPr bwMode="auto">
              <a:xfrm>
                <a:off x="328" y="1549"/>
                <a:ext cx="943" cy="5"/>
              </a:xfrm>
              <a:prstGeom prst="rect">
                <a:avLst/>
              </a:prstGeom>
              <a:solidFill>
                <a:srgbClr val="1F8B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0" name="Rectangle 248"/>
              <p:cNvSpPr>
                <a:spLocks noChangeArrowheads="1"/>
              </p:cNvSpPr>
              <p:nvPr/>
            </p:nvSpPr>
            <p:spPr bwMode="auto">
              <a:xfrm>
                <a:off x="328" y="1554"/>
                <a:ext cx="943" cy="5"/>
              </a:xfrm>
              <a:prstGeom prst="rect">
                <a:avLst/>
              </a:prstGeom>
              <a:solidFill>
                <a:srgbClr val="1F8A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1" name="Rectangle 249"/>
              <p:cNvSpPr>
                <a:spLocks noChangeArrowheads="1"/>
              </p:cNvSpPr>
              <p:nvPr/>
            </p:nvSpPr>
            <p:spPr bwMode="auto">
              <a:xfrm>
                <a:off x="328" y="1559"/>
                <a:ext cx="943" cy="4"/>
              </a:xfrm>
              <a:prstGeom prst="rect">
                <a:avLst/>
              </a:prstGeom>
              <a:solidFill>
                <a:srgbClr val="1F89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2" name="Rectangle 250"/>
              <p:cNvSpPr>
                <a:spLocks noChangeArrowheads="1"/>
              </p:cNvSpPr>
              <p:nvPr/>
            </p:nvSpPr>
            <p:spPr bwMode="auto">
              <a:xfrm>
                <a:off x="328" y="1563"/>
                <a:ext cx="943" cy="5"/>
              </a:xfrm>
              <a:prstGeom prst="rect">
                <a:avLst/>
              </a:prstGeom>
              <a:solidFill>
                <a:srgbClr val="1E8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3" name="Rectangle 251"/>
              <p:cNvSpPr>
                <a:spLocks noChangeArrowheads="1"/>
              </p:cNvSpPr>
              <p:nvPr/>
            </p:nvSpPr>
            <p:spPr bwMode="auto">
              <a:xfrm>
                <a:off x="328" y="1568"/>
                <a:ext cx="943" cy="5"/>
              </a:xfrm>
              <a:prstGeom prst="rect">
                <a:avLst/>
              </a:prstGeom>
              <a:solidFill>
                <a:srgbClr val="1E86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4" name="Rectangle 252"/>
              <p:cNvSpPr>
                <a:spLocks noChangeArrowheads="1"/>
              </p:cNvSpPr>
              <p:nvPr/>
            </p:nvSpPr>
            <p:spPr bwMode="auto">
              <a:xfrm>
                <a:off x="328" y="1573"/>
                <a:ext cx="943" cy="4"/>
              </a:xfrm>
              <a:prstGeom prst="rect">
                <a:avLst/>
              </a:prstGeom>
              <a:solidFill>
                <a:srgbClr val="1E8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5" name="Rectangle 253"/>
              <p:cNvSpPr>
                <a:spLocks noChangeArrowheads="1"/>
              </p:cNvSpPr>
              <p:nvPr/>
            </p:nvSpPr>
            <p:spPr bwMode="auto">
              <a:xfrm>
                <a:off x="328" y="1577"/>
                <a:ext cx="943" cy="5"/>
              </a:xfrm>
              <a:prstGeom prst="rect">
                <a:avLst/>
              </a:prstGeom>
              <a:solidFill>
                <a:srgbClr val="1E84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6" name="Rectangle 254"/>
              <p:cNvSpPr>
                <a:spLocks noChangeArrowheads="1"/>
              </p:cNvSpPr>
              <p:nvPr/>
            </p:nvSpPr>
            <p:spPr bwMode="auto">
              <a:xfrm>
                <a:off x="328" y="1582"/>
                <a:ext cx="943" cy="5"/>
              </a:xfrm>
              <a:prstGeom prst="rect">
                <a:avLst/>
              </a:prstGeom>
              <a:solidFill>
                <a:srgbClr val="1D8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7" name="Rectangle 255"/>
              <p:cNvSpPr>
                <a:spLocks noChangeArrowheads="1"/>
              </p:cNvSpPr>
              <p:nvPr/>
            </p:nvSpPr>
            <p:spPr bwMode="auto">
              <a:xfrm>
                <a:off x="328" y="1587"/>
                <a:ext cx="943" cy="5"/>
              </a:xfrm>
              <a:prstGeom prst="rect">
                <a:avLst/>
              </a:prstGeom>
              <a:solidFill>
                <a:srgbClr val="1D8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8" name="Rectangle 256"/>
              <p:cNvSpPr>
                <a:spLocks noChangeArrowheads="1"/>
              </p:cNvSpPr>
              <p:nvPr/>
            </p:nvSpPr>
            <p:spPr bwMode="auto">
              <a:xfrm>
                <a:off x="328" y="1592"/>
                <a:ext cx="943" cy="4"/>
              </a:xfrm>
              <a:prstGeom prst="rect">
                <a:avLst/>
              </a:prstGeom>
              <a:solidFill>
                <a:srgbClr val="1D8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9" name="Rectangle 257"/>
              <p:cNvSpPr>
                <a:spLocks noChangeArrowheads="1"/>
              </p:cNvSpPr>
              <p:nvPr/>
            </p:nvSpPr>
            <p:spPr bwMode="auto">
              <a:xfrm>
                <a:off x="328" y="1596"/>
                <a:ext cx="943" cy="5"/>
              </a:xfrm>
              <a:prstGeom prst="rect">
                <a:avLst/>
              </a:prstGeom>
              <a:solidFill>
                <a:srgbClr val="1C8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0" name="Rectangle 258"/>
              <p:cNvSpPr>
                <a:spLocks noChangeArrowheads="1"/>
              </p:cNvSpPr>
              <p:nvPr/>
            </p:nvSpPr>
            <p:spPr bwMode="auto">
              <a:xfrm>
                <a:off x="328" y="1601"/>
                <a:ext cx="943" cy="5"/>
              </a:xfrm>
              <a:prstGeom prst="rect">
                <a:avLst/>
              </a:prstGeom>
              <a:solidFill>
                <a:srgbClr val="1C7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1" name="Rectangle 259"/>
              <p:cNvSpPr>
                <a:spLocks noChangeArrowheads="1"/>
              </p:cNvSpPr>
              <p:nvPr/>
            </p:nvSpPr>
            <p:spPr bwMode="auto">
              <a:xfrm>
                <a:off x="328" y="1606"/>
                <a:ext cx="943" cy="5"/>
              </a:xfrm>
              <a:prstGeom prst="rect">
                <a:avLst/>
              </a:prstGeom>
              <a:solidFill>
                <a:srgbClr val="1C7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2" name="Rectangle 260"/>
              <p:cNvSpPr>
                <a:spLocks noChangeArrowheads="1"/>
              </p:cNvSpPr>
              <p:nvPr/>
            </p:nvSpPr>
            <p:spPr bwMode="auto">
              <a:xfrm>
                <a:off x="328" y="1611"/>
                <a:ext cx="943" cy="4"/>
              </a:xfrm>
              <a:prstGeom prst="rect">
                <a:avLst/>
              </a:prstGeom>
              <a:solidFill>
                <a:srgbClr val="1C7D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3" name="Rectangle 261"/>
              <p:cNvSpPr>
                <a:spLocks noChangeArrowheads="1"/>
              </p:cNvSpPr>
              <p:nvPr/>
            </p:nvSpPr>
            <p:spPr bwMode="auto">
              <a:xfrm>
                <a:off x="328" y="1615"/>
                <a:ext cx="943" cy="5"/>
              </a:xfrm>
              <a:prstGeom prst="rect">
                <a:avLst/>
              </a:prstGeom>
              <a:solidFill>
                <a:srgbClr val="1B7C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4" name="Rectangle 262"/>
              <p:cNvSpPr>
                <a:spLocks noChangeArrowheads="1"/>
              </p:cNvSpPr>
              <p:nvPr/>
            </p:nvSpPr>
            <p:spPr bwMode="auto">
              <a:xfrm>
                <a:off x="328" y="1620"/>
                <a:ext cx="943" cy="5"/>
              </a:xfrm>
              <a:prstGeom prst="rect">
                <a:avLst/>
              </a:prstGeom>
              <a:solidFill>
                <a:srgbClr val="1B7B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5" name="Rectangle 263"/>
              <p:cNvSpPr>
                <a:spLocks noChangeArrowheads="1"/>
              </p:cNvSpPr>
              <p:nvPr/>
            </p:nvSpPr>
            <p:spPr bwMode="auto">
              <a:xfrm>
                <a:off x="328" y="1625"/>
                <a:ext cx="943" cy="5"/>
              </a:xfrm>
              <a:prstGeom prst="rect">
                <a:avLst/>
              </a:prstGeom>
              <a:solidFill>
                <a:srgbClr val="1B7A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6" name="Rectangle 264"/>
              <p:cNvSpPr>
                <a:spLocks noChangeArrowheads="1"/>
              </p:cNvSpPr>
              <p:nvPr/>
            </p:nvSpPr>
            <p:spPr bwMode="auto">
              <a:xfrm>
                <a:off x="328" y="1630"/>
                <a:ext cx="943" cy="4"/>
              </a:xfrm>
              <a:prstGeom prst="rect">
                <a:avLst/>
              </a:prstGeom>
              <a:solidFill>
                <a:srgbClr val="1A79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7" name="Rectangle 265"/>
              <p:cNvSpPr>
                <a:spLocks noChangeArrowheads="1"/>
              </p:cNvSpPr>
              <p:nvPr/>
            </p:nvSpPr>
            <p:spPr bwMode="auto">
              <a:xfrm>
                <a:off x="328" y="1634"/>
                <a:ext cx="943" cy="5"/>
              </a:xfrm>
              <a:prstGeom prst="rect">
                <a:avLst/>
              </a:prstGeom>
              <a:solidFill>
                <a:srgbClr val="1A77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8" name="Rectangle 266"/>
              <p:cNvSpPr>
                <a:spLocks noChangeArrowheads="1"/>
              </p:cNvSpPr>
              <p:nvPr/>
            </p:nvSpPr>
            <p:spPr bwMode="auto">
              <a:xfrm>
                <a:off x="328" y="1639"/>
                <a:ext cx="943" cy="5"/>
              </a:xfrm>
              <a:prstGeom prst="rect">
                <a:avLst/>
              </a:prstGeom>
              <a:solidFill>
                <a:srgbClr val="1A76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9" name="Rectangle 267"/>
              <p:cNvSpPr>
                <a:spLocks noChangeArrowheads="1"/>
              </p:cNvSpPr>
              <p:nvPr/>
            </p:nvSpPr>
            <p:spPr bwMode="auto">
              <a:xfrm>
                <a:off x="328" y="1644"/>
                <a:ext cx="943" cy="4"/>
              </a:xfrm>
              <a:prstGeom prst="rect">
                <a:avLst/>
              </a:prstGeom>
              <a:solidFill>
                <a:srgbClr val="1A75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0" name="Rectangle 268"/>
              <p:cNvSpPr>
                <a:spLocks noChangeArrowheads="1"/>
              </p:cNvSpPr>
              <p:nvPr/>
            </p:nvSpPr>
            <p:spPr bwMode="auto">
              <a:xfrm>
                <a:off x="328" y="1648"/>
                <a:ext cx="943" cy="5"/>
              </a:xfrm>
              <a:prstGeom prst="rect">
                <a:avLst/>
              </a:prstGeom>
              <a:solidFill>
                <a:srgbClr val="1A74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1" name="Rectangle 269"/>
              <p:cNvSpPr>
                <a:spLocks noChangeArrowheads="1"/>
              </p:cNvSpPr>
              <p:nvPr/>
            </p:nvSpPr>
            <p:spPr bwMode="auto">
              <a:xfrm>
                <a:off x="328" y="1653"/>
                <a:ext cx="943" cy="5"/>
              </a:xfrm>
              <a:prstGeom prst="rect">
                <a:avLst/>
              </a:prstGeom>
              <a:solidFill>
                <a:srgbClr val="1A73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2" name="Rectangle 270"/>
              <p:cNvSpPr>
                <a:spLocks noChangeArrowheads="1"/>
              </p:cNvSpPr>
              <p:nvPr/>
            </p:nvSpPr>
            <p:spPr bwMode="auto">
              <a:xfrm>
                <a:off x="328" y="1658"/>
                <a:ext cx="943" cy="5"/>
              </a:xfrm>
              <a:prstGeom prst="rect">
                <a:avLst/>
              </a:prstGeom>
              <a:solidFill>
                <a:srgbClr val="1A72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3" name="Rectangle 271"/>
              <p:cNvSpPr>
                <a:spLocks noChangeArrowheads="1"/>
              </p:cNvSpPr>
              <p:nvPr/>
            </p:nvSpPr>
            <p:spPr bwMode="auto">
              <a:xfrm>
                <a:off x="328" y="1663"/>
                <a:ext cx="943" cy="4"/>
              </a:xfrm>
              <a:prstGeom prst="rect">
                <a:avLst/>
              </a:prstGeom>
              <a:solidFill>
                <a:srgbClr val="1971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4" name="Rectangle 272"/>
              <p:cNvSpPr>
                <a:spLocks noChangeArrowheads="1"/>
              </p:cNvSpPr>
              <p:nvPr/>
            </p:nvSpPr>
            <p:spPr bwMode="auto">
              <a:xfrm>
                <a:off x="328" y="1667"/>
                <a:ext cx="943" cy="5"/>
              </a:xfrm>
              <a:prstGeom prst="rect">
                <a:avLst/>
              </a:prstGeom>
              <a:solidFill>
                <a:srgbClr val="1970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5" name="Rectangle 273"/>
              <p:cNvSpPr>
                <a:spLocks noChangeArrowheads="1"/>
              </p:cNvSpPr>
              <p:nvPr/>
            </p:nvSpPr>
            <p:spPr bwMode="auto">
              <a:xfrm>
                <a:off x="328" y="1672"/>
                <a:ext cx="943" cy="5"/>
              </a:xfrm>
              <a:prstGeom prst="rect">
                <a:avLst/>
              </a:prstGeom>
              <a:solidFill>
                <a:srgbClr val="196F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6" name="Rectangle 274"/>
              <p:cNvSpPr>
                <a:spLocks noChangeArrowheads="1"/>
              </p:cNvSpPr>
              <p:nvPr/>
            </p:nvSpPr>
            <p:spPr bwMode="auto">
              <a:xfrm>
                <a:off x="328" y="1677"/>
                <a:ext cx="943" cy="5"/>
              </a:xfrm>
              <a:prstGeom prst="rect">
                <a:avLst/>
              </a:prstGeom>
              <a:solidFill>
                <a:srgbClr val="196E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7" name="Rectangle 275"/>
              <p:cNvSpPr>
                <a:spLocks noChangeArrowheads="1"/>
              </p:cNvSpPr>
              <p:nvPr/>
            </p:nvSpPr>
            <p:spPr bwMode="auto">
              <a:xfrm>
                <a:off x="328" y="1682"/>
                <a:ext cx="943" cy="4"/>
              </a:xfrm>
              <a:prstGeom prst="rect">
                <a:avLst/>
              </a:prstGeom>
              <a:solidFill>
                <a:srgbClr val="186D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8" name="Rectangle 276"/>
              <p:cNvSpPr>
                <a:spLocks noChangeArrowheads="1"/>
              </p:cNvSpPr>
              <p:nvPr/>
            </p:nvSpPr>
            <p:spPr bwMode="auto">
              <a:xfrm>
                <a:off x="328" y="1686"/>
                <a:ext cx="943" cy="5"/>
              </a:xfrm>
              <a:prstGeom prst="rect">
                <a:avLst/>
              </a:prstGeom>
              <a:solidFill>
                <a:srgbClr val="186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9" name="Rectangle 277"/>
              <p:cNvSpPr>
                <a:spLocks noChangeArrowheads="1"/>
              </p:cNvSpPr>
              <p:nvPr/>
            </p:nvSpPr>
            <p:spPr bwMode="auto">
              <a:xfrm>
                <a:off x="328" y="1691"/>
                <a:ext cx="943" cy="5"/>
              </a:xfrm>
              <a:prstGeom prst="rect">
                <a:avLst/>
              </a:prstGeom>
              <a:solidFill>
                <a:srgbClr val="186B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0" name="Rectangle 278"/>
              <p:cNvSpPr>
                <a:spLocks noChangeArrowheads="1"/>
              </p:cNvSpPr>
              <p:nvPr/>
            </p:nvSpPr>
            <p:spPr bwMode="auto">
              <a:xfrm>
                <a:off x="328" y="1696"/>
                <a:ext cx="943" cy="5"/>
              </a:xfrm>
              <a:prstGeom prst="rect">
                <a:avLst/>
              </a:prstGeom>
              <a:solidFill>
                <a:srgbClr val="176A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1" name="Rectangle 279"/>
              <p:cNvSpPr>
                <a:spLocks noChangeArrowheads="1"/>
              </p:cNvSpPr>
              <p:nvPr/>
            </p:nvSpPr>
            <p:spPr bwMode="auto">
              <a:xfrm>
                <a:off x="328" y="1701"/>
                <a:ext cx="943" cy="4"/>
              </a:xfrm>
              <a:prstGeom prst="rect">
                <a:avLst/>
              </a:prstGeom>
              <a:solidFill>
                <a:srgbClr val="1769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2" name="Rectangle 280"/>
              <p:cNvSpPr>
                <a:spLocks noChangeArrowheads="1"/>
              </p:cNvSpPr>
              <p:nvPr/>
            </p:nvSpPr>
            <p:spPr bwMode="auto">
              <a:xfrm>
                <a:off x="328" y="1705"/>
                <a:ext cx="943" cy="5"/>
              </a:xfrm>
              <a:prstGeom prst="rect">
                <a:avLst/>
              </a:prstGeom>
              <a:solidFill>
                <a:srgbClr val="1768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3" name="Rectangle 281"/>
              <p:cNvSpPr>
                <a:spLocks noChangeArrowheads="1"/>
              </p:cNvSpPr>
              <p:nvPr/>
            </p:nvSpPr>
            <p:spPr bwMode="auto">
              <a:xfrm>
                <a:off x="328" y="1710"/>
                <a:ext cx="943" cy="5"/>
              </a:xfrm>
              <a:prstGeom prst="rect">
                <a:avLst/>
              </a:prstGeom>
              <a:solidFill>
                <a:srgbClr val="1767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4" name="Rectangle 282"/>
              <p:cNvSpPr>
                <a:spLocks noChangeArrowheads="1"/>
              </p:cNvSpPr>
              <p:nvPr/>
            </p:nvSpPr>
            <p:spPr bwMode="auto">
              <a:xfrm>
                <a:off x="328" y="1715"/>
                <a:ext cx="943" cy="4"/>
              </a:xfrm>
              <a:prstGeom prst="rect">
                <a:avLst/>
              </a:prstGeom>
              <a:solidFill>
                <a:srgbClr val="1666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5" name="Rectangle 283"/>
              <p:cNvSpPr>
                <a:spLocks noChangeArrowheads="1"/>
              </p:cNvSpPr>
              <p:nvPr/>
            </p:nvSpPr>
            <p:spPr bwMode="auto">
              <a:xfrm>
                <a:off x="328" y="1719"/>
                <a:ext cx="943" cy="5"/>
              </a:xfrm>
              <a:prstGeom prst="rect">
                <a:avLst/>
              </a:prstGeom>
              <a:solidFill>
                <a:srgbClr val="1665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6" name="Rectangle 284"/>
              <p:cNvSpPr>
                <a:spLocks noChangeArrowheads="1"/>
              </p:cNvSpPr>
              <p:nvPr/>
            </p:nvSpPr>
            <p:spPr bwMode="auto">
              <a:xfrm>
                <a:off x="328" y="1724"/>
                <a:ext cx="943" cy="5"/>
              </a:xfrm>
              <a:prstGeom prst="rect">
                <a:avLst/>
              </a:prstGeom>
              <a:solidFill>
                <a:srgbClr val="1664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7" name="Rectangle 285"/>
              <p:cNvSpPr>
                <a:spLocks noChangeArrowheads="1"/>
              </p:cNvSpPr>
              <p:nvPr/>
            </p:nvSpPr>
            <p:spPr bwMode="auto">
              <a:xfrm>
                <a:off x="328" y="1729"/>
                <a:ext cx="943" cy="5"/>
              </a:xfrm>
              <a:prstGeom prst="rect">
                <a:avLst/>
              </a:prstGeom>
              <a:solidFill>
                <a:srgbClr val="1563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8" name="Rectangle 286"/>
              <p:cNvSpPr>
                <a:spLocks noChangeArrowheads="1"/>
              </p:cNvSpPr>
              <p:nvPr/>
            </p:nvSpPr>
            <p:spPr bwMode="auto">
              <a:xfrm>
                <a:off x="328" y="1734"/>
                <a:ext cx="943" cy="4"/>
              </a:xfrm>
              <a:prstGeom prst="rect">
                <a:avLst/>
              </a:prstGeom>
              <a:solidFill>
                <a:srgbClr val="1562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9" name="Rectangle 287"/>
              <p:cNvSpPr>
                <a:spLocks noChangeArrowheads="1"/>
              </p:cNvSpPr>
              <p:nvPr/>
            </p:nvSpPr>
            <p:spPr bwMode="auto">
              <a:xfrm>
                <a:off x="330" y="1471"/>
                <a:ext cx="940" cy="268"/>
              </a:xfrm>
              <a:prstGeom prst="rect">
                <a:avLst/>
              </a:prstGeom>
              <a:no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0" name="Rectangle 288"/>
              <p:cNvSpPr>
                <a:spLocks noChangeArrowheads="1"/>
              </p:cNvSpPr>
              <p:nvPr/>
            </p:nvSpPr>
            <p:spPr bwMode="auto">
              <a:xfrm>
                <a:off x="386" y="1496"/>
                <a:ext cx="961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Отражение принятого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1" name="Rectangle 289"/>
              <p:cNvSpPr>
                <a:spLocks noChangeArrowheads="1"/>
              </p:cNvSpPr>
              <p:nvPr/>
            </p:nvSpPr>
            <p:spPr bwMode="auto">
              <a:xfrm>
                <a:off x="534" y="1602"/>
                <a:ext cx="620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обязательства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2" name="Rectangle 290"/>
              <p:cNvSpPr>
                <a:spLocks noChangeArrowheads="1"/>
              </p:cNvSpPr>
              <p:nvPr/>
            </p:nvSpPr>
            <p:spPr bwMode="auto">
              <a:xfrm>
                <a:off x="328" y="1909"/>
                <a:ext cx="948" cy="23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3" name="Rectangle 291"/>
              <p:cNvSpPr>
                <a:spLocks noChangeArrowheads="1"/>
              </p:cNvSpPr>
              <p:nvPr/>
            </p:nvSpPr>
            <p:spPr bwMode="auto">
              <a:xfrm>
                <a:off x="328" y="1932"/>
                <a:ext cx="948" cy="5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4" name="Rectangle 292"/>
              <p:cNvSpPr>
                <a:spLocks noChangeArrowheads="1"/>
              </p:cNvSpPr>
              <p:nvPr/>
            </p:nvSpPr>
            <p:spPr bwMode="auto">
              <a:xfrm>
                <a:off x="328" y="1937"/>
                <a:ext cx="948" cy="5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5" name="Rectangle 293"/>
              <p:cNvSpPr>
                <a:spLocks noChangeArrowheads="1"/>
              </p:cNvSpPr>
              <p:nvPr/>
            </p:nvSpPr>
            <p:spPr bwMode="auto">
              <a:xfrm>
                <a:off x="328" y="1942"/>
                <a:ext cx="948" cy="5"/>
              </a:xfrm>
              <a:prstGeom prst="rect">
                <a:avLst/>
              </a:prstGeom>
              <a:solidFill>
                <a:srgbClr val="2295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6" name="Rectangle 294"/>
              <p:cNvSpPr>
                <a:spLocks noChangeArrowheads="1"/>
              </p:cNvSpPr>
              <p:nvPr/>
            </p:nvSpPr>
            <p:spPr bwMode="auto">
              <a:xfrm>
                <a:off x="328" y="1947"/>
                <a:ext cx="948" cy="4"/>
              </a:xfrm>
              <a:prstGeom prst="rect">
                <a:avLst/>
              </a:prstGeom>
              <a:solidFill>
                <a:srgbClr val="2294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7" name="Rectangle 295"/>
              <p:cNvSpPr>
                <a:spLocks noChangeArrowheads="1"/>
              </p:cNvSpPr>
              <p:nvPr/>
            </p:nvSpPr>
            <p:spPr bwMode="auto">
              <a:xfrm>
                <a:off x="328" y="1951"/>
                <a:ext cx="948" cy="5"/>
              </a:xfrm>
              <a:prstGeom prst="rect">
                <a:avLst/>
              </a:prstGeom>
              <a:solidFill>
                <a:srgbClr val="2192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8" name="Rectangle 296"/>
              <p:cNvSpPr>
                <a:spLocks noChangeArrowheads="1"/>
              </p:cNvSpPr>
              <p:nvPr/>
            </p:nvSpPr>
            <p:spPr bwMode="auto">
              <a:xfrm>
                <a:off x="328" y="1956"/>
                <a:ext cx="948" cy="5"/>
              </a:xfrm>
              <a:prstGeom prst="rect">
                <a:avLst/>
              </a:prstGeom>
              <a:solidFill>
                <a:srgbClr val="2191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9" name="Rectangle 297"/>
              <p:cNvSpPr>
                <a:spLocks noChangeArrowheads="1"/>
              </p:cNvSpPr>
              <p:nvPr/>
            </p:nvSpPr>
            <p:spPr bwMode="auto">
              <a:xfrm>
                <a:off x="328" y="1961"/>
                <a:ext cx="948" cy="5"/>
              </a:xfrm>
              <a:prstGeom prst="rect">
                <a:avLst/>
              </a:prstGeom>
              <a:solidFill>
                <a:srgbClr val="2190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0" name="Rectangle 298"/>
              <p:cNvSpPr>
                <a:spLocks noChangeArrowheads="1"/>
              </p:cNvSpPr>
              <p:nvPr/>
            </p:nvSpPr>
            <p:spPr bwMode="auto">
              <a:xfrm>
                <a:off x="328" y="1966"/>
                <a:ext cx="948" cy="4"/>
              </a:xfrm>
              <a:prstGeom prst="rect">
                <a:avLst/>
              </a:prstGeom>
              <a:solidFill>
                <a:srgbClr val="208F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1" name="Rectangle 299"/>
              <p:cNvSpPr>
                <a:spLocks noChangeArrowheads="1"/>
              </p:cNvSpPr>
              <p:nvPr/>
            </p:nvSpPr>
            <p:spPr bwMode="auto">
              <a:xfrm>
                <a:off x="328" y="1970"/>
                <a:ext cx="948" cy="5"/>
              </a:xfrm>
              <a:prstGeom prst="rect">
                <a:avLst/>
              </a:prstGeom>
              <a:solidFill>
                <a:srgbClr val="208E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2" name="Rectangle 300"/>
              <p:cNvSpPr>
                <a:spLocks noChangeArrowheads="1"/>
              </p:cNvSpPr>
              <p:nvPr/>
            </p:nvSpPr>
            <p:spPr bwMode="auto">
              <a:xfrm>
                <a:off x="328" y="1975"/>
                <a:ext cx="948" cy="5"/>
              </a:xfrm>
              <a:prstGeom prst="rect">
                <a:avLst/>
              </a:prstGeom>
              <a:solidFill>
                <a:srgbClr val="208D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3" name="Rectangle 301"/>
              <p:cNvSpPr>
                <a:spLocks noChangeArrowheads="1"/>
              </p:cNvSpPr>
              <p:nvPr/>
            </p:nvSpPr>
            <p:spPr bwMode="auto">
              <a:xfrm>
                <a:off x="328" y="1980"/>
                <a:ext cx="948" cy="5"/>
              </a:xfrm>
              <a:prstGeom prst="rect">
                <a:avLst/>
              </a:prstGeom>
              <a:solidFill>
                <a:srgbClr val="208C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4" name="Rectangle 302"/>
              <p:cNvSpPr>
                <a:spLocks noChangeArrowheads="1"/>
              </p:cNvSpPr>
              <p:nvPr/>
            </p:nvSpPr>
            <p:spPr bwMode="auto">
              <a:xfrm>
                <a:off x="328" y="1985"/>
                <a:ext cx="948" cy="4"/>
              </a:xfrm>
              <a:prstGeom prst="rect">
                <a:avLst/>
              </a:prstGeom>
              <a:solidFill>
                <a:srgbClr val="1F8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5" name="Rectangle 303"/>
              <p:cNvSpPr>
                <a:spLocks noChangeArrowheads="1"/>
              </p:cNvSpPr>
              <p:nvPr/>
            </p:nvSpPr>
            <p:spPr bwMode="auto">
              <a:xfrm>
                <a:off x="328" y="1989"/>
                <a:ext cx="948" cy="5"/>
              </a:xfrm>
              <a:prstGeom prst="rect">
                <a:avLst/>
              </a:prstGeom>
              <a:solidFill>
                <a:srgbClr val="1F8A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6" name="Rectangle 304"/>
              <p:cNvSpPr>
                <a:spLocks noChangeArrowheads="1"/>
              </p:cNvSpPr>
              <p:nvPr/>
            </p:nvSpPr>
            <p:spPr bwMode="auto">
              <a:xfrm>
                <a:off x="328" y="1994"/>
                <a:ext cx="948" cy="5"/>
              </a:xfrm>
              <a:prstGeom prst="rect">
                <a:avLst/>
              </a:prstGeom>
              <a:solidFill>
                <a:srgbClr val="1F89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7" name="Rectangle 305"/>
              <p:cNvSpPr>
                <a:spLocks noChangeArrowheads="1"/>
              </p:cNvSpPr>
              <p:nvPr/>
            </p:nvSpPr>
            <p:spPr bwMode="auto">
              <a:xfrm>
                <a:off x="328" y="1999"/>
                <a:ext cx="948" cy="5"/>
              </a:xfrm>
              <a:prstGeom prst="rect">
                <a:avLst/>
              </a:prstGeom>
              <a:solidFill>
                <a:srgbClr val="1F88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8" name="Rectangle 306"/>
              <p:cNvSpPr>
                <a:spLocks noChangeArrowheads="1"/>
              </p:cNvSpPr>
              <p:nvPr/>
            </p:nvSpPr>
            <p:spPr bwMode="auto">
              <a:xfrm>
                <a:off x="328" y="2004"/>
                <a:ext cx="948" cy="4"/>
              </a:xfrm>
              <a:prstGeom prst="rect">
                <a:avLst/>
              </a:prstGeom>
              <a:solidFill>
                <a:srgbClr val="1E8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9" name="Rectangle 307"/>
              <p:cNvSpPr>
                <a:spLocks noChangeArrowheads="1"/>
              </p:cNvSpPr>
              <p:nvPr/>
            </p:nvSpPr>
            <p:spPr bwMode="auto">
              <a:xfrm>
                <a:off x="328" y="2008"/>
                <a:ext cx="948" cy="5"/>
              </a:xfrm>
              <a:prstGeom prst="rect">
                <a:avLst/>
              </a:prstGeom>
              <a:solidFill>
                <a:srgbClr val="1E86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0" name="Rectangle 308"/>
              <p:cNvSpPr>
                <a:spLocks noChangeArrowheads="1"/>
              </p:cNvSpPr>
              <p:nvPr/>
            </p:nvSpPr>
            <p:spPr bwMode="auto">
              <a:xfrm>
                <a:off x="328" y="2013"/>
                <a:ext cx="948" cy="5"/>
              </a:xfrm>
              <a:prstGeom prst="rect">
                <a:avLst/>
              </a:prstGeom>
              <a:solidFill>
                <a:srgbClr val="1E85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1" name="Rectangle 309"/>
              <p:cNvSpPr>
                <a:spLocks noChangeArrowheads="1"/>
              </p:cNvSpPr>
              <p:nvPr/>
            </p:nvSpPr>
            <p:spPr bwMode="auto">
              <a:xfrm>
                <a:off x="328" y="2018"/>
                <a:ext cx="948" cy="4"/>
              </a:xfrm>
              <a:prstGeom prst="rect">
                <a:avLst/>
              </a:prstGeom>
              <a:solidFill>
                <a:srgbClr val="1D84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2" name="Rectangle 310"/>
              <p:cNvSpPr>
                <a:spLocks noChangeArrowheads="1"/>
              </p:cNvSpPr>
              <p:nvPr/>
            </p:nvSpPr>
            <p:spPr bwMode="auto">
              <a:xfrm>
                <a:off x="328" y="2022"/>
                <a:ext cx="948" cy="5"/>
              </a:xfrm>
              <a:prstGeom prst="rect">
                <a:avLst/>
              </a:prstGeom>
              <a:solidFill>
                <a:srgbClr val="1D82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3" name="Rectangle 311"/>
              <p:cNvSpPr>
                <a:spLocks noChangeArrowheads="1"/>
              </p:cNvSpPr>
              <p:nvPr/>
            </p:nvSpPr>
            <p:spPr bwMode="auto">
              <a:xfrm>
                <a:off x="328" y="2027"/>
                <a:ext cx="948" cy="5"/>
              </a:xfrm>
              <a:prstGeom prst="rect">
                <a:avLst/>
              </a:prstGeom>
              <a:solidFill>
                <a:srgbClr val="1D81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4" name="Rectangle 312"/>
              <p:cNvSpPr>
                <a:spLocks noChangeArrowheads="1"/>
              </p:cNvSpPr>
              <p:nvPr/>
            </p:nvSpPr>
            <p:spPr bwMode="auto">
              <a:xfrm>
                <a:off x="328" y="2032"/>
                <a:ext cx="948" cy="5"/>
              </a:xfrm>
              <a:prstGeom prst="rect">
                <a:avLst/>
              </a:prstGeom>
              <a:solidFill>
                <a:srgbClr val="1D8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5" name="Rectangle 313"/>
              <p:cNvSpPr>
                <a:spLocks noChangeArrowheads="1"/>
              </p:cNvSpPr>
              <p:nvPr/>
            </p:nvSpPr>
            <p:spPr bwMode="auto">
              <a:xfrm>
                <a:off x="328" y="2037"/>
                <a:ext cx="948" cy="4"/>
              </a:xfrm>
              <a:prstGeom prst="rect">
                <a:avLst/>
              </a:prstGeom>
              <a:solidFill>
                <a:srgbClr val="1C8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6" name="Rectangle 314"/>
              <p:cNvSpPr>
                <a:spLocks noChangeArrowheads="1"/>
              </p:cNvSpPr>
              <p:nvPr/>
            </p:nvSpPr>
            <p:spPr bwMode="auto">
              <a:xfrm>
                <a:off x="328" y="2041"/>
                <a:ext cx="948" cy="5"/>
              </a:xfrm>
              <a:prstGeom prst="rect">
                <a:avLst/>
              </a:prstGeom>
              <a:solidFill>
                <a:srgbClr val="1C7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7" name="Rectangle 315"/>
              <p:cNvSpPr>
                <a:spLocks noChangeArrowheads="1"/>
              </p:cNvSpPr>
              <p:nvPr/>
            </p:nvSpPr>
            <p:spPr bwMode="auto">
              <a:xfrm>
                <a:off x="328" y="2046"/>
                <a:ext cx="948" cy="5"/>
              </a:xfrm>
              <a:prstGeom prst="rect">
                <a:avLst/>
              </a:prstGeom>
              <a:solidFill>
                <a:srgbClr val="1C7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8" name="Rectangle 316"/>
              <p:cNvSpPr>
                <a:spLocks noChangeArrowheads="1"/>
              </p:cNvSpPr>
              <p:nvPr/>
            </p:nvSpPr>
            <p:spPr bwMode="auto">
              <a:xfrm>
                <a:off x="328" y="2051"/>
                <a:ext cx="948" cy="5"/>
              </a:xfrm>
              <a:prstGeom prst="rect">
                <a:avLst/>
              </a:prstGeom>
              <a:solidFill>
                <a:srgbClr val="1B7D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9" name="Rectangle 317"/>
              <p:cNvSpPr>
                <a:spLocks noChangeArrowheads="1"/>
              </p:cNvSpPr>
              <p:nvPr/>
            </p:nvSpPr>
            <p:spPr bwMode="auto">
              <a:xfrm>
                <a:off x="328" y="2056"/>
                <a:ext cx="948" cy="4"/>
              </a:xfrm>
              <a:prstGeom prst="rect">
                <a:avLst/>
              </a:prstGeom>
              <a:solidFill>
                <a:srgbClr val="1B7C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0" name="Rectangle 318"/>
              <p:cNvSpPr>
                <a:spLocks noChangeArrowheads="1"/>
              </p:cNvSpPr>
              <p:nvPr/>
            </p:nvSpPr>
            <p:spPr bwMode="auto">
              <a:xfrm>
                <a:off x="328" y="2060"/>
                <a:ext cx="948" cy="5"/>
              </a:xfrm>
              <a:prstGeom prst="rect">
                <a:avLst/>
              </a:prstGeom>
              <a:solidFill>
                <a:srgbClr val="1B7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1" name="Rectangle 319"/>
              <p:cNvSpPr>
                <a:spLocks noChangeArrowheads="1"/>
              </p:cNvSpPr>
              <p:nvPr/>
            </p:nvSpPr>
            <p:spPr bwMode="auto">
              <a:xfrm>
                <a:off x="328" y="2065"/>
                <a:ext cx="948" cy="5"/>
              </a:xfrm>
              <a:prstGeom prst="rect">
                <a:avLst/>
              </a:prstGeom>
              <a:solidFill>
                <a:srgbClr val="1B79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2" name="Rectangle 320"/>
              <p:cNvSpPr>
                <a:spLocks noChangeArrowheads="1"/>
              </p:cNvSpPr>
              <p:nvPr/>
            </p:nvSpPr>
            <p:spPr bwMode="auto">
              <a:xfrm>
                <a:off x="328" y="2070"/>
                <a:ext cx="948" cy="5"/>
              </a:xfrm>
              <a:prstGeom prst="rect">
                <a:avLst/>
              </a:prstGeom>
              <a:solidFill>
                <a:srgbClr val="1A7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3" name="Rectangle 321"/>
              <p:cNvSpPr>
                <a:spLocks noChangeArrowheads="1"/>
              </p:cNvSpPr>
              <p:nvPr/>
            </p:nvSpPr>
            <p:spPr bwMode="auto">
              <a:xfrm>
                <a:off x="328" y="2075"/>
                <a:ext cx="948" cy="4"/>
              </a:xfrm>
              <a:prstGeom prst="rect">
                <a:avLst/>
              </a:prstGeom>
              <a:solidFill>
                <a:srgbClr val="1A77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4" name="Rectangle 322"/>
              <p:cNvSpPr>
                <a:spLocks noChangeArrowheads="1"/>
              </p:cNvSpPr>
              <p:nvPr/>
            </p:nvSpPr>
            <p:spPr bwMode="auto">
              <a:xfrm>
                <a:off x="328" y="2079"/>
                <a:ext cx="948" cy="5"/>
              </a:xfrm>
              <a:prstGeom prst="rect">
                <a:avLst/>
              </a:prstGeom>
              <a:solidFill>
                <a:srgbClr val="1A76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5" name="Rectangle 323"/>
              <p:cNvSpPr>
                <a:spLocks noChangeArrowheads="1"/>
              </p:cNvSpPr>
              <p:nvPr/>
            </p:nvSpPr>
            <p:spPr bwMode="auto">
              <a:xfrm>
                <a:off x="328" y="2084"/>
                <a:ext cx="948" cy="5"/>
              </a:xfrm>
              <a:prstGeom prst="rect">
                <a:avLst/>
              </a:prstGeom>
              <a:solidFill>
                <a:srgbClr val="1A75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6" name="Rectangle 324"/>
              <p:cNvSpPr>
                <a:spLocks noChangeArrowheads="1"/>
              </p:cNvSpPr>
              <p:nvPr/>
            </p:nvSpPr>
            <p:spPr bwMode="auto">
              <a:xfrm>
                <a:off x="328" y="2089"/>
                <a:ext cx="948" cy="4"/>
              </a:xfrm>
              <a:prstGeom prst="rect">
                <a:avLst/>
              </a:prstGeom>
              <a:solidFill>
                <a:srgbClr val="1A74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7" name="Rectangle 325"/>
              <p:cNvSpPr>
                <a:spLocks noChangeArrowheads="1"/>
              </p:cNvSpPr>
              <p:nvPr/>
            </p:nvSpPr>
            <p:spPr bwMode="auto">
              <a:xfrm>
                <a:off x="328" y="2093"/>
                <a:ext cx="948" cy="5"/>
              </a:xfrm>
              <a:prstGeom prst="rect">
                <a:avLst/>
              </a:prstGeom>
              <a:solidFill>
                <a:srgbClr val="1A73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8" name="Rectangle 326"/>
              <p:cNvSpPr>
                <a:spLocks noChangeArrowheads="1"/>
              </p:cNvSpPr>
              <p:nvPr/>
            </p:nvSpPr>
            <p:spPr bwMode="auto">
              <a:xfrm>
                <a:off x="328" y="2098"/>
                <a:ext cx="948" cy="5"/>
              </a:xfrm>
              <a:prstGeom prst="rect">
                <a:avLst/>
              </a:prstGeom>
              <a:solidFill>
                <a:srgbClr val="1A72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9" name="Rectangle 327"/>
              <p:cNvSpPr>
                <a:spLocks noChangeArrowheads="1"/>
              </p:cNvSpPr>
              <p:nvPr/>
            </p:nvSpPr>
            <p:spPr bwMode="auto">
              <a:xfrm>
                <a:off x="328" y="2103"/>
                <a:ext cx="948" cy="5"/>
              </a:xfrm>
              <a:prstGeom prst="rect">
                <a:avLst/>
              </a:prstGeom>
              <a:solidFill>
                <a:srgbClr val="1971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0" name="Rectangle 328"/>
              <p:cNvSpPr>
                <a:spLocks noChangeArrowheads="1"/>
              </p:cNvSpPr>
              <p:nvPr/>
            </p:nvSpPr>
            <p:spPr bwMode="auto">
              <a:xfrm>
                <a:off x="328" y="2108"/>
                <a:ext cx="948" cy="4"/>
              </a:xfrm>
              <a:prstGeom prst="rect">
                <a:avLst/>
              </a:prstGeom>
              <a:solidFill>
                <a:srgbClr val="1970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1" name="Rectangle 329"/>
              <p:cNvSpPr>
                <a:spLocks noChangeArrowheads="1"/>
              </p:cNvSpPr>
              <p:nvPr/>
            </p:nvSpPr>
            <p:spPr bwMode="auto">
              <a:xfrm>
                <a:off x="328" y="2112"/>
                <a:ext cx="948" cy="5"/>
              </a:xfrm>
              <a:prstGeom prst="rect">
                <a:avLst/>
              </a:prstGeom>
              <a:solidFill>
                <a:srgbClr val="196F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2" name="Rectangle 330"/>
              <p:cNvSpPr>
                <a:spLocks noChangeArrowheads="1"/>
              </p:cNvSpPr>
              <p:nvPr/>
            </p:nvSpPr>
            <p:spPr bwMode="auto">
              <a:xfrm>
                <a:off x="328" y="2117"/>
                <a:ext cx="948" cy="5"/>
              </a:xfrm>
              <a:prstGeom prst="rect">
                <a:avLst/>
              </a:prstGeom>
              <a:solidFill>
                <a:srgbClr val="186E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3" name="Rectangle 331"/>
              <p:cNvSpPr>
                <a:spLocks noChangeArrowheads="1"/>
              </p:cNvSpPr>
              <p:nvPr/>
            </p:nvSpPr>
            <p:spPr bwMode="auto">
              <a:xfrm>
                <a:off x="328" y="2122"/>
                <a:ext cx="948" cy="5"/>
              </a:xfrm>
              <a:prstGeom prst="rect">
                <a:avLst/>
              </a:prstGeom>
              <a:solidFill>
                <a:srgbClr val="186D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4" name="Rectangle 332"/>
              <p:cNvSpPr>
                <a:spLocks noChangeArrowheads="1"/>
              </p:cNvSpPr>
              <p:nvPr/>
            </p:nvSpPr>
            <p:spPr bwMode="auto">
              <a:xfrm>
                <a:off x="328" y="2127"/>
                <a:ext cx="948" cy="4"/>
              </a:xfrm>
              <a:prstGeom prst="rect">
                <a:avLst/>
              </a:prstGeom>
              <a:solidFill>
                <a:srgbClr val="186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5" name="Rectangle 333"/>
              <p:cNvSpPr>
                <a:spLocks noChangeArrowheads="1"/>
              </p:cNvSpPr>
              <p:nvPr/>
            </p:nvSpPr>
            <p:spPr bwMode="auto">
              <a:xfrm>
                <a:off x="328" y="2131"/>
                <a:ext cx="948" cy="5"/>
              </a:xfrm>
              <a:prstGeom prst="rect">
                <a:avLst/>
              </a:prstGeom>
              <a:solidFill>
                <a:srgbClr val="186A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6" name="Rectangle 334"/>
              <p:cNvSpPr>
                <a:spLocks noChangeArrowheads="1"/>
              </p:cNvSpPr>
              <p:nvPr/>
            </p:nvSpPr>
            <p:spPr bwMode="auto">
              <a:xfrm>
                <a:off x="328" y="2136"/>
                <a:ext cx="948" cy="5"/>
              </a:xfrm>
              <a:prstGeom prst="rect">
                <a:avLst/>
              </a:prstGeom>
              <a:solidFill>
                <a:srgbClr val="1769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7" name="Rectangle 335"/>
              <p:cNvSpPr>
                <a:spLocks noChangeArrowheads="1"/>
              </p:cNvSpPr>
              <p:nvPr/>
            </p:nvSpPr>
            <p:spPr bwMode="auto">
              <a:xfrm>
                <a:off x="328" y="2141"/>
                <a:ext cx="948" cy="5"/>
              </a:xfrm>
              <a:prstGeom prst="rect">
                <a:avLst/>
              </a:prstGeom>
              <a:solidFill>
                <a:srgbClr val="1768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8" name="Rectangle 336"/>
              <p:cNvSpPr>
                <a:spLocks noChangeArrowheads="1"/>
              </p:cNvSpPr>
              <p:nvPr/>
            </p:nvSpPr>
            <p:spPr bwMode="auto">
              <a:xfrm>
                <a:off x="328" y="2146"/>
                <a:ext cx="948" cy="4"/>
              </a:xfrm>
              <a:prstGeom prst="rect">
                <a:avLst/>
              </a:prstGeom>
              <a:solidFill>
                <a:srgbClr val="176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9" name="Rectangle 337"/>
              <p:cNvSpPr>
                <a:spLocks noChangeArrowheads="1"/>
              </p:cNvSpPr>
              <p:nvPr/>
            </p:nvSpPr>
            <p:spPr bwMode="auto">
              <a:xfrm>
                <a:off x="328" y="2150"/>
                <a:ext cx="948" cy="5"/>
              </a:xfrm>
              <a:prstGeom prst="rect">
                <a:avLst/>
              </a:prstGeom>
              <a:solidFill>
                <a:srgbClr val="1666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0" name="Rectangle 338"/>
              <p:cNvSpPr>
                <a:spLocks noChangeArrowheads="1"/>
              </p:cNvSpPr>
              <p:nvPr/>
            </p:nvSpPr>
            <p:spPr bwMode="auto">
              <a:xfrm>
                <a:off x="328" y="2155"/>
                <a:ext cx="948" cy="5"/>
              </a:xfrm>
              <a:prstGeom prst="rect">
                <a:avLst/>
              </a:prstGeom>
              <a:solidFill>
                <a:srgbClr val="16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1" name="Rectangle 339"/>
              <p:cNvSpPr>
                <a:spLocks noChangeArrowheads="1"/>
              </p:cNvSpPr>
              <p:nvPr/>
            </p:nvSpPr>
            <p:spPr bwMode="auto">
              <a:xfrm>
                <a:off x="328" y="2160"/>
                <a:ext cx="948" cy="4"/>
              </a:xfrm>
              <a:prstGeom prst="rect">
                <a:avLst/>
              </a:prstGeom>
              <a:solidFill>
                <a:srgbClr val="1665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2" name="Rectangle 340"/>
              <p:cNvSpPr>
                <a:spLocks noChangeArrowheads="1"/>
              </p:cNvSpPr>
              <p:nvPr/>
            </p:nvSpPr>
            <p:spPr bwMode="auto">
              <a:xfrm>
                <a:off x="328" y="2164"/>
                <a:ext cx="948" cy="5"/>
              </a:xfrm>
              <a:prstGeom prst="rect">
                <a:avLst/>
              </a:prstGeom>
              <a:solidFill>
                <a:srgbClr val="1664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3" name="Rectangle 341"/>
              <p:cNvSpPr>
                <a:spLocks noChangeArrowheads="1"/>
              </p:cNvSpPr>
              <p:nvPr/>
            </p:nvSpPr>
            <p:spPr bwMode="auto">
              <a:xfrm>
                <a:off x="328" y="2169"/>
                <a:ext cx="948" cy="5"/>
              </a:xfrm>
              <a:prstGeom prst="rect">
                <a:avLst/>
              </a:prstGeom>
              <a:solidFill>
                <a:srgbClr val="1562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4" name="Rectangle 342"/>
              <p:cNvSpPr>
                <a:spLocks noChangeArrowheads="1"/>
              </p:cNvSpPr>
              <p:nvPr/>
            </p:nvSpPr>
            <p:spPr bwMode="auto">
              <a:xfrm>
                <a:off x="328" y="2174"/>
                <a:ext cx="948" cy="5"/>
              </a:xfrm>
              <a:prstGeom prst="rect">
                <a:avLst/>
              </a:prstGeom>
              <a:solidFill>
                <a:srgbClr val="1561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5" name="Rectangle 343"/>
              <p:cNvSpPr>
                <a:spLocks noChangeArrowheads="1"/>
              </p:cNvSpPr>
              <p:nvPr/>
            </p:nvSpPr>
            <p:spPr bwMode="auto">
              <a:xfrm>
                <a:off x="328" y="2179"/>
                <a:ext cx="948" cy="4"/>
              </a:xfrm>
              <a:prstGeom prst="rect">
                <a:avLst/>
              </a:prstGeom>
              <a:solidFill>
                <a:srgbClr val="1562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6" name="Rectangle 344"/>
              <p:cNvSpPr>
                <a:spLocks noChangeArrowheads="1"/>
              </p:cNvSpPr>
              <p:nvPr/>
            </p:nvSpPr>
            <p:spPr bwMode="auto">
              <a:xfrm>
                <a:off x="328" y="2183"/>
                <a:ext cx="948" cy="5"/>
              </a:xfrm>
              <a:prstGeom prst="rect">
                <a:avLst/>
              </a:prstGeom>
              <a:solidFill>
                <a:srgbClr val="1563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7" name="Rectangle 345"/>
              <p:cNvSpPr>
                <a:spLocks noChangeArrowheads="1"/>
              </p:cNvSpPr>
              <p:nvPr/>
            </p:nvSpPr>
            <p:spPr bwMode="auto">
              <a:xfrm>
                <a:off x="328" y="2188"/>
                <a:ext cx="948" cy="5"/>
              </a:xfrm>
              <a:prstGeom prst="rect">
                <a:avLst/>
              </a:prstGeom>
              <a:solidFill>
                <a:srgbClr val="1664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8" name="Rectangle 346"/>
              <p:cNvSpPr>
                <a:spLocks noChangeArrowheads="1"/>
              </p:cNvSpPr>
              <p:nvPr/>
            </p:nvSpPr>
            <p:spPr bwMode="auto">
              <a:xfrm>
                <a:off x="328" y="2193"/>
                <a:ext cx="948" cy="5"/>
              </a:xfrm>
              <a:prstGeom prst="rect">
                <a:avLst/>
              </a:prstGeom>
              <a:solidFill>
                <a:srgbClr val="1665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9" name="Freeform 347"/>
              <p:cNvSpPr>
                <a:spLocks/>
              </p:cNvSpPr>
              <p:nvPr/>
            </p:nvSpPr>
            <p:spPr bwMode="auto">
              <a:xfrm>
                <a:off x="330" y="1909"/>
                <a:ext cx="940" cy="280"/>
              </a:xfrm>
              <a:custGeom>
                <a:avLst/>
                <a:gdLst/>
                <a:ahLst/>
                <a:cxnLst>
                  <a:cxn ang="0">
                    <a:pos x="0" y="793"/>
                  </a:cxn>
                  <a:cxn ang="0">
                    <a:pos x="0" y="0"/>
                  </a:cxn>
                  <a:cxn ang="0">
                    <a:pos x="3175" y="0"/>
                  </a:cxn>
                  <a:cxn ang="0">
                    <a:pos x="3175" y="793"/>
                  </a:cxn>
                  <a:cxn ang="0">
                    <a:pos x="1587" y="793"/>
                  </a:cxn>
                  <a:cxn ang="0">
                    <a:pos x="0" y="793"/>
                  </a:cxn>
                </a:cxnLst>
                <a:rect l="0" t="0" r="r" b="b"/>
                <a:pathLst>
                  <a:path w="3175" h="945">
                    <a:moveTo>
                      <a:pt x="0" y="793"/>
                    </a:moveTo>
                    <a:lnTo>
                      <a:pt x="0" y="0"/>
                    </a:lnTo>
                    <a:lnTo>
                      <a:pt x="3175" y="0"/>
                    </a:lnTo>
                    <a:lnTo>
                      <a:pt x="3175" y="793"/>
                    </a:lnTo>
                    <a:cubicBezTo>
                      <a:pt x="2656" y="642"/>
                      <a:pt x="2106" y="642"/>
                      <a:pt x="1587" y="793"/>
                    </a:cubicBezTo>
                    <a:cubicBezTo>
                      <a:pt x="1069" y="945"/>
                      <a:pt x="518" y="945"/>
                      <a:pt x="0" y="793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0" name="Rectangle 348"/>
              <p:cNvSpPr>
                <a:spLocks noChangeArrowheads="1"/>
              </p:cNvSpPr>
              <p:nvPr/>
            </p:nvSpPr>
            <p:spPr bwMode="auto">
              <a:xfrm>
                <a:off x="352" y="1901"/>
                <a:ext cx="464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Документ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1" name="Rectangle 349"/>
              <p:cNvSpPr>
                <a:spLocks noChangeArrowheads="1"/>
              </p:cNvSpPr>
              <p:nvPr/>
            </p:nvSpPr>
            <p:spPr bwMode="auto">
              <a:xfrm>
                <a:off x="741" y="1901"/>
                <a:ext cx="95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«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2" name="Rectangle 350"/>
              <p:cNvSpPr>
                <a:spLocks noChangeArrowheads="1"/>
              </p:cNvSpPr>
              <p:nvPr/>
            </p:nvSpPr>
            <p:spPr bwMode="auto">
              <a:xfrm>
                <a:off x="787" y="1901"/>
                <a:ext cx="568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Регистрация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3" name="Rectangle 351"/>
              <p:cNvSpPr>
                <a:spLocks noChangeArrowheads="1"/>
              </p:cNvSpPr>
              <p:nvPr/>
            </p:nvSpPr>
            <p:spPr bwMode="auto">
              <a:xfrm>
                <a:off x="532" y="2007"/>
                <a:ext cx="573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обязательств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4" name="Rectangle 352"/>
              <p:cNvSpPr>
                <a:spLocks noChangeArrowheads="1"/>
              </p:cNvSpPr>
              <p:nvPr/>
            </p:nvSpPr>
            <p:spPr bwMode="auto">
              <a:xfrm>
                <a:off x="1027" y="2007"/>
                <a:ext cx="94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»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5" name="Rectangle 353"/>
              <p:cNvSpPr>
                <a:spLocks noChangeArrowheads="1"/>
              </p:cNvSpPr>
              <p:nvPr/>
            </p:nvSpPr>
            <p:spPr bwMode="auto">
              <a:xfrm>
                <a:off x="3317" y="2955"/>
                <a:ext cx="947" cy="43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6" name="Rectangle 354"/>
              <p:cNvSpPr>
                <a:spLocks noChangeArrowheads="1"/>
              </p:cNvSpPr>
              <p:nvPr/>
            </p:nvSpPr>
            <p:spPr bwMode="auto">
              <a:xfrm>
                <a:off x="3317" y="2998"/>
                <a:ext cx="947" cy="4"/>
              </a:xfrm>
              <a:prstGeom prst="rect">
                <a:avLst/>
              </a:prstGeom>
              <a:solidFill>
                <a:srgbClr val="2296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7" name="Rectangle 355"/>
              <p:cNvSpPr>
                <a:spLocks noChangeArrowheads="1"/>
              </p:cNvSpPr>
              <p:nvPr/>
            </p:nvSpPr>
            <p:spPr bwMode="auto">
              <a:xfrm>
                <a:off x="3317" y="3002"/>
                <a:ext cx="947" cy="10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8" name="Rectangle 356"/>
              <p:cNvSpPr>
                <a:spLocks noChangeArrowheads="1"/>
              </p:cNvSpPr>
              <p:nvPr/>
            </p:nvSpPr>
            <p:spPr bwMode="auto">
              <a:xfrm>
                <a:off x="3317" y="3012"/>
                <a:ext cx="947" cy="9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9" name="Rectangle 357"/>
              <p:cNvSpPr>
                <a:spLocks noChangeArrowheads="1"/>
              </p:cNvSpPr>
              <p:nvPr/>
            </p:nvSpPr>
            <p:spPr bwMode="auto">
              <a:xfrm>
                <a:off x="3317" y="3021"/>
                <a:ext cx="947" cy="5"/>
              </a:xfrm>
              <a:prstGeom prst="rect">
                <a:avLst/>
              </a:prstGeom>
              <a:solidFill>
                <a:srgbClr val="2294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0" name="Rectangle 358"/>
              <p:cNvSpPr>
                <a:spLocks noChangeArrowheads="1"/>
              </p:cNvSpPr>
              <p:nvPr/>
            </p:nvSpPr>
            <p:spPr bwMode="auto">
              <a:xfrm>
                <a:off x="3317" y="3026"/>
                <a:ext cx="947" cy="5"/>
              </a:xfrm>
              <a:prstGeom prst="rect">
                <a:avLst/>
              </a:prstGeom>
              <a:solidFill>
                <a:srgbClr val="2294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1" name="Rectangle 359"/>
              <p:cNvSpPr>
                <a:spLocks noChangeArrowheads="1"/>
              </p:cNvSpPr>
              <p:nvPr/>
            </p:nvSpPr>
            <p:spPr bwMode="auto">
              <a:xfrm>
                <a:off x="3317" y="3031"/>
                <a:ext cx="947" cy="4"/>
              </a:xfrm>
              <a:prstGeom prst="rect">
                <a:avLst/>
              </a:prstGeom>
              <a:solidFill>
                <a:srgbClr val="2193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2" name="Rectangle 360"/>
              <p:cNvSpPr>
                <a:spLocks noChangeArrowheads="1"/>
              </p:cNvSpPr>
              <p:nvPr/>
            </p:nvSpPr>
            <p:spPr bwMode="auto">
              <a:xfrm>
                <a:off x="3317" y="3035"/>
                <a:ext cx="947" cy="5"/>
              </a:xfrm>
              <a:prstGeom prst="rect">
                <a:avLst/>
              </a:prstGeom>
              <a:solidFill>
                <a:srgbClr val="2192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3" name="Rectangle 361"/>
              <p:cNvSpPr>
                <a:spLocks noChangeArrowheads="1"/>
              </p:cNvSpPr>
              <p:nvPr/>
            </p:nvSpPr>
            <p:spPr bwMode="auto">
              <a:xfrm>
                <a:off x="3317" y="3040"/>
                <a:ext cx="947" cy="5"/>
              </a:xfrm>
              <a:prstGeom prst="rect">
                <a:avLst/>
              </a:prstGeom>
              <a:solidFill>
                <a:srgbClr val="2192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4" name="Rectangle 362"/>
              <p:cNvSpPr>
                <a:spLocks noChangeArrowheads="1"/>
              </p:cNvSpPr>
              <p:nvPr/>
            </p:nvSpPr>
            <p:spPr bwMode="auto">
              <a:xfrm>
                <a:off x="3317" y="3045"/>
                <a:ext cx="947" cy="5"/>
              </a:xfrm>
              <a:prstGeom prst="rect">
                <a:avLst/>
              </a:prstGeom>
              <a:solidFill>
                <a:srgbClr val="2191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5" name="Rectangle 363"/>
              <p:cNvSpPr>
                <a:spLocks noChangeArrowheads="1"/>
              </p:cNvSpPr>
              <p:nvPr/>
            </p:nvSpPr>
            <p:spPr bwMode="auto">
              <a:xfrm>
                <a:off x="3317" y="3050"/>
                <a:ext cx="947" cy="4"/>
              </a:xfrm>
              <a:prstGeom prst="rect">
                <a:avLst/>
              </a:prstGeom>
              <a:solidFill>
                <a:srgbClr val="2190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6" name="Rectangle 364"/>
              <p:cNvSpPr>
                <a:spLocks noChangeArrowheads="1"/>
              </p:cNvSpPr>
              <p:nvPr/>
            </p:nvSpPr>
            <p:spPr bwMode="auto">
              <a:xfrm>
                <a:off x="3317" y="3054"/>
                <a:ext cx="947" cy="5"/>
              </a:xfrm>
              <a:prstGeom prst="rect">
                <a:avLst/>
              </a:prstGeom>
              <a:solidFill>
                <a:srgbClr val="2190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7" name="Rectangle 365"/>
              <p:cNvSpPr>
                <a:spLocks noChangeArrowheads="1"/>
              </p:cNvSpPr>
              <p:nvPr/>
            </p:nvSpPr>
            <p:spPr bwMode="auto">
              <a:xfrm>
                <a:off x="3317" y="3059"/>
                <a:ext cx="947" cy="5"/>
              </a:xfrm>
              <a:prstGeom prst="rect">
                <a:avLst/>
              </a:prstGeom>
              <a:solidFill>
                <a:srgbClr val="218F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8" name="Rectangle 366"/>
              <p:cNvSpPr>
                <a:spLocks noChangeArrowheads="1"/>
              </p:cNvSpPr>
              <p:nvPr/>
            </p:nvSpPr>
            <p:spPr bwMode="auto">
              <a:xfrm>
                <a:off x="3317" y="3064"/>
                <a:ext cx="947" cy="5"/>
              </a:xfrm>
              <a:prstGeom prst="rect">
                <a:avLst/>
              </a:prstGeom>
              <a:solidFill>
                <a:srgbClr val="208E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9" name="Rectangle 367"/>
              <p:cNvSpPr>
                <a:spLocks noChangeArrowheads="1"/>
              </p:cNvSpPr>
              <p:nvPr/>
            </p:nvSpPr>
            <p:spPr bwMode="auto">
              <a:xfrm>
                <a:off x="3317" y="3069"/>
                <a:ext cx="947" cy="4"/>
              </a:xfrm>
              <a:prstGeom prst="rect">
                <a:avLst/>
              </a:prstGeom>
              <a:solidFill>
                <a:srgbClr val="208E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0" name="Rectangle 368"/>
              <p:cNvSpPr>
                <a:spLocks noChangeArrowheads="1"/>
              </p:cNvSpPr>
              <p:nvPr/>
            </p:nvSpPr>
            <p:spPr bwMode="auto">
              <a:xfrm>
                <a:off x="3317" y="3073"/>
                <a:ext cx="947" cy="5"/>
              </a:xfrm>
              <a:prstGeom prst="rect">
                <a:avLst/>
              </a:prstGeom>
              <a:solidFill>
                <a:srgbClr val="208D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1" name="Rectangle 369"/>
              <p:cNvSpPr>
                <a:spLocks noChangeArrowheads="1"/>
              </p:cNvSpPr>
              <p:nvPr/>
            </p:nvSpPr>
            <p:spPr bwMode="auto">
              <a:xfrm>
                <a:off x="3317" y="3078"/>
                <a:ext cx="947" cy="5"/>
              </a:xfrm>
              <a:prstGeom prst="rect">
                <a:avLst/>
              </a:prstGeom>
              <a:solidFill>
                <a:srgbClr val="208D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2" name="Rectangle 370"/>
              <p:cNvSpPr>
                <a:spLocks noChangeArrowheads="1"/>
              </p:cNvSpPr>
              <p:nvPr/>
            </p:nvSpPr>
            <p:spPr bwMode="auto">
              <a:xfrm>
                <a:off x="3317" y="3083"/>
                <a:ext cx="947" cy="5"/>
              </a:xfrm>
              <a:prstGeom prst="rect">
                <a:avLst/>
              </a:prstGeom>
              <a:solidFill>
                <a:srgbClr val="208C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3" name="Rectangle 371"/>
              <p:cNvSpPr>
                <a:spLocks noChangeArrowheads="1"/>
              </p:cNvSpPr>
              <p:nvPr/>
            </p:nvSpPr>
            <p:spPr bwMode="auto">
              <a:xfrm>
                <a:off x="3317" y="3088"/>
                <a:ext cx="947" cy="4"/>
              </a:xfrm>
              <a:prstGeom prst="rect">
                <a:avLst/>
              </a:prstGeom>
              <a:solidFill>
                <a:srgbClr val="208C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4" name="Rectangle 372"/>
              <p:cNvSpPr>
                <a:spLocks noChangeArrowheads="1"/>
              </p:cNvSpPr>
              <p:nvPr/>
            </p:nvSpPr>
            <p:spPr bwMode="auto">
              <a:xfrm>
                <a:off x="3317" y="3092"/>
                <a:ext cx="947" cy="5"/>
              </a:xfrm>
              <a:prstGeom prst="rect">
                <a:avLst/>
              </a:prstGeom>
              <a:solidFill>
                <a:srgbClr val="1F8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5" name="Rectangle 373"/>
              <p:cNvSpPr>
                <a:spLocks noChangeArrowheads="1"/>
              </p:cNvSpPr>
              <p:nvPr/>
            </p:nvSpPr>
            <p:spPr bwMode="auto">
              <a:xfrm>
                <a:off x="3317" y="3097"/>
                <a:ext cx="947" cy="5"/>
              </a:xfrm>
              <a:prstGeom prst="rect">
                <a:avLst/>
              </a:prstGeom>
              <a:solidFill>
                <a:srgbClr val="1F8B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6" name="Rectangle 374"/>
              <p:cNvSpPr>
                <a:spLocks noChangeArrowheads="1"/>
              </p:cNvSpPr>
              <p:nvPr/>
            </p:nvSpPr>
            <p:spPr bwMode="auto">
              <a:xfrm>
                <a:off x="3317" y="3102"/>
                <a:ext cx="947" cy="9"/>
              </a:xfrm>
              <a:prstGeom prst="rect">
                <a:avLst/>
              </a:prstGeom>
              <a:solidFill>
                <a:srgbClr val="1F8A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7" name="Rectangle 375"/>
              <p:cNvSpPr>
                <a:spLocks noChangeArrowheads="1"/>
              </p:cNvSpPr>
              <p:nvPr/>
            </p:nvSpPr>
            <p:spPr bwMode="auto">
              <a:xfrm>
                <a:off x="3317" y="3111"/>
                <a:ext cx="947" cy="5"/>
              </a:xfrm>
              <a:prstGeom prst="rect">
                <a:avLst/>
              </a:prstGeom>
              <a:solidFill>
                <a:srgbClr val="1F89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8" name="Rectangle 376"/>
              <p:cNvSpPr>
                <a:spLocks noChangeArrowheads="1"/>
              </p:cNvSpPr>
              <p:nvPr/>
            </p:nvSpPr>
            <p:spPr bwMode="auto">
              <a:xfrm>
                <a:off x="3317" y="3116"/>
                <a:ext cx="947" cy="5"/>
              </a:xfrm>
              <a:prstGeom prst="rect">
                <a:avLst/>
              </a:prstGeom>
              <a:solidFill>
                <a:srgbClr val="1F88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9" name="Rectangle 377"/>
              <p:cNvSpPr>
                <a:spLocks noChangeArrowheads="1"/>
              </p:cNvSpPr>
              <p:nvPr/>
            </p:nvSpPr>
            <p:spPr bwMode="auto">
              <a:xfrm>
                <a:off x="3317" y="3121"/>
                <a:ext cx="947" cy="4"/>
              </a:xfrm>
              <a:prstGeom prst="rect">
                <a:avLst/>
              </a:prstGeom>
              <a:solidFill>
                <a:srgbClr val="1E88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0" name="Rectangle 378"/>
              <p:cNvSpPr>
                <a:spLocks noChangeArrowheads="1"/>
              </p:cNvSpPr>
              <p:nvPr/>
            </p:nvSpPr>
            <p:spPr bwMode="auto">
              <a:xfrm>
                <a:off x="3317" y="3125"/>
                <a:ext cx="947" cy="5"/>
              </a:xfrm>
              <a:prstGeom prst="rect">
                <a:avLst/>
              </a:prstGeom>
              <a:solidFill>
                <a:srgbClr val="1E8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1" name="Rectangle 379"/>
              <p:cNvSpPr>
                <a:spLocks noChangeArrowheads="1"/>
              </p:cNvSpPr>
              <p:nvPr/>
            </p:nvSpPr>
            <p:spPr bwMode="auto">
              <a:xfrm>
                <a:off x="3317" y="3130"/>
                <a:ext cx="947" cy="10"/>
              </a:xfrm>
              <a:prstGeom prst="rect">
                <a:avLst/>
              </a:prstGeom>
              <a:solidFill>
                <a:srgbClr val="1E86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2" name="Rectangle 380"/>
              <p:cNvSpPr>
                <a:spLocks noChangeArrowheads="1"/>
              </p:cNvSpPr>
              <p:nvPr/>
            </p:nvSpPr>
            <p:spPr bwMode="auto">
              <a:xfrm>
                <a:off x="3317" y="3140"/>
                <a:ext cx="947" cy="4"/>
              </a:xfrm>
              <a:prstGeom prst="rect">
                <a:avLst/>
              </a:prstGeom>
              <a:solidFill>
                <a:srgbClr val="1E8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3" name="Rectangle 381"/>
              <p:cNvSpPr>
                <a:spLocks noChangeArrowheads="1"/>
              </p:cNvSpPr>
              <p:nvPr/>
            </p:nvSpPr>
            <p:spPr bwMode="auto">
              <a:xfrm>
                <a:off x="3317" y="3144"/>
                <a:ext cx="947" cy="5"/>
              </a:xfrm>
              <a:prstGeom prst="rect">
                <a:avLst/>
              </a:prstGeom>
              <a:solidFill>
                <a:srgbClr val="1E84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4" name="Rectangle 382"/>
              <p:cNvSpPr>
                <a:spLocks noChangeArrowheads="1"/>
              </p:cNvSpPr>
              <p:nvPr/>
            </p:nvSpPr>
            <p:spPr bwMode="auto">
              <a:xfrm>
                <a:off x="3317" y="3149"/>
                <a:ext cx="947" cy="5"/>
              </a:xfrm>
              <a:prstGeom prst="rect">
                <a:avLst/>
              </a:prstGeom>
              <a:solidFill>
                <a:srgbClr val="1D84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5" name="Rectangle 383"/>
              <p:cNvSpPr>
                <a:spLocks noChangeArrowheads="1"/>
              </p:cNvSpPr>
              <p:nvPr/>
            </p:nvSpPr>
            <p:spPr bwMode="auto">
              <a:xfrm>
                <a:off x="3317" y="3154"/>
                <a:ext cx="947" cy="5"/>
              </a:xfrm>
              <a:prstGeom prst="rect">
                <a:avLst/>
              </a:prstGeom>
              <a:solidFill>
                <a:srgbClr val="1D8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6" name="Rectangle 384"/>
              <p:cNvSpPr>
                <a:spLocks noChangeArrowheads="1"/>
              </p:cNvSpPr>
              <p:nvPr/>
            </p:nvSpPr>
            <p:spPr bwMode="auto">
              <a:xfrm>
                <a:off x="3317" y="3159"/>
                <a:ext cx="947" cy="4"/>
              </a:xfrm>
              <a:prstGeom prst="rect">
                <a:avLst/>
              </a:prstGeom>
              <a:solidFill>
                <a:srgbClr val="1D8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7" name="Rectangle 385"/>
              <p:cNvSpPr>
                <a:spLocks noChangeArrowheads="1"/>
              </p:cNvSpPr>
              <p:nvPr/>
            </p:nvSpPr>
            <p:spPr bwMode="auto">
              <a:xfrm>
                <a:off x="3317" y="3163"/>
                <a:ext cx="947" cy="5"/>
              </a:xfrm>
              <a:prstGeom prst="rect">
                <a:avLst/>
              </a:prstGeom>
              <a:solidFill>
                <a:srgbClr val="1D8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8" name="Rectangle 386"/>
              <p:cNvSpPr>
                <a:spLocks noChangeArrowheads="1"/>
              </p:cNvSpPr>
              <p:nvPr/>
            </p:nvSpPr>
            <p:spPr bwMode="auto">
              <a:xfrm>
                <a:off x="3317" y="3168"/>
                <a:ext cx="947" cy="5"/>
              </a:xfrm>
              <a:prstGeom prst="rect">
                <a:avLst/>
              </a:prstGeom>
              <a:solidFill>
                <a:srgbClr val="1D81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9" name="Rectangle 387"/>
              <p:cNvSpPr>
                <a:spLocks noChangeArrowheads="1"/>
              </p:cNvSpPr>
              <p:nvPr/>
            </p:nvSpPr>
            <p:spPr bwMode="auto">
              <a:xfrm>
                <a:off x="3317" y="3173"/>
                <a:ext cx="947" cy="4"/>
              </a:xfrm>
              <a:prstGeom prst="rect">
                <a:avLst/>
              </a:prstGeom>
              <a:solidFill>
                <a:srgbClr val="1D8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0" name="Rectangle 388"/>
              <p:cNvSpPr>
                <a:spLocks noChangeArrowheads="1"/>
              </p:cNvSpPr>
              <p:nvPr/>
            </p:nvSpPr>
            <p:spPr bwMode="auto">
              <a:xfrm>
                <a:off x="3317" y="3177"/>
                <a:ext cx="947" cy="10"/>
              </a:xfrm>
              <a:prstGeom prst="rect">
                <a:avLst/>
              </a:prstGeom>
              <a:solidFill>
                <a:srgbClr val="1C8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1" name="Rectangle 389"/>
              <p:cNvSpPr>
                <a:spLocks noChangeArrowheads="1"/>
              </p:cNvSpPr>
              <p:nvPr/>
            </p:nvSpPr>
            <p:spPr bwMode="auto">
              <a:xfrm>
                <a:off x="3317" y="3187"/>
                <a:ext cx="947" cy="5"/>
              </a:xfrm>
              <a:prstGeom prst="rect">
                <a:avLst/>
              </a:prstGeom>
              <a:solidFill>
                <a:srgbClr val="1C8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2" name="Rectangle 390"/>
              <p:cNvSpPr>
                <a:spLocks noChangeArrowheads="1"/>
              </p:cNvSpPr>
              <p:nvPr/>
            </p:nvSpPr>
            <p:spPr bwMode="auto">
              <a:xfrm>
                <a:off x="3317" y="3192"/>
                <a:ext cx="947" cy="4"/>
              </a:xfrm>
              <a:prstGeom prst="rect">
                <a:avLst/>
              </a:prstGeom>
              <a:solidFill>
                <a:srgbClr val="1C7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3" name="Rectangle 391"/>
              <p:cNvSpPr>
                <a:spLocks noChangeArrowheads="1"/>
              </p:cNvSpPr>
              <p:nvPr/>
            </p:nvSpPr>
            <p:spPr bwMode="auto">
              <a:xfrm>
                <a:off x="3317" y="3196"/>
                <a:ext cx="947" cy="5"/>
              </a:xfrm>
              <a:prstGeom prst="rect">
                <a:avLst/>
              </a:prstGeom>
              <a:solidFill>
                <a:srgbClr val="1C7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4" name="Rectangle 392"/>
              <p:cNvSpPr>
                <a:spLocks noChangeArrowheads="1"/>
              </p:cNvSpPr>
              <p:nvPr/>
            </p:nvSpPr>
            <p:spPr bwMode="auto">
              <a:xfrm>
                <a:off x="3317" y="3201"/>
                <a:ext cx="947" cy="5"/>
              </a:xfrm>
              <a:prstGeom prst="rect">
                <a:avLst/>
              </a:prstGeom>
              <a:solidFill>
                <a:srgbClr val="1C7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5" name="Rectangle 393"/>
              <p:cNvSpPr>
                <a:spLocks noChangeArrowheads="1"/>
              </p:cNvSpPr>
              <p:nvPr/>
            </p:nvSpPr>
            <p:spPr bwMode="auto">
              <a:xfrm>
                <a:off x="3317" y="3206"/>
                <a:ext cx="947" cy="5"/>
              </a:xfrm>
              <a:prstGeom prst="rect">
                <a:avLst/>
              </a:prstGeom>
              <a:solidFill>
                <a:srgbClr val="1C7D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6" name="Rectangle 394"/>
              <p:cNvSpPr>
                <a:spLocks noChangeArrowheads="1"/>
              </p:cNvSpPr>
              <p:nvPr/>
            </p:nvSpPr>
            <p:spPr bwMode="auto">
              <a:xfrm>
                <a:off x="3317" y="3211"/>
                <a:ext cx="947" cy="4"/>
              </a:xfrm>
              <a:prstGeom prst="rect">
                <a:avLst/>
              </a:prstGeom>
              <a:solidFill>
                <a:srgbClr val="1B7C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7" name="Rectangle 395"/>
              <p:cNvSpPr>
                <a:spLocks noChangeArrowheads="1"/>
              </p:cNvSpPr>
              <p:nvPr/>
            </p:nvSpPr>
            <p:spPr bwMode="auto">
              <a:xfrm>
                <a:off x="3317" y="3215"/>
                <a:ext cx="947" cy="5"/>
              </a:xfrm>
              <a:prstGeom prst="rect">
                <a:avLst/>
              </a:prstGeom>
              <a:solidFill>
                <a:srgbClr val="1B7C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8" name="Rectangle 396"/>
              <p:cNvSpPr>
                <a:spLocks noChangeArrowheads="1"/>
              </p:cNvSpPr>
              <p:nvPr/>
            </p:nvSpPr>
            <p:spPr bwMode="auto">
              <a:xfrm>
                <a:off x="3317" y="3220"/>
                <a:ext cx="947" cy="5"/>
              </a:xfrm>
              <a:prstGeom prst="rect">
                <a:avLst/>
              </a:prstGeom>
              <a:solidFill>
                <a:srgbClr val="1B7B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9" name="Rectangle 397"/>
              <p:cNvSpPr>
                <a:spLocks noChangeArrowheads="1"/>
              </p:cNvSpPr>
              <p:nvPr/>
            </p:nvSpPr>
            <p:spPr bwMode="auto">
              <a:xfrm>
                <a:off x="3317" y="3225"/>
                <a:ext cx="947" cy="5"/>
              </a:xfrm>
              <a:prstGeom prst="rect">
                <a:avLst/>
              </a:prstGeom>
              <a:solidFill>
                <a:srgbClr val="1B7B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0" name="Rectangle 398"/>
              <p:cNvSpPr>
                <a:spLocks noChangeArrowheads="1"/>
              </p:cNvSpPr>
              <p:nvPr/>
            </p:nvSpPr>
            <p:spPr bwMode="auto">
              <a:xfrm>
                <a:off x="3317" y="3230"/>
                <a:ext cx="947" cy="4"/>
              </a:xfrm>
              <a:prstGeom prst="rect">
                <a:avLst/>
              </a:prstGeom>
              <a:solidFill>
                <a:srgbClr val="1B7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1" name="Rectangle 399"/>
              <p:cNvSpPr>
                <a:spLocks noChangeArrowheads="1"/>
              </p:cNvSpPr>
              <p:nvPr/>
            </p:nvSpPr>
            <p:spPr bwMode="auto">
              <a:xfrm>
                <a:off x="3317" y="3234"/>
                <a:ext cx="947" cy="5"/>
              </a:xfrm>
              <a:prstGeom prst="rect">
                <a:avLst/>
              </a:prstGeom>
              <a:solidFill>
                <a:srgbClr val="1B79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2" name="Rectangle 400"/>
              <p:cNvSpPr>
                <a:spLocks noChangeArrowheads="1"/>
              </p:cNvSpPr>
              <p:nvPr/>
            </p:nvSpPr>
            <p:spPr bwMode="auto">
              <a:xfrm>
                <a:off x="3317" y="3239"/>
                <a:ext cx="947" cy="5"/>
              </a:xfrm>
              <a:prstGeom prst="rect">
                <a:avLst/>
              </a:prstGeom>
              <a:solidFill>
                <a:srgbClr val="1A79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3" name="Rectangle 401"/>
              <p:cNvSpPr>
                <a:spLocks noChangeArrowheads="1"/>
              </p:cNvSpPr>
              <p:nvPr/>
            </p:nvSpPr>
            <p:spPr bwMode="auto">
              <a:xfrm>
                <a:off x="3317" y="3244"/>
                <a:ext cx="947" cy="4"/>
              </a:xfrm>
              <a:prstGeom prst="rect">
                <a:avLst/>
              </a:prstGeom>
              <a:solidFill>
                <a:srgbClr val="1A7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4" name="Rectangle 402"/>
              <p:cNvSpPr>
                <a:spLocks noChangeArrowheads="1"/>
              </p:cNvSpPr>
              <p:nvPr/>
            </p:nvSpPr>
            <p:spPr bwMode="auto">
              <a:xfrm>
                <a:off x="3317" y="3248"/>
                <a:ext cx="947" cy="10"/>
              </a:xfrm>
              <a:prstGeom prst="rect">
                <a:avLst/>
              </a:prstGeom>
              <a:solidFill>
                <a:srgbClr val="1A77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5" name="Rectangle 403"/>
              <p:cNvSpPr>
                <a:spLocks noChangeArrowheads="1"/>
              </p:cNvSpPr>
              <p:nvPr/>
            </p:nvSpPr>
            <p:spPr bwMode="auto">
              <a:xfrm>
                <a:off x="3317" y="3258"/>
                <a:ext cx="947" cy="5"/>
              </a:xfrm>
              <a:prstGeom prst="rect">
                <a:avLst/>
              </a:prstGeom>
              <a:solidFill>
                <a:srgbClr val="1A76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6" name="Rectangle 404"/>
              <p:cNvSpPr>
                <a:spLocks noChangeArrowheads="1"/>
              </p:cNvSpPr>
              <p:nvPr/>
            </p:nvSpPr>
            <p:spPr bwMode="auto">
              <a:xfrm>
                <a:off x="3317" y="3263"/>
                <a:ext cx="947" cy="4"/>
              </a:xfrm>
              <a:prstGeom prst="rect">
                <a:avLst/>
              </a:prstGeom>
              <a:solidFill>
                <a:srgbClr val="1A75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7" name="Rectangle 405"/>
              <p:cNvSpPr>
                <a:spLocks noChangeArrowheads="1"/>
              </p:cNvSpPr>
              <p:nvPr/>
            </p:nvSpPr>
            <p:spPr bwMode="auto">
              <a:xfrm>
                <a:off x="3317" y="3267"/>
                <a:ext cx="947" cy="5"/>
              </a:xfrm>
              <a:prstGeom prst="rect">
                <a:avLst/>
              </a:prstGeom>
              <a:solidFill>
                <a:srgbClr val="1A75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607"/>
            <p:cNvGrpSpPr>
              <a:grpSpLocks/>
            </p:cNvGrpSpPr>
            <p:nvPr/>
          </p:nvGrpSpPr>
          <p:grpSpPr bwMode="auto">
            <a:xfrm>
              <a:off x="778" y="1369"/>
              <a:ext cx="3486" cy="2083"/>
              <a:chOff x="778" y="1369"/>
              <a:chExt cx="3486" cy="2083"/>
            </a:xfrm>
          </p:grpSpPr>
          <p:sp>
            <p:nvSpPr>
              <p:cNvPr id="3479" name="Rectangle 407"/>
              <p:cNvSpPr>
                <a:spLocks noChangeArrowheads="1"/>
              </p:cNvSpPr>
              <p:nvPr/>
            </p:nvSpPr>
            <p:spPr bwMode="auto">
              <a:xfrm>
                <a:off x="3317" y="3272"/>
                <a:ext cx="947" cy="5"/>
              </a:xfrm>
              <a:prstGeom prst="rect">
                <a:avLst/>
              </a:prstGeom>
              <a:solidFill>
                <a:srgbClr val="1A74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0" name="Rectangle 408"/>
              <p:cNvSpPr>
                <a:spLocks noChangeArrowheads="1"/>
              </p:cNvSpPr>
              <p:nvPr/>
            </p:nvSpPr>
            <p:spPr bwMode="auto">
              <a:xfrm>
                <a:off x="3317" y="3277"/>
                <a:ext cx="947" cy="5"/>
              </a:xfrm>
              <a:prstGeom prst="rect">
                <a:avLst/>
              </a:prstGeom>
              <a:solidFill>
                <a:srgbClr val="1A73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1" name="Rectangle 409"/>
              <p:cNvSpPr>
                <a:spLocks noChangeArrowheads="1"/>
              </p:cNvSpPr>
              <p:nvPr/>
            </p:nvSpPr>
            <p:spPr bwMode="auto">
              <a:xfrm>
                <a:off x="3317" y="3282"/>
                <a:ext cx="947" cy="4"/>
              </a:xfrm>
              <a:prstGeom prst="rect">
                <a:avLst/>
              </a:prstGeom>
              <a:solidFill>
                <a:srgbClr val="1A73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2" name="Rectangle 410"/>
              <p:cNvSpPr>
                <a:spLocks noChangeArrowheads="1"/>
              </p:cNvSpPr>
              <p:nvPr/>
            </p:nvSpPr>
            <p:spPr bwMode="auto">
              <a:xfrm>
                <a:off x="3317" y="3286"/>
                <a:ext cx="947" cy="5"/>
              </a:xfrm>
              <a:prstGeom prst="rect">
                <a:avLst/>
              </a:prstGeom>
              <a:solidFill>
                <a:srgbClr val="1A72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3" name="Rectangle 411"/>
              <p:cNvSpPr>
                <a:spLocks noChangeArrowheads="1"/>
              </p:cNvSpPr>
              <p:nvPr/>
            </p:nvSpPr>
            <p:spPr bwMode="auto">
              <a:xfrm>
                <a:off x="3317" y="3291"/>
                <a:ext cx="947" cy="5"/>
              </a:xfrm>
              <a:prstGeom prst="rect">
                <a:avLst/>
              </a:prstGeom>
              <a:solidFill>
                <a:srgbClr val="1A72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4" name="Rectangle 412"/>
              <p:cNvSpPr>
                <a:spLocks noChangeArrowheads="1"/>
              </p:cNvSpPr>
              <p:nvPr/>
            </p:nvSpPr>
            <p:spPr bwMode="auto">
              <a:xfrm>
                <a:off x="3317" y="3296"/>
                <a:ext cx="947" cy="9"/>
              </a:xfrm>
              <a:prstGeom prst="rect">
                <a:avLst/>
              </a:prstGeom>
              <a:solidFill>
                <a:srgbClr val="1971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5" name="Rectangle 413"/>
              <p:cNvSpPr>
                <a:spLocks noChangeArrowheads="1"/>
              </p:cNvSpPr>
              <p:nvPr/>
            </p:nvSpPr>
            <p:spPr bwMode="auto">
              <a:xfrm>
                <a:off x="3317" y="3305"/>
                <a:ext cx="947" cy="5"/>
              </a:xfrm>
              <a:prstGeom prst="rect">
                <a:avLst/>
              </a:prstGeom>
              <a:solidFill>
                <a:srgbClr val="1970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6" name="Rectangle 414"/>
              <p:cNvSpPr>
                <a:spLocks noChangeArrowheads="1"/>
              </p:cNvSpPr>
              <p:nvPr/>
            </p:nvSpPr>
            <p:spPr bwMode="auto">
              <a:xfrm>
                <a:off x="3317" y="3310"/>
                <a:ext cx="947" cy="5"/>
              </a:xfrm>
              <a:prstGeom prst="rect">
                <a:avLst/>
              </a:prstGeom>
              <a:solidFill>
                <a:srgbClr val="1970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7" name="Rectangle 415"/>
              <p:cNvSpPr>
                <a:spLocks noChangeArrowheads="1"/>
              </p:cNvSpPr>
              <p:nvPr/>
            </p:nvSpPr>
            <p:spPr bwMode="auto">
              <a:xfrm>
                <a:off x="3317" y="3315"/>
                <a:ext cx="947" cy="5"/>
              </a:xfrm>
              <a:prstGeom prst="rect">
                <a:avLst/>
              </a:prstGeom>
              <a:solidFill>
                <a:srgbClr val="196F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8" name="Rectangle 416"/>
              <p:cNvSpPr>
                <a:spLocks noChangeArrowheads="1"/>
              </p:cNvSpPr>
              <p:nvPr/>
            </p:nvSpPr>
            <p:spPr bwMode="auto">
              <a:xfrm>
                <a:off x="3317" y="3320"/>
                <a:ext cx="947" cy="4"/>
              </a:xfrm>
              <a:prstGeom prst="rect">
                <a:avLst/>
              </a:prstGeom>
              <a:solidFill>
                <a:srgbClr val="196F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9" name="Rectangle 417"/>
              <p:cNvSpPr>
                <a:spLocks noChangeArrowheads="1"/>
              </p:cNvSpPr>
              <p:nvPr/>
            </p:nvSpPr>
            <p:spPr bwMode="auto">
              <a:xfrm>
                <a:off x="3317" y="3324"/>
                <a:ext cx="947" cy="5"/>
              </a:xfrm>
              <a:prstGeom prst="rect">
                <a:avLst/>
              </a:prstGeom>
              <a:solidFill>
                <a:srgbClr val="196E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0" name="Rectangle 418"/>
              <p:cNvSpPr>
                <a:spLocks noChangeArrowheads="1"/>
              </p:cNvSpPr>
              <p:nvPr/>
            </p:nvSpPr>
            <p:spPr bwMode="auto">
              <a:xfrm>
                <a:off x="3317" y="3329"/>
                <a:ext cx="947" cy="5"/>
              </a:xfrm>
              <a:prstGeom prst="rect">
                <a:avLst/>
              </a:prstGeom>
              <a:solidFill>
                <a:srgbClr val="186D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1" name="Rectangle 419"/>
              <p:cNvSpPr>
                <a:spLocks noChangeArrowheads="1"/>
              </p:cNvSpPr>
              <p:nvPr/>
            </p:nvSpPr>
            <p:spPr bwMode="auto">
              <a:xfrm>
                <a:off x="3317" y="3334"/>
                <a:ext cx="947" cy="4"/>
              </a:xfrm>
              <a:prstGeom prst="rect">
                <a:avLst/>
              </a:prstGeom>
              <a:solidFill>
                <a:srgbClr val="186D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2" name="Rectangle 420"/>
              <p:cNvSpPr>
                <a:spLocks noChangeArrowheads="1"/>
              </p:cNvSpPr>
              <p:nvPr/>
            </p:nvSpPr>
            <p:spPr bwMode="auto">
              <a:xfrm>
                <a:off x="3317" y="3338"/>
                <a:ext cx="947" cy="5"/>
              </a:xfrm>
              <a:prstGeom prst="rect">
                <a:avLst/>
              </a:prstGeom>
              <a:solidFill>
                <a:srgbClr val="186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3" name="Rectangle 421"/>
              <p:cNvSpPr>
                <a:spLocks noChangeArrowheads="1"/>
              </p:cNvSpPr>
              <p:nvPr/>
            </p:nvSpPr>
            <p:spPr bwMode="auto">
              <a:xfrm>
                <a:off x="3317" y="3343"/>
                <a:ext cx="947" cy="10"/>
              </a:xfrm>
              <a:prstGeom prst="rect">
                <a:avLst/>
              </a:prstGeom>
              <a:solidFill>
                <a:srgbClr val="186B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4" name="Rectangle 422"/>
              <p:cNvSpPr>
                <a:spLocks noChangeArrowheads="1"/>
              </p:cNvSpPr>
              <p:nvPr/>
            </p:nvSpPr>
            <p:spPr bwMode="auto">
              <a:xfrm>
                <a:off x="3317" y="3353"/>
                <a:ext cx="947" cy="4"/>
              </a:xfrm>
              <a:prstGeom prst="rect">
                <a:avLst/>
              </a:prstGeom>
              <a:solidFill>
                <a:srgbClr val="186A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5" name="Rectangle 423"/>
              <p:cNvSpPr>
                <a:spLocks noChangeArrowheads="1"/>
              </p:cNvSpPr>
              <p:nvPr/>
            </p:nvSpPr>
            <p:spPr bwMode="auto">
              <a:xfrm>
                <a:off x="3317" y="3357"/>
                <a:ext cx="947" cy="5"/>
              </a:xfrm>
              <a:prstGeom prst="rect">
                <a:avLst/>
              </a:prstGeom>
              <a:solidFill>
                <a:srgbClr val="176A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6" name="Rectangle 424"/>
              <p:cNvSpPr>
                <a:spLocks noChangeArrowheads="1"/>
              </p:cNvSpPr>
              <p:nvPr/>
            </p:nvSpPr>
            <p:spPr bwMode="auto">
              <a:xfrm>
                <a:off x="3317" y="3362"/>
                <a:ext cx="947" cy="5"/>
              </a:xfrm>
              <a:prstGeom prst="rect">
                <a:avLst/>
              </a:prstGeom>
              <a:solidFill>
                <a:srgbClr val="1769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7" name="Rectangle 425"/>
              <p:cNvSpPr>
                <a:spLocks noChangeArrowheads="1"/>
              </p:cNvSpPr>
              <p:nvPr/>
            </p:nvSpPr>
            <p:spPr bwMode="auto">
              <a:xfrm>
                <a:off x="3317" y="3367"/>
                <a:ext cx="947" cy="5"/>
              </a:xfrm>
              <a:prstGeom prst="rect">
                <a:avLst/>
              </a:prstGeom>
              <a:solidFill>
                <a:srgbClr val="1768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8" name="Rectangle 426"/>
              <p:cNvSpPr>
                <a:spLocks noChangeArrowheads="1"/>
              </p:cNvSpPr>
              <p:nvPr/>
            </p:nvSpPr>
            <p:spPr bwMode="auto">
              <a:xfrm>
                <a:off x="3317" y="3372"/>
                <a:ext cx="947" cy="4"/>
              </a:xfrm>
              <a:prstGeom prst="rect">
                <a:avLst/>
              </a:prstGeom>
              <a:solidFill>
                <a:srgbClr val="1768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9" name="Rectangle 427"/>
              <p:cNvSpPr>
                <a:spLocks noChangeArrowheads="1"/>
              </p:cNvSpPr>
              <p:nvPr/>
            </p:nvSpPr>
            <p:spPr bwMode="auto">
              <a:xfrm>
                <a:off x="3317" y="3376"/>
                <a:ext cx="947" cy="5"/>
              </a:xfrm>
              <a:prstGeom prst="rect">
                <a:avLst/>
              </a:prstGeom>
              <a:solidFill>
                <a:srgbClr val="1767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0" name="Rectangle 428"/>
              <p:cNvSpPr>
                <a:spLocks noChangeArrowheads="1"/>
              </p:cNvSpPr>
              <p:nvPr/>
            </p:nvSpPr>
            <p:spPr bwMode="auto">
              <a:xfrm>
                <a:off x="3317" y="3381"/>
                <a:ext cx="947" cy="5"/>
              </a:xfrm>
              <a:prstGeom prst="rect">
                <a:avLst/>
              </a:prstGeom>
              <a:solidFill>
                <a:srgbClr val="1767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1" name="Rectangle 429"/>
              <p:cNvSpPr>
                <a:spLocks noChangeArrowheads="1"/>
              </p:cNvSpPr>
              <p:nvPr/>
            </p:nvSpPr>
            <p:spPr bwMode="auto">
              <a:xfrm>
                <a:off x="3317" y="3386"/>
                <a:ext cx="947" cy="5"/>
              </a:xfrm>
              <a:prstGeom prst="rect">
                <a:avLst/>
              </a:prstGeom>
              <a:solidFill>
                <a:srgbClr val="1666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2" name="Rectangle 430"/>
              <p:cNvSpPr>
                <a:spLocks noChangeArrowheads="1"/>
              </p:cNvSpPr>
              <p:nvPr/>
            </p:nvSpPr>
            <p:spPr bwMode="auto">
              <a:xfrm>
                <a:off x="3317" y="3391"/>
                <a:ext cx="947" cy="4"/>
              </a:xfrm>
              <a:prstGeom prst="rect">
                <a:avLst/>
              </a:prstGeom>
              <a:solidFill>
                <a:srgbClr val="1666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3" name="Rectangle 431"/>
              <p:cNvSpPr>
                <a:spLocks noChangeArrowheads="1"/>
              </p:cNvSpPr>
              <p:nvPr/>
            </p:nvSpPr>
            <p:spPr bwMode="auto">
              <a:xfrm>
                <a:off x="3317" y="3395"/>
                <a:ext cx="947" cy="5"/>
              </a:xfrm>
              <a:prstGeom prst="rect">
                <a:avLst/>
              </a:prstGeom>
              <a:solidFill>
                <a:srgbClr val="1665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4" name="Rectangle 432"/>
              <p:cNvSpPr>
                <a:spLocks noChangeArrowheads="1"/>
              </p:cNvSpPr>
              <p:nvPr/>
            </p:nvSpPr>
            <p:spPr bwMode="auto">
              <a:xfrm>
                <a:off x="3317" y="3400"/>
                <a:ext cx="947" cy="5"/>
              </a:xfrm>
              <a:prstGeom prst="rect">
                <a:avLst/>
              </a:prstGeom>
              <a:solidFill>
                <a:srgbClr val="1665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5" name="Rectangle 433"/>
              <p:cNvSpPr>
                <a:spLocks noChangeArrowheads="1"/>
              </p:cNvSpPr>
              <p:nvPr/>
            </p:nvSpPr>
            <p:spPr bwMode="auto">
              <a:xfrm>
                <a:off x="3317" y="3405"/>
                <a:ext cx="947" cy="4"/>
              </a:xfrm>
              <a:prstGeom prst="rect">
                <a:avLst/>
              </a:prstGeom>
              <a:solidFill>
                <a:srgbClr val="1664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6" name="Rectangle 434"/>
              <p:cNvSpPr>
                <a:spLocks noChangeArrowheads="1"/>
              </p:cNvSpPr>
              <p:nvPr/>
            </p:nvSpPr>
            <p:spPr bwMode="auto">
              <a:xfrm>
                <a:off x="3317" y="3409"/>
                <a:ext cx="947" cy="5"/>
              </a:xfrm>
              <a:prstGeom prst="rect">
                <a:avLst/>
              </a:prstGeom>
              <a:solidFill>
                <a:srgbClr val="1663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7" name="Rectangle 435"/>
              <p:cNvSpPr>
                <a:spLocks noChangeArrowheads="1"/>
              </p:cNvSpPr>
              <p:nvPr/>
            </p:nvSpPr>
            <p:spPr bwMode="auto">
              <a:xfrm>
                <a:off x="3317" y="3414"/>
                <a:ext cx="947" cy="5"/>
              </a:xfrm>
              <a:prstGeom prst="rect">
                <a:avLst/>
              </a:prstGeom>
              <a:solidFill>
                <a:srgbClr val="1563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8" name="Rectangle 436"/>
              <p:cNvSpPr>
                <a:spLocks noChangeArrowheads="1"/>
              </p:cNvSpPr>
              <p:nvPr/>
            </p:nvSpPr>
            <p:spPr bwMode="auto">
              <a:xfrm>
                <a:off x="3317" y="3419"/>
                <a:ext cx="947" cy="9"/>
              </a:xfrm>
              <a:prstGeom prst="rect">
                <a:avLst/>
              </a:prstGeom>
              <a:solidFill>
                <a:srgbClr val="1562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9" name="Rectangle 437"/>
              <p:cNvSpPr>
                <a:spLocks noChangeArrowheads="1"/>
              </p:cNvSpPr>
              <p:nvPr/>
            </p:nvSpPr>
            <p:spPr bwMode="auto">
              <a:xfrm>
                <a:off x="3317" y="3428"/>
                <a:ext cx="947" cy="5"/>
              </a:xfrm>
              <a:prstGeom prst="rect">
                <a:avLst/>
              </a:prstGeom>
              <a:solidFill>
                <a:srgbClr val="1561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0" name="Rectangle 438"/>
              <p:cNvSpPr>
                <a:spLocks noChangeArrowheads="1"/>
              </p:cNvSpPr>
              <p:nvPr/>
            </p:nvSpPr>
            <p:spPr bwMode="auto">
              <a:xfrm>
                <a:off x="3317" y="3433"/>
                <a:ext cx="947" cy="5"/>
              </a:xfrm>
              <a:prstGeom prst="rect">
                <a:avLst/>
              </a:prstGeom>
              <a:solidFill>
                <a:srgbClr val="1562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1" name="Rectangle 439"/>
              <p:cNvSpPr>
                <a:spLocks noChangeArrowheads="1"/>
              </p:cNvSpPr>
              <p:nvPr/>
            </p:nvSpPr>
            <p:spPr bwMode="auto">
              <a:xfrm>
                <a:off x="3317" y="3438"/>
                <a:ext cx="947" cy="5"/>
              </a:xfrm>
              <a:prstGeom prst="rect">
                <a:avLst/>
              </a:prstGeom>
              <a:solidFill>
                <a:srgbClr val="1562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2" name="Rectangle 440"/>
              <p:cNvSpPr>
                <a:spLocks noChangeArrowheads="1"/>
              </p:cNvSpPr>
              <p:nvPr/>
            </p:nvSpPr>
            <p:spPr bwMode="auto">
              <a:xfrm>
                <a:off x="3317" y="3443"/>
                <a:ext cx="947" cy="4"/>
              </a:xfrm>
              <a:prstGeom prst="rect">
                <a:avLst/>
              </a:prstGeom>
              <a:solidFill>
                <a:srgbClr val="1663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3" name="Rectangle 441"/>
              <p:cNvSpPr>
                <a:spLocks noChangeArrowheads="1"/>
              </p:cNvSpPr>
              <p:nvPr/>
            </p:nvSpPr>
            <p:spPr bwMode="auto">
              <a:xfrm>
                <a:off x="3317" y="3447"/>
                <a:ext cx="947" cy="5"/>
              </a:xfrm>
              <a:prstGeom prst="rect">
                <a:avLst/>
              </a:prstGeom>
              <a:solidFill>
                <a:srgbClr val="1664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4" name="Freeform 442"/>
              <p:cNvSpPr>
                <a:spLocks/>
              </p:cNvSpPr>
              <p:nvPr/>
            </p:nvSpPr>
            <p:spPr bwMode="auto">
              <a:xfrm>
                <a:off x="3320" y="2959"/>
                <a:ext cx="940" cy="491"/>
              </a:xfrm>
              <a:custGeom>
                <a:avLst/>
                <a:gdLst/>
                <a:ahLst/>
                <a:cxnLst>
                  <a:cxn ang="0">
                    <a:pos x="0" y="1395"/>
                  </a:cxn>
                  <a:cxn ang="0">
                    <a:pos x="0" y="0"/>
                  </a:cxn>
                  <a:cxn ang="0">
                    <a:pos x="3175" y="0"/>
                  </a:cxn>
                  <a:cxn ang="0">
                    <a:pos x="3175" y="1395"/>
                  </a:cxn>
                  <a:cxn ang="0">
                    <a:pos x="1587" y="1395"/>
                  </a:cxn>
                  <a:cxn ang="0">
                    <a:pos x="0" y="1395"/>
                  </a:cxn>
                </a:cxnLst>
                <a:rect l="0" t="0" r="r" b="b"/>
                <a:pathLst>
                  <a:path w="3175" h="1660">
                    <a:moveTo>
                      <a:pt x="0" y="1395"/>
                    </a:moveTo>
                    <a:lnTo>
                      <a:pt x="0" y="0"/>
                    </a:lnTo>
                    <a:lnTo>
                      <a:pt x="3175" y="0"/>
                    </a:lnTo>
                    <a:lnTo>
                      <a:pt x="3175" y="1395"/>
                    </a:lnTo>
                    <a:cubicBezTo>
                      <a:pt x="2679" y="1129"/>
                      <a:pt x="2083" y="1129"/>
                      <a:pt x="1587" y="1395"/>
                    </a:cubicBezTo>
                    <a:cubicBezTo>
                      <a:pt x="1092" y="1660"/>
                      <a:pt x="496" y="1660"/>
                      <a:pt x="0" y="1395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5" name="Rectangle 443"/>
              <p:cNvSpPr>
                <a:spLocks noChangeArrowheads="1"/>
              </p:cNvSpPr>
              <p:nvPr/>
            </p:nvSpPr>
            <p:spPr bwMode="auto">
              <a:xfrm>
                <a:off x="3607" y="2973"/>
                <a:ext cx="464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Документ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16" name="Rectangle 444"/>
              <p:cNvSpPr>
                <a:spLocks noChangeArrowheads="1"/>
              </p:cNvSpPr>
              <p:nvPr/>
            </p:nvSpPr>
            <p:spPr bwMode="auto">
              <a:xfrm>
                <a:off x="3588" y="3079"/>
                <a:ext cx="95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«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17" name="Rectangle 445"/>
              <p:cNvSpPr>
                <a:spLocks noChangeArrowheads="1"/>
              </p:cNvSpPr>
              <p:nvPr/>
            </p:nvSpPr>
            <p:spPr bwMode="auto">
              <a:xfrm>
                <a:off x="3633" y="3079"/>
                <a:ext cx="460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Принятое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18" name="Rectangle 446"/>
              <p:cNvSpPr>
                <a:spLocks noChangeArrowheads="1"/>
              </p:cNvSpPr>
              <p:nvPr/>
            </p:nvSpPr>
            <p:spPr bwMode="auto">
              <a:xfrm>
                <a:off x="3499" y="3185"/>
                <a:ext cx="625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обязательство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19" name="Rectangle 447"/>
              <p:cNvSpPr>
                <a:spLocks noChangeArrowheads="1"/>
              </p:cNvSpPr>
              <p:nvPr/>
            </p:nvSpPr>
            <p:spPr bwMode="auto">
              <a:xfrm>
                <a:off x="4040" y="3185"/>
                <a:ext cx="95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»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20" name="Rectangle 448"/>
              <p:cNvSpPr>
                <a:spLocks noChangeArrowheads="1"/>
              </p:cNvSpPr>
              <p:nvPr/>
            </p:nvSpPr>
            <p:spPr bwMode="auto">
              <a:xfrm>
                <a:off x="3317" y="2553"/>
                <a:ext cx="943" cy="23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1" name="Rectangle 449"/>
              <p:cNvSpPr>
                <a:spLocks noChangeArrowheads="1"/>
              </p:cNvSpPr>
              <p:nvPr/>
            </p:nvSpPr>
            <p:spPr bwMode="auto">
              <a:xfrm>
                <a:off x="3317" y="2576"/>
                <a:ext cx="943" cy="5"/>
              </a:xfrm>
              <a:prstGeom prst="rect">
                <a:avLst/>
              </a:prstGeom>
              <a:solidFill>
                <a:srgbClr val="2296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2" name="Rectangle 450"/>
              <p:cNvSpPr>
                <a:spLocks noChangeArrowheads="1"/>
              </p:cNvSpPr>
              <p:nvPr/>
            </p:nvSpPr>
            <p:spPr bwMode="auto">
              <a:xfrm>
                <a:off x="3317" y="2581"/>
                <a:ext cx="943" cy="5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3" name="Rectangle 451"/>
              <p:cNvSpPr>
                <a:spLocks noChangeArrowheads="1"/>
              </p:cNvSpPr>
              <p:nvPr/>
            </p:nvSpPr>
            <p:spPr bwMode="auto">
              <a:xfrm>
                <a:off x="3317" y="2586"/>
                <a:ext cx="943" cy="4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4" name="Rectangle 452"/>
              <p:cNvSpPr>
                <a:spLocks noChangeArrowheads="1"/>
              </p:cNvSpPr>
              <p:nvPr/>
            </p:nvSpPr>
            <p:spPr bwMode="auto">
              <a:xfrm>
                <a:off x="3317" y="2590"/>
                <a:ext cx="943" cy="5"/>
              </a:xfrm>
              <a:prstGeom prst="rect">
                <a:avLst/>
              </a:prstGeom>
              <a:solidFill>
                <a:srgbClr val="2294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5" name="Rectangle 453"/>
              <p:cNvSpPr>
                <a:spLocks noChangeArrowheads="1"/>
              </p:cNvSpPr>
              <p:nvPr/>
            </p:nvSpPr>
            <p:spPr bwMode="auto">
              <a:xfrm>
                <a:off x="3317" y="2595"/>
                <a:ext cx="943" cy="5"/>
              </a:xfrm>
              <a:prstGeom prst="rect">
                <a:avLst/>
              </a:prstGeom>
              <a:solidFill>
                <a:srgbClr val="2293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6" name="Rectangle 454"/>
              <p:cNvSpPr>
                <a:spLocks noChangeArrowheads="1"/>
              </p:cNvSpPr>
              <p:nvPr/>
            </p:nvSpPr>
            <p:spPr bwMode="auto">
              <a:xfrm>
                <a:off x="3317" y="2600"/>
                <a:ext cx="943" cy="5"/>
              </a:xfrm>
              <a:prstGeom prst="rect">
                <a:avLst/>
              </a:prstGeom>
              <a:solidFill>
                <a:srgbClr val="2192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7" name="Rectangle 455"/>
              <p:cNvSpPr>
                <a:spLocks noChangeArrowheads="1"/>
              </p:cNvSpPr>
              <p:nvPr/>
            </p:nvSpPr>
            <p:spPr bwMode="auto">
              <a:xfrm>
                <a:off x="3317" y="2605"/>
                <a:ext cx="943" cy="4"/>
              </a:xfrm>
              <a:prstGeom prst="rect">
                <a:avLst/>
              </a:prstGeom>
              <a:solidFill>
                <a:srgbClr val="2191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8" name="Rectangle 456"/>
              <p:cNvSpPr>
                <a:spLocks noChangeArrowheads="1"/>
              </p:cNvSpPr>
              <p:nvPr/>
            </p:nvSpPr>
            <p:spPr bwMode="auto">
              <a:xfrm>
                <a:off x="3317" y="2609"/>
                <a:ext cx="943" cy="5"/>
              </a:xfrm>
              <a:prstGeom prst="rect">
                <a:avLst/>
              </a:prstGeom>
              <a:solidFill>
                <a:srgbClr val="2190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9" name="Rectangle 457"/>
              <p:cNvSpPr>
                <a:spLocks noChangeArrowheads="1"/>
              </p:cNvSpPr>
              <p:nvPr/>
            </p:nvSpPr>
            <p:spPr bwMode="auto">
              <a:xfrm>
                <a:off x="3317" y="2614"/>
                <a:ext cx="943" cy="5"/>
              </a:xfrm>
              <a:prstGeom prst="rect">
                <a:avLst/>
              </a:prstGeom>
              <a:solidFill>
                <a:srgbClr val="208F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0" name="Rectangle 458"/>
              <p:cNvSpPr>
                <a:spLocks noChangeArrowheads="1"/>
              </p:cNvSpPr>
              <p:nvPr/>
            </p:nvSpPr>
            <p:spPr bwMode="auto">
              <a:xfrm>
                <a:off x="3317" y="2619"/>
                <a:ext cx="943" cy="5"/>
              </a:xfrm>
              <a:prstGeom prst="rect">
                <a:avLst/>
              </a:prstGeom>
              <a:solidFill>
                <a:srgbClr val="208D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1" name="Rectangle 459"/>
              <p:cNvSpPr>
                <a:spLocks noChangeArrowheads="1"/>
              </p:cNvSpPr>
              <p:nvPr/>
            </p:nvSpPr>
            <p:spPr bwMode="auto">
              <a:xfrm>
                <a:off x="3317" y="2624"/>
                <a:ext cx="943" cy="4"/>
              </a:xfrm>
              <a:prstGeom prst="rect">
                <a:avLst/>
              </a:prstGeom>
              <a:solidFill>
                <a:srgbClr val="208C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2" name="Rectangle 460"/>
              <p:cNvSpPr>
                <a:spLocks noChangeArrowheads="1"/>
              </p:cNvSpPr>
              <p:nvPr/>
            </p:nvSpPr>
            <p:spPr bwMode="auto">
              <a:xfrm>
                <a:off x="3317" y="2628"/>
                <a:ext cx="943" cy="5"/>
              </a:xfrm>
              <a:prstGeom prst="rect">
                <a:avLst/>
              </a:prstGeom>
              <a:solidFill>
                <a:srgbClr val="208C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3" name="Rectangle 461"/>
              <p:cNvSpPr>
                <a:spLocks noChangeArrowheads="1"/>
              </p:cNvSpPr>
              <p:nvPr/>
            </p:nvSpPr>
            <p:spPr bwMode="auto">
              <a:xfrm>
                <a:off x="3317" y="2633"/>
                <a:ext cx="943" cy="5"/>
              </a:xfrm>
              <a:prstGeom prst="rect">
                <a:avLst/>
              </a:prstGeom>
              <a:solidFill>
                <a:srgbClr val="1F8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4" name="Rectangle 462"/>
              <p:cNvSpPr>
                <a:spLocks noChangeArrowheads="1"/>
              </p:cNvSpPr>
              <p:nvPr/>
            </p:nvSpPr>
            <p:spPr bwMode="auto">
              <a:xfrm>
                <a:off x="3317" y="2638"/>
                <a:ext cx="943" cy="5"/>
              </a:xfrm>
              <a:prstGeom prst="rect">
                <a:avLst/>
              </a:prstGeom>
              <a:solidFill>
                <a:srgbClr val="1F8A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5" name="Rectangle 463"/>
              <p:cNvSpPr>
                <a:spLocks noChangeArrowheads="1"/>
              </p:cNvSpPr>
              <p:nvPr/>
            </p:nvSpPr>
            <p:spPr bwMode="auto">
              <a:xfrm>
                <a:off x="3317" y="2643"/>
                <a:ext cx="943" cy="4"/>
              </a:xfrm>
              <a:prstGeom prst="rect">
                <a:avLst/>
              </a:prstGeom>
              <a:solidFill>
                <a:srgbClr val="1F89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6" name="Rectangle 464"/>
              <p:cNvSpPr>
                <a:spLocks noChangeArrowheads="1"/>
              </p:cNvSpPr>
              <p:nvPr/>
            </p:nvSpPr>
            <p:spPr bwMode="auto">
              <a:xfrm>
                <a:off x="3317" y="2647"/>
                <a:ext cx="943" cy="5"/>
              </a:xfrm>
              <a:prstGeom prst="rect">
                <a:avLst/>
              </a:prstGeom>
              <a:solidFill>
                <a:srgbClr val="1E88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7" name="Rectangle 465"/>
              <p:cNvSpPr>
                <a:spLocks noChangeArrowheads="1"/>
              </p:cNvSpPr>
              <p:nvPr/>
            </p:nvSpPr>
            <p:spPr bwMode="auto">
              <a:xfrm>
                <a:off x="3317" y="2652"/>
                <a:ext cx="943" cy="5"/>
              </a:xfrm>
              <a:prstGeom prst="rect">
                <a:avLst/>
              </a:prstGeom>
              <a:solidFill>
                <a:srgbClr val="1E8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8" name="Rectangle 466"/>
              <p:cNvSpPr>
                <a:spLocks noChangeArrowheads="1"/>
              </p:cNvSpPr>
              <p:nvPr/>
            </p:nvSpPr>
            <p:spPr bwMode="auto">
              <a:xfrm>
                <a:off x="3317" y="2657"/>
                <a:ext cx="943" cy="5"/>
              </a:xfrm>
              <a:prstGeom prst="rect">
                <a:avLst/>
              </a:prstGeom>
              <a:solidFill>
                <a:srgbClr val="1E8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9" name="Rectangle 467"/>
              <p:cNvSpPr>
                <a:spLocks noChangeArrowheads="1"/>
              </p:cNvSpPr>
              <p:nvPr/>
            </p:nvSpPr>
            <p:spPr bwMode="auto">
              <a:xfrm>
                <a:off x="3317" y="2662"/>
                <a:ext cx="943" cy="4"/>
              </a:xfrm>
              <a:prstGeom prst="rect">
                <a:avLst/>
              </a:prstGeom>
              <a:solidFill>
                <a:srgbClr val="1E84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0" name="Rectangle 468"/>
              <p:cNvSpPr>
                <a:spLocks noChangeArrowheads="1"/>
              </p:cNvSpPr>
              <p:nvPr/>
            </p:nvSpPr>
            <p:spPr bwMode="auto">
              <a:xfrm>
                <a:off x="3317" y="2666"/>
                <a:ext cx="943" cy="5"/>
              </a:xfrm>
              <a:prstGeom prst="rect">
                <a:avLst/>
              </a:prstGeom>
              <a:solidFill>
                <a:srgbClr val="1D8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1" name="Rectangle 469"/>
              <p:cNvSpPr>
                <a:spLocks noChangeArrowheads="1"/>
              </p:cNvSpPr>
              <p:nvPr/>
            </p:nvSpPr>
            <p:spPr bwMode="auto">
              <a:xfrm>
                <a:off x="3317" y="2671"/>
                <a:ext cx="943" cy="5"/>
              </a:xfrm>
              <a:prstGeom prst="rect">
                <a:avLst/>
              </a:prstGeom>
              <a:solidFill>
                <a:srgbClr val="1D8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2" name="Rectangle 470"/>
              <p:cNvSpPr>
                <a:spLocks noChangeArrowheads="1"/>
              </p:cNvSpPr>
              <p:nvPr/>
            </p:nvSpPr>
            <p:spPr bwMode="auto">
              <a:xfrm>
                <a:off x="3317" y="2676"/>
                <a:ext cx="943" cy="4"/>
              </a:xfrm>
              <a:prstGeom prst="rect">
                <a:avLst/>
              </a:prstGeom>
              <a:solidFill>
                <a:srgbClr val="1D81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3" name="Rectangle 471"/>
              <p:cNvSpPr>
                <a:spLocks noChangeArrowheads="1"/>
              </p:cNvSpPr>
              <p:nvPr/>
            </p:nvSpPr>
            <p:spPr bwMode="auto">
              <a:xfrm>
                <a:off x="3317" y="2680"/>
                <a:ext cx="943" cy="5"/>
              </a:xfrm>
              <a:prstGeom prst="rect">
                <a:avLst/>
              </a:prstGeom>
              <a:solidFill>
                <a:srgbClr val="1C8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4" name="Rectangle 472"/>
              <p:cNvSpPr>
                <a:spLocks noChangeArrowheads="1"/>
              </p:cNvSpPr>
              <p:nvPr/>
            </p:nvSpPr>
            <p:spPr bwMode="auto">
              <a:xfrm>
                <a:off x="3317" y="2685"/>
                <a:ext cx="943" cy="5"/>
              </a:xfrm>
              <a:prstGeom prst="rect">
                <a:avLst/>
              </a:prstGeom>
              <a:solidFill>
                <a:srgbClr val="1C7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5" name="Rectangle 473"/>
              <p:cNvSpPr>
                <a:spLocks noChangeArrowheads="1"/>
              </p:cNvSpPr>
              <p:nvPr/>
            </p:nvSpPr>
            <p:spPr bwMode="auto">
              <a:xfrm>
                <a:off x="3317" y="2690"/>
                <a:ext cx="943" cy="5"/>
              </a:xfrm>
              <a:prstGeom prst="rect">
                <a:avLst/>
              </a:prstGeom>
              <a:solidFill>
                <a:srgbClr val="1C7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6" name="Rectangle 474"/>
              <p:cNvSpPr>
                <a:spLocks noChangeArrowheads="1"/>
              </p:cNvSpPr>
              <p:nvPr/>
            </p:nvSpPr>
            <p:spPr bwMode="auto">
              <a:xfrm>
                <a:off x="3317" y="2695"/>
                <a:ext cx="943" cy="4"/>
              </a:xfrm>
              <a:prstGeom prst="rect">
                <a:avLst/>
              </a:prstGeom>
              <a:solidFill>
                <a:srgbClr val="1C7D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7" name="Rectangle 475"/>
              <p:cNvSpPr>
                <a:spLocks noChangeArrowheads="1"/>
              </p:cNvSpPr>
              <p:nvPr/>
            </p:nvSpPr>
            <p:spPr bwMode="auto">
              <a:xfrm>
                <a:off x="3317" y="2699"/>
                <a:ext cx="943" cy="5"/>
              </a:xfrm>
              <a:prstGeom prst="rect">
                <a:avLst/>
              </a:prstGeom>
              <a:solidFill>
                <a:srgbClr val="1B7C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8" name="Rectangle 476"/>
              <p:cNvSpPr>
                <a:spLocks noChangeArrowheads="1"/>
              </p:cNvSpPr>
              <p:nvPr/>
            </p:nvSpPr>
            <p:spPr bwMode="auto">
              <a:xfrm>
                <a:off x="3317" y="2704"/>
                <a:ext cx="943" cy="5"/>
              </a:xfrm>
              <a:prstGeom prst="rect">
                <a:avLst/>
              </a:prstGeom>
              <a:solidFill>
                <a:srgbClr val="1B7B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9" name="Rectangle 477"/>
              <p:cNvSpPr>
                <a:spLocks noChangeArrowheads="1"/>
              </p:cNvSpPr>
              <p:nvPr/>
            </p:nvSpPr>
            <p:spPr bwMode="auto">
              <a:xfrm>
                <a:off x="3317" y="2709"/>
                <a:ext cx="943" cy="5"/>
              </a:xfrm>
              <a:prstGeom prst="rect">
                <a:avLst/>
              </a:prstGeom>
              <a:solidFill>
                <a:srgbClr val="1B7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0" name="Rectangle 478"/>
              <p:cNvSpPr>
                <a:spLocks noChangeArrowheads="1"/>
              </p:cNvSpPr>
              <p:nvPr/>
            </p:nvSpPr>
            <p:spPr bwMode="auto">
              <a:xfrm>
                <a:off x="3317" y="2714"/>
                <a:ext cx="943" cy="4"/>
              </a:xfrm>
              <a:prstGeom prst="rect">
                <a:avLst/>
              </a:prstGeom>
              <a:solidFill>
                <a:srgbClr val="1A79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1" name="Rectangle 479"/>
              <p:cNvSpPr>
                <a:spLocks noChangeArrowheads="1"/>
              </p:cNvSpPr>
              <p:nvPr/>
            </p:nvSpPr>
            <p:spPr bwMode="auto">
              <a:xfrm>
                <a:off x="3317" y="2718"/>
                <a:ext cx="943" cy="5"/>
              </a:xfrm>
              <a:prstGeom prst="rect">
                <a:avLst/>
              </a:prstGeom>
              <a:solidFill>
                <a:srgbClr val="1A7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2" name="Rectangle 480"/>
              <p:cNvSpPr>
                <a:spLocks noChangeArrowheads="1"/>
              </p:cNvSpPr>
              <p:nvPr/>
            </p:nvSpPr>
            <p:spPr bwMode="auto">
              <a:xfrm>
                <a:off x="3317" y="2723"/>
                <a:ext cx="943" cy="5"/>
              </a:xfrm>
              <a:prstGeom prst="rect">
                <a:avLst/>
              </a:prstGeom>
              <a:solidFill>
                <a:srgbClr val="1A77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3" name="Rectangle 481"/>
              <p:cNvSpPr>
                <a:spLocks noChangeArrowheads="1"/>
              </p:cNvSpPr>
              <p:nvPr/>
            </p:nvSpPr>
            <p:spPr bwMode="auto">
              <a:xfrm>
                <a:off x="3317" y="2728"/>
                <a:ext cx="943" cy="5"/>
              </a:xfrm>
              <a:prstGeom prst="rect">
                <a:avLst/>
              </a:prstGeom>
              <a:solidFill>
                <a:srgbClr val="1A75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4" name="Rectangle 482"/>
              <p:cNvSpPr>
                <a:spLocks noChangeArrowheads="1"/>
              </p:cNvSpPr>
              <p:nvPr/>
            </p:nvSpPr>
            <p:spPr bwMode="auto">
              <a:xfrm>
                <a:off x="3317" y="2733"/>
                <a:ext cx="943" cy="4"/>
              </a:xfrm>
              <a:prstGeom prst="rect">
                <a:avLst/>
              </a:prstGeom>
              <a:solidFill>
                <a:srgbClr val="1A74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5" name="Rectangle 483"/>
              <p:cNvSpPr>
                <a:spLocks noChangeArrowheads="1"/>
              </p:cNvSpPr>
              <p:nvPr/>
            </p:nvSpPr>
            <p:spPr bwMode="auto">
              <a:xfrm>
                <a:off x="3317" y="2737"/>
                <a:ext cx="943" cy="5"/>
              </a:xfrm>
              <a:prstGeom prst="rect">
                <a:avLst/>
              </a:prstGeom>
              <a:solidFill>
                <a:srgbClr val="1A73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6" name="Rectangle 484"/>
              <p:cNvSpPr>
                <a:spLocks noChangeArrowheads="1"/>
              </p:cNvSpPr>
              <p:nvPr/>
            </p:nvSpPr>
            <p:spPr bwMode="auto">
              <a:xfrm>
                <a:off x="3317" y="2742"/>
                <a:ext cx="943" cy="5"/>
              </a:xfrm>
              <a:prstGeom prst="rect">
                <a:avLst/>
              </a:prstGeom>
              <a:solidFill>
                <a:srgbClr val="1A72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7" name="Rectangle 485"/>
              <p:cNvSpPr>
                <a:spLocks noChangeArrowheads="1"/>
              </p:cNvSpPr>
              <p:nvPr/>
            </p:nvSpPr>
            <p:spPr bwMode="auto">
              <a:xfrm>
                <a:off x="3317" y="2747"/>
                <a:ext cx="943" cy="4"/>
              </a:xfrm>
              <a:prstGeom prst="rect">
                <a:avLst/>
              </a:prstGeom>
              <a:solidFill>
                <a:srgbClr val="1971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8" name="Rectangle 486"/>
              <p:cNvSpPr>
                <a:spLocks noChangeArrowheads="1"/>
              </p:cNvSpPr>
              <p:nvPr/>
            </p:nvSpPr>
            <p:spPr bwMode="auto">
              <a:xfrm>
                <a:off x="3317" y="2751"/>
                <a:ext cx="943" cy="5"/>
              </a:xfrm>
              <a:prstGeom prst="rect">
                <a:avLst/>
              </a:prstGeom>
              <a:solidFill>
                <a:srgbClr val="1971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9" name="Rectangle 487"/>
              <p:cNvSpPr>
                <a:spLocks noChangeArrowheads="1"/>
              </p:cNvSpPr>
              <p:nvPr/>
            </p:nvSpPr>
            <p:spPr bwMode="auto">
              <a:xfrm>
                <a:off x="3317" y="2756"/>
                <a:ext cx="943" cy="5"/>
              </a:xfrm>
              <a:prstGeom prst="rect">
                <a:avLst/>
              </a:prstGeom>
              <a:solidFill>
                <a:srgbClr val="1970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0" name="Rectangle 488"/>
              <p:cNvSpPr>
                <a:spLocks noChangeArrowheads="1"/>
              </p:cNvSpPr>
              <p:nvPr/>
            </p:nvSpPr>
            <p:spPr bwMode="auto">
              <a:xfrm>
                <a:off x="3317" y="2761"/>
                <a:ext cx="943" cy="5"/>
              </a:xfrm>
              <a:prstGeom prst="rect">
                <a:avLst/>
              </a:prstGeom>
              <a:solidFill>
                <a:srgbClr val="196F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1" name="Rectangle 489"/>
              <p:cNvSpPr>
                <a:spLocks noChangeArrowheads="1"/>
              </p:cNvSpPr>
              <p:nvPr/>
            </p:nvSpPr>
            <p:spPr bwMode="auto">
              <a:xfrm>
                <a:off x="3317" y="2766"/>
                <a:ext cx="943" cy="4"/>
              </a:xfrm>
              <a:prstGeom prst="rect">
                <a:avLst/>
              </a:prstGeom>
              <a:solidFill>
                <a:srgbClr val="186D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2" name="Rectangle 490"/>
              <p:cNvSpPr>
                <a:spLocks noChangeArrowheads="1"/>
              </p:cNvSpPr>
              <p:nvPr/>
            </p:nvSpPr>
            <p:spPr bwMode="auto">
              <a:xfrm>
                <a:off x="3317" y="2770"/>
                <a:ext cx="943" cy="5"/>
              </a:xfrm>
              <a:prstGeom prst="rect">
                <a:avLst/>
              </a:prstGeom>
              <a:solidFill>
                <a:srgbClr val="186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3" name="Rectangle 491"/>
              <p:cNvSpPr>
                <a:spLocks noChangeArrowheads="1"/>
              </p:cNvSpPr>
              <p:nvPr/>
            </p:nvSpPr>
            <p:spPr bwMode="auto">
              <a:xfrm>
                <a:off x="3317" y="2775"/>
                <a:ext cx="943" cy="5"/>
              </a:xfrm>
              <a:prstGeom prst="rect">
                <a:avLst/>
              </a:prstGeom>
              <a:solidFill>
                <a:srgbClr val="186B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4" name="Rectangle 492"/>
              <p:cNvSpPr>
                <a:spLocks noChangeArrowheads="1"/>
              </p:cNvSpPr>
              <p:nvPr/>
            </p:nvSpPr>
            <p:spPr bwMode="auto">
              <a:xfrm>
                <a:off x="3317" y="2780"/>
                <a:ext cx="943" cy="5"/>
              </a:xfrm>
              <a:prstGeom prst="rect">
                <a:avLst/>
              </a:prstGeom>
              <a:solidFill>
                <a:srgbClr val="186A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5" name="Rectangle 493"/>
              <p:cNvSpPr>
                <a:spLocks noChangeArrowheads="1"/>
              </p:cNvSpPr>
              <p:nvPr/>
            </p:nvSpPr>
            <p:spPr bwMode="auto">
              <a:xfrm>
                <a:off x="3317" y="2785"/>
                <a:ext cx="943" cy="4"/>
              </a:xfrm>
              <a:prstGeom prst="rect">
                <a:avLst/>
              </a:prstGeom>
              <a:solidFill>
                <a:srgbClr val="1769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6" name="Rectangle 494"/>
              <p:cNvSpPr>
                <a:spLocks noChangeArrowheads="1"/>
              </p:cNvSpPr>
              <p:nvPr/>
            </p:nvSpPr>
            <p:spPr bwMode="auto">
              <a:xfrm>
                <a:off x="3317" y="2789"/>
                <a:ext cx="943" cy="5"/>
              </a:xfrm>
              <a:prstGeom prst="rect">
                <a:avLst/>
              </a:prstGeom>
              <a:solidFill>
                <a:srgbClr val="1768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7" name="Rectangle 495"/>
              <p:cNvSpPr>
                <a:spLocks noChangeArrowheads="1"/>
              </p:cNvSpPr>
              <p:nvPr/>
            </p:nvSpPr>
            <p:spPr bwMode="auto">
              <a:xfrm>
                <a:off x="3317" y="2794"/>
                <a:ext cx="943" cy="5"/>
              </a:xfrm>
              <a:prstGeom prst="rect">
                <a:avLst/>
              </a:prstGeom>
              <a:solidFill>
                <a:srgbClr val="1767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8" name="Rectangle 496"/>
              <p:cNvSpPr>
                <a:spLocks noChangeArrowheads="1"/>
              </p:cNvSpPr>
              <p:nvPr/>
            </p:nvSpPr>
            <p:spPr bwMode="auto">
              <a:xfrm>
                <a:off x="3317" y="2799"/>
                <a:ext cx="943" cy="5"/>
              </a:xfrm>
              <a:prstGeom prst="rect">
                <a:avLst/>
              </a:prstGeom>
              <a:solidFill>
                <a:srgbClr val="1666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9" name="Rectangle 497"/>
              <p:cNvSpPr>
                <a:spLocks noChangeArrowheads="1"/>
              </p:cNvSpPr>
              <p:nvPr/>
            </p:nvSpPr>
            <p:spPr bwMode="auto">
              <a:xfrm>
                <a:off x="3317" y="2804"/>
                <a:ext cx="943" cy="4"/>
              </a:xfrm>
              <a:prstGeom prst="rect">
                <a:avLst/>
              </a:prstGeom>
              <a:solidFill>
                <a:srgbClr val="1665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0" name="Rectangle 498"/>
              <p:cNvSpPr>
                <a:spLocks noChangeArrowheads="1"/>
              </p:cNvSpPr>
              <p:nvPr/>
            </p:nvSpPr>
            <p:spPr bwMode="auto">
              <a:xfrm>
                <a:off x="3317" y="2808"/>
                <a:ext cx="943" cy="5"/>
              </a:xfrm>
              <a:prstGeom prst="rect">
                <a:avLst/>
              </a:prstGeom>
              <a:solidFill>
                <a:srgbClr val="1664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1" name="Rectangle 499"/>
              <p:cNvSpPr>
                <a:spLocks noChangeArrowheads="1"/>
              </p:cNvSpPr>
              <p:nvPr/>
            </p:nvSpPr>
            <p:spPr bwMode="auto">
              <a:xfrm>
                <a:off x="3317" y="2813"/>
                <a:ext cx="943" cy="5"/>
              </a:xfrm>
              <a:prstGeom prst="rect">
                <a:avLst/>
              </a:prstGeom>
              <a:solidFill>
                <a:srgbClr val="1663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2" name="Rectangle 500"/>
              <p:cNvSpPr>
                <a:spLocks noChangeArrowheads="1"/>
              </p:cNvSpPr>
              <p:nvPr/>
            </p:nvSpPr>
            <p:spPr bwMode="auto">
              <a:xfrm>
                <a:off x="3317" y="2818"/>
                <a:ext cx="943" cy="4"/>
              </a:xfrm>
              <a:prstGeom prst="rect">
                <a:avLst/>
              </a:prstGeom>
              <a:solidFill>
                <a:srgbClr val="1562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3" name="Rectangle 501"/>
              <p:cNvSpPr>
                <a:spLocks noChangeArrowheads="1"/>
              </p:cNvSpPr>
              <p:nvPr/>
            </p:nvSpPr>
            <p:spPr bwMode="auto">
              <a:xfrm>
                <a:off x="3320" y="2556"/>
                <a:ext cx="940" cy="269"/>
              </a:xfrm>
              <a:prstGeom prst="rect">
                <a:avLst/>
              </a:prstGeom>
              <a:no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4" name="Rectangle 502"/>
              <p:cNvSpPr>
                <a:spLocks noChangeArrowheads="1"/>
              </p:cNvSpPr>
              <p:nvPr/>
            </p:nvSpPr>
            <p:spPr bwMode="auto">
              <a:xfrm>
                <a:off x="3559" y="2581"/>
                <a:ext cx="569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Регистрация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5" name="Rectangle 503"/>
              <p:cNvSpPr>
                <a:spLocks noChangeArrowheads="1"/>
              </p:cNvSpPr>
              <p:nvPr/>
            </p:nvSpPr>
            <p:spPr bwMode="auto">
              <a:xfrm>
                <a:off x="3524" y="2687"/>
                <a:ext cx="620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обязательства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6" name="Line 504"/>
              <p:cNvSpPr>
                <a:spLocks noChangeShapeType="1"/>
              </p:cNvSpPr>
              <p:nvPr/>
            </p:nvSpPr>
            <p:spPr bwMode="auto">
              <a:xfrm>
                <a:off x="3790" y="2825"/>
                <a:ext cx="1" cy="67"/>
              </a:xfrm>
              <a:prstGeom prst="line">
                <a:avLst/>
              </a:pr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7" name="Freeform 505"/>
              <p:cNvSpPr>
                <a:spLocks/>
              </p:cNvSpPr>
              <p:nvPr/>
            </p:nvSpPr>
            <p:spPr bwMode="auto">
              <a:xfrm>
                <a:off x="3768" y="2892"/>
                <a:ext cx="44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67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67">
                    <a:moveTo>
                      <a:pt x="0" y="0"/>
                    </a:moveTo>
                    <a:lnTo>
                      <a:pt x="22" y="67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8" name="Rectangle 506"/>
              <p:cNvSpPr>
                <a:spLocks noChangeArrowheads="1"/>
              </p:cNvSpPr>
              <p:nvPr/>
            </p:nvSpPr>
            <p:spPr bwMode="auto">
              <a:xfrm>
                <a:off x="1759" y="2775"/>
                <a:ext cx="1004" cy="24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9" name="Rectangle 507"/>
              <p:cNvSpPr>
                <a:spLocks noChangeArrowheads="1"/>
              </p:cNvSpPr>
              <p:nvPr/>
            </p:nvSpPr>
            <p:spPr bwMode="auto">
              <a:xfrm>
                <a:off x="1759" y="2799"/>
                <a:ext cx="1004" cy="5"/>
              </a:xfrm>
              <a:prstGeom prst="rect">
                <a:avLst/>
              </a:prstGeom>
              <a:solidFill>
                <a:srgbClr val="2296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0" name="Rectangle 508"/>
              <p:cNvSpPr>
                <a:spLocks noChangeArrowheads="1"/>
              </p:cNvSpPr>
              <p:nvPr/>
            </p:nvSpPr>
            <p:spPr bwMode="auto">
              <a:xfrm>
                <a:off x="1759" y="2804"/>
                <a:ext cx="1004" cy="4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1" name="Rectangle 509"/>
              <p:cNvSpPr>
                <a:spLocks noChangeArrowheads="1"/>
              </p:cNvSpPr>
              <p:nvPr/>
            </p:nvSpPr>
            <p:spPr bwMode="auto">
              <a:xfrm>
                <a:off x="1759" y="2808"/>
                <a:ext cx="1004" cy="5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2" name="Rectangle 510"/>
              <p:cNvSpPr>
                <a:spLocks noChangeArrowheads="1"/>
              </p:cNvSpPr>
              <p:nvPr/>
            </p:nvSpPr>
            <p:spPr bwMode="auto">
              <a:xfrm>
                <a:off x="1759" y="2813"/>
                <a:ext cx="1004" cy="5"/>
              </a:xfrm>
              <a:prstGeom prst="rect">
                <a:avLst/>
              </a:prstGeom>
              <a:solidFill>
                <a:srgbClr val="2294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3" name="Rectangle 511"/>
              <p:cNvSpPr>
                <a:spLocks noChangeArrowheads="1"/>
              </p:cNvSpPr>
              <p:nvPr/>
            </p:nvSpPr>
            <p:spPr bwMode="auto">
              <a:xfrm>
                <a:off x="1759" y="2818"/>
                <a:ext cx="1004" cy="4"/>
              </a:xfrm>
              <a:prstGeom prst="rect">
                <a:avLst/>
              </a:prstGeom>
              <a:solidFill>
                <a:srgbClr val="2193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4" name="Rectangle 512"/>
              <p:cNvSpPr>
                <a:spLocks noChangeArrowheads="1"/>
              </p:cNvSpPr>
              <p:nvPr/>
            </p:nvSpPr>
            <p:spPr bwMode="auto">
              <a:xfrm>
                <a:off x="1759" y="2822"/>
                <a:ext cx="1004" cy="5"/>
              </a:xfrm>
              <a:prstGeom prst="rect">
                <a:avLst/>
              </a:prstGeom>
              <a:solidFill>
                <a:srgbClr val="2192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5" name="Rectangle 513"/>
              <p:cNvSpPr>
                <a:spLocks noChangeArrowheads="1"/>
              </p:cNvSpPr>
              <p:nvPr/>
            </p:nvSpPr>
            <p:spPr bwMode="auto">
              <a:xfrm>
                <a:off x="1759" y="2827"/>
                <a:ext cx="1004" cy="5"/>
              </a:xfrm>
              <a:prstGeom prst="rect">
                <a:avLst/>
              </a:prstGeom>
              <a:solidFill>
                <a:srgbClr val="2190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6" name="Rectangle 514"/>
              <p:cNvSpPr>
                <a:spLocks noChangeArrowheads="1"/>
              </p:cNvSpPr>
              <p:nvPr/>
            </p:nvSpPr>
            <p:spPr bwMode="auto">
              <a:xfrm>
                <a:off x="1759" y="2832"/>
                <a:ext cx="1004" cy="5"/>
              </a:xfrm>
              <a:prstGeom prst="rect">
                <a:avLst/>
              </a:prstGeom>
              <a:solidFill>
                <a:srgbClr val="218F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7" name="Rectangle 515"/>
              <p:cNvSpPr>
                <a:spLocks noChangeArrowheads="1"/>
              </p:cNvSpPr>
              <p:nvPr/>
            </p:nvSpPr>
            <p:spPr bwMode="auto">
              <a:xfrm>
                <a:off x="1759" y="2837"/>
                <a:ext cx="1004" cy="4"/>
              </a:xfrm>
              <a:prstGeom prst="rect">
                <a:avLst/>
              </a:prstGeom>
              <a:solidFill>
                <a:srgbClr val="208E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8" name="Rectangle 516"/>
              <p:cNvSpPr>
                <a:spLocks noChangeArrowheads="1"/>
              </p:cNvSpPr>
              <p:nvPr/>
            </p:nvSpPr>
            <p:spPr bwMode="auto">
              <a:xfrm>
                <a:off x="1759" y="2841"/>
                <a:ext cx="1004" cy="5"/>
              </a:xfrm>
              <a:prstGeom prst="rect">
                <a:avLst/>
              </a:prstGeom>
              <a:solidFill>
                <a:srgbClr val="208D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9" name="Rectangle 517"/>
              <p:cNvSpPr>
                <a:spLocks noChangeArrowheads="1"/>
              </p:cNvSpPr>
              <p:nvPr/>
            </p:nvSpPr>
            <p:spPr bwMode="auto">
              <a:xfrm>
                <a:off x="1759" y="2846"/>
                <a:ext cx="1004" cy="5"/>
              </a:xfrm>
              <a:prstGeom prst="rect">
                <a:avLst/>
              </a:prstGeom>
              <a:solidFill>
                <a:srgbClr val="208C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0" name="Rectangle 518"/>
              <p:cNvSpPr>
                <a:spLocks noChangeArrowheads="1"/>
              </p:cNvSpPr>
              <p:nvPr/>
            </p:nvSpPr>
            <p:spPr bwMode="auto">
              <a:xfrm>
                <a:off x="1759" y="2851"/>
                <a:ext cx="1004" cy="5"/>
              </a:xfrm>
              <a:prstGeom prst="rect">
                <a:avLst/>
              </a:prstGeom>
              <a:solidFill>
                <a:srgbClr val="1F8B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1" name="Rectangle 519"/>
              <p:cNvSpPr>
                <a:spLocks noChangeArrowheads="1"/>
              </p:cNvSpPr>
              <p:nvPr/>
            </p:nvSpPr>
            <p:spPr bwMode="auto">
              <a:xfrm>
                <a:off x="1759" y="2856"/>
                <a:ext cx="1004" cy="4"/>
              </a:xfrm>
              <a:prstGeom prst="rect">
                <a:avLst/>
              </a:prstGeom>
              <a:solidFill>
                <a:srgbClr val="1F8B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2" name="Rectangle 520"/>
              <p:cNvSpPr>
                <a:spLocks noChangeArrowheads="1"/>
              </p:cNvSpPr>
              <p:nvPr/>
            </p:nvSpPr>
            <p:spPr bwMode="auto">
              <a:xfrm>
                <a:off x="1759" y="2860"/>
                <a:ext cx="1004" cy="5"/>
              </a:xfrm>
              <a:prstGeom prst="rect">
                <a:avLst/>
              </a:prstGeom>
              <a:solidFill>
                <a:srgbClr val="1F8A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3" name="Rectangle 521"/>
              <p:cNvSpPr>
                <a:spLocks noChangeArrowheads="1"/>
              </p:cNvSpPr>
              <p:nvPr/>
            </p:nvSpPr>
            <p:spPr bwMode="auto">
              <a:xfrm>
                <a:off x="1759" y="2865"/>
                <a:ext cx="1004" cy="5"/>
              </a:xfrm>
              <a:prstGeom prst="rect">
                <a:avLst/>
              </a:prstGeom>
              <a:solidFill>
                <a:srgbClr val="1F88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4" name="Rectangle 522"/>
              <p:cNvSpPr>
                <a:spLocks noChangeArrowheads="1"/>
              </p:cNvSpPr>
              <p:nvPr/>
            </p:nvSpPr>
            <p:spPr bwMode="auto">
              <a:xfrm>
                <a:off x="1759" y="2870"/>
                <a:ext cx="1004" cy="5"/>
              </a:xfrm>
              <a:prstGeom prst="rect">
                <a:avLst/>
              </a:prstGeom>
              <a:solidFill>
                <a:srgbClr val="1E8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5" name="Rectangle 523"/>
              <p:cNvSpPr>
                <a:spLocks noChangeArrowheads="1"/>
              </p:cNvSpPr>
              <p:nvPr/>
            </p:nvSpPr>
            <p:spPr bwMode="auto">
              <a:xfrm>
                <a:off x="1759" y="2875"/>
                <a:ext cx="1004" cy="4"/>
              </a:xfrm>
              <a:prstGeom prst="rect">
                <a:avLst/>
              </a:prstGeom>
              <a:solidFill>
                <a:srgbClr val="1E86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6" name="Rectangle 524"/>
              <p:cNvSpPr>
                <a:spLocks noChangeArrowheads="1"/>
              </p:cNvSpPr>
              <p:nvPr/>
            </p:nvSpPr>
            <p:spPr bwMode="auto">
              <a:xfrm>
                <a:off x="1759" y="2879"/>
                <a:ext cx="1004" cy="5"/>
              </a:xfrm>
              <a:prstGeom prst="rect">
                <a:avLst/>
              </a:prstGeom>
              <a:solidFill>
                <a:srgbClr val="1E8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7" name="Rectangle 525"/>
              <p:cNvSpPr>
                <a:spLocks noChangeArrowheads="1"/>
              </p:cNvSpPr>
              <p:nvPr/>
            </p:nvSpPr>
            <p:spPr bwMode="auto">
              <a:xfrm>
                <a:off x="1759" y="2884"/>
                <a:ext cx="1004" cy="5"/>
              </a:xfrm>
              <a:prstGeom prst="rect">
                <a:avLst/>
              </a:prstGeom>
              <a:solidFill>
                <a:srgbClr val="1D84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8" name="Rectangle 526"/>
              <p:cNvSpPr>
                <a:spLocks noChangeArrowheads="1"/>
              </p:cNvSpPr>
              <p:nvPr/>
            </p:nvSpPr>
            <p:spPr bwMode="auto">
              <a:xfrm>
                <a:off x="1759" y="2889"/>
                <a:ext cx="1004" cy="4"/>
              </a:xfrm>
              <a:prstGeom prst="rect">
                <a:avLst/>
              </a:prstGeom>
              <a:solidFill>
                <a:srgbClr val="1D8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9" name="Rectangle 527"/>
              <p:cNvSpPr>
                <a:spLocks noChangeArrowheads="1"/>
              </p:cNvSpPr>
              <p:nvPr/>
            </p:nvSpPr>
            <p:spPr bwMode="auto">
              <a:xfrm>
                <a:off x="1759" y="2893"/>
                <a:ext cx="1004" cy="5"/>
              </a:xfrm>
              <a:prstGeom prst="rect">
                <a:avLst/>
              </a:prstGeom>
              <a:solidFill>
                <a:srgbClr val="1D8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0" name="Rectangle 528"/>
              <p:cNvSpPr>
                <a:spLocks noChangeArrowheads="1"/>
              </p:cNvSpPr>
              <p:nvPr/>
            </p:nvSpPr>
            <p:spPr bwMode="auto">
              <a:xfrm>
                <a:off x="1759" y="2898"/>
                <a:ext cx="1004" cy="5"/>
              </a:xfrm>
              <a:prstGeom prst="rect">
                <a:avLst/>
              </a:prstGeom>
              <a:solidFill>
                <a:srgbClr val="1D8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1" name="Rectangle 529"/>
              <p:cNvSpPr>
                <a:spLocks noChangeArrowheads="1"/>
              </p:cNvSpPr>
              <p:nvPr/>
            </p:nvSpPr>
            <p:spPr bwMode="auto">
              <a:xfrm>
                <a:off x="1759" y="2903"/>
                <a:ext cx="1004" cy="5"/>
              </a:xfrm>
              <a:prstGeom prst="rect">
                <a:avLst/>
              </a:prstGeom>
              <a:solidFill>
                <a:srgbClr val="1C8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2" name="Rectangle 530"/>
              <p:cNvSpPr>
                <a:spLocks noChangeArrowheads="1"/>
              </p:cNvSpPr>
              <p:nvPr/>
            </p:nvSpPr>
            <p:spPr bwMode="auto">
              <a:xfrm>
                <a:off x="1759" y="2908"/>
                <a:ext cx="1004" cy="4"/>
              </a:xfrm>
              <a:prstGeom prst="rect">
                <a:avLst/>
              </a:prstGeom>
              <a:solidFill>
                <a:srgbClr val="1C7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3" name="Rectangle 531"/>
              <p:cNvSpPr>
                <a:spLocks noChangeArrowheads="1"/>
              </p:cNvSpPr>
              <p:nvPr/>
            </p:nvSpPr>
            <p:spPr bwMode="auto">
              <a:xfrm>
                <a:off x="1759" y="2912"/>
                <a:ext cx="1004" cy="5"/>
              </a:xfrm>
              <a:prstGeom prst="rect">
                <a:avLst/>
              </a:prstGeom>
              <a:solidFill>
                <a:srgbClr val="1C7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4" name="Rectangle 532"/>
              <p:cNvSpPr>
                <a:spLocks noChangeArrowheads="1"/>
              </p:cNvSpPr>
              <p:nvPr/>
            </p:nvSpPr>
            <p:spPr bwMode="auto">
              <a:xfrm>
                <a:off x="1759" y="2917"/>
                <a:ext cx="1004" cy="5"/>
              </a:xfrm>
              <a:prstGeom prst="rect">
                <a:avLst/>
              </a:prstGeom>
              <a:solidFill>
                <a:srgbClr val="1C7D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5" name="Rectangle 533"/>
              <p:cNvSpPr>
                <a:spLocks noChangeArrowheads="1"/>
              </p:cNvSpPr>
              <p:nvPr/>
            </p:nvSpPr>
            <p:spPr bwMode="auto">
              <a:xfrm>
                <a:off x="1759" y="2922"/>
                <a:ext cx="1004" cy="5"/>
              </a:xfrm>
              <a:prstGeom prst="rect">
                <a:avLst/>
              </a:prstGeom>
              <a:solidFill>
                <a:srgbClr val="1B7C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6" name="Rectangle 534"/>
              <p:cNvSpPr>
                <a:spLocks noChangeArrowheads="1"/>
              </p:cNvSpPr>
              <p:nvPr/>
            </p:nvSpPr>
            <p:spPr bwMode="auto">
              <a:xfrm>
                <a:off x="1759" y="2927"/>
                <a:ext cx="1004" cy="4"/>
              </a:xfrm>
              <a:prstGeom prst="rect">
                <a:avLst/>
              </a:prstGeom>
              <a:solidFill>
                <a:srgbClr val="1B7B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7" name="Rectangle 535"/>
              <p:cNvSpPr>
                <a:spLocks noChangeArrowheads="1"/>
              </p:cNvSpPr>
              <p:nvPr/>
            </p:nvSpPr>
            <p:spPr bwMode="auto">
              <a:xfrm>
                <a:off x="1759" y="2931"/>
                <a:ext cx="1004" cy="5"/>
              </a:xfrm>
              <a:prstGeom prst="rect">
                <a:avLst/>
              </a:prstGeom>
              <a:solidFill>
                <a:srgbClr val="1B7A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8" name="Rectangle 536"/>
              <p:cNvSpPr>
                <a:spLocks noChangeArrowheads="1"/>
              </p:cNvSpPr>
              <p:nvPr/>
            </p:nvSpPr>
            <p:spPr bwMode="auto">
              <a:xfrm>
                <a:off x="1759" y="2936"/>
                <a:ext cx="1004" cy="5"/>
              </a:xfrm>
              <a:prstGeom prst="rect">
                <a:avLst/>
              </a:prstGeom>
              <a:solidFill>
                <a:srgbClr val="1A79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9" name="Rectangle 537"/>
              <p:cNvSpPr>
                <a:spLocks noChangeArrowheads="1"/>
              </p:cNvSpPr>
              <p:nvPr/>
            </p:nvSpPr>
            <p:spPr bwMode="auto">
              <a:xfrm>
                <a:off x="1759" y="2941"/>
                <a:ext cx="1004" cy="5"/>
              </a:xfrm>
              <a:prstGeom prst="rect">
                <a:avLst/>
              </a:prstGeom>
              <a:solidFill>
                <a:srgbClr val="1A77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0" name="Rectangle 538"/>
              <p:cNvSpPr>
                <a:spLocks noChangeArrowheads="1"/>
              </p:cNvSpPr>
              <p:nvPr/>
            </p:nvSpPr>
            <p:spPr bwMode="auto">
              <a:xfrm>
                <a:off x="1759" y="2946"/>
                <a:ext cx="1004" cy="4"/>
              </a:xfrm>
              <a:prstGeom prst="rect">
                <a:avLst/>
              </a:prstGeom>
              <a:solidFill>
                <a:srgbClr val="1A76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1" name="Rectangle 539"/>
              <p:cNvSpPr>
                <a:spLocks noChangeArrowheads="1"/>
              </p:cNvSpPr>
              <p:nvPr/>
            </p:nvSpPr>
            <p:spPr bwMode="auto">
              <a:xfrm>
                <a:off x="1759" y="2950"/>
                <a:ext cx="1004" cy="5"/>
              </a:xfrm>
              <a:prstGeom prst="rect">
                <a:avLst/>
              </a:prstGeom>
              <a:solidFill>
                <a:srgbClr val="1A75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2" name="Rectangle 540"/>
              <p:cNvSpPr>
                <a:spLocks noChangeArrowheads="1"/>
              </p:cNvSpPr>
              <p:nvPr/>
            </p:nvSpPr>
            <p:spPr bwMode="auto">
              <a:xfrm>
                <a:off x="1759" y="2955"/>
                <a:ext cx="1004" cy="5"/>
              </a:xfrm>
              <a:prstGeom prst="rect">
                <a:avLst/>
              </a:prstGeom>
              <a:solidFill>
                <a:srgbClr val="1A74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3" name="Rectangle 541"/>
              <p:cNvSpPr>
                <a:spLocks noChangeArrowheads="1"/>
              </p:cNvSpPr>
              <p:nvPr/>
            </p:nvSpPr>
            <p:spPr bwMode="auto">
              <a:xfrm>
                <a:off x="1759" y="2960"/>
                <a:ext cx="1004" cy="4"/>
              </a:xfrm>
              <a:prstGeom prst="rect">
                <a:avLst/>
              </a:prstGeom>
              <a:solidFill>
                <a:srgbClr val="1A73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4" name="Rectangle 542"/>
              <p:cNvSpPr>
                <a:spLocks noChangeArrowheads="1"/>
              </p:cNvSpPr>
              <p:nvPr/>
            </p:nvSpPr>
            <p:spPr bwMode="auto">
              <a:xfrm>
                <a:off x="1759" y="2964"/>
                <a:ext cx="1004" cy="5"/>
              </a:xfrm>
              <a:prstGeom prst="rect">
                <a:avLst/>
              </a:prstGeom>
              <a:solidFill>
                <a:srgbClr val="1A72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5" name="Rectangle 543"/>
              <p:cNvSpPr>
                <a:spLocks noChangeArrowheads="1"/>
              </p:cNvSpPr>
              <p:nvPr/>
            </p:nvSpPr>
            <p:spPr bwMode="auto">
              <a:xfrm>
                <a:off x="1759" y="2969"/>
                <a:ext cx="1004" cy="5"/>
              </a:xfrm>
              <a:prstGeom prst="rect">
                <a:avLst/>
              </a:prstGeom>
              <a:solidFill>
                <a:srgbClr val="1971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6" name="Rectangle 544"/>
              <p:cNvSpPr>
                <a:spLocks noChangeArrowheads="1"/>
              </p:cNvSpPr>
              <p:nvPr/>
            </p:nvSpPr>
            <p:spPr bwMode="auto">
              <a:xfrm>
                <a:off x="1759" y="2974"/>
                <a:ext cx="1004" cy="5"/>
              </a:xfrm>
              <a:prstGeom prst="rect">
                <a:avLst/>
              </a:prstGeom>
              <a:solidFill>
                <a:srgbClr val="1970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7" name="Rectangle 545"/>
              <p:cNvSpPr>
                <a:spLocks noChangeArrowheads="1"/>
              </p:cNvSpPr>
              <p:nvPr/>
            </p:nvSpPr>
            <p:spPr bwMode="auto">
              <a:xfrm>
                <a:off x="1759" y="2979"/>
                <a:ext cx="1004" cy="4"/>
              </a:xfrm>
              <a:prstGeom prst="rect">
                <a:avLst/>
              </a:prstGeom>
              <a:solidFill>
                <a:srgbClr val="196F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8" name="Rectangle 546"/>
              <p:cNvSpPr>
                <a:spLocks noChangeArrowheads="1"/>
              </p:cNvSpPr>
              <p:nvPr/>
            </p:nvSpPr>
            <p:spPr bwMode="auto">
              <a:xfrm>
                <a:off x="1759" y="2983"/>
                <a:ext cx="1004" cy="5"/>
              </a:xfrm>
              <a:prstGeom prst="rect">
                <a:avLst/>
              </a:prstGeom>
              <a:solidFill>
                <a:srgbClr val="196E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9" name="Rectangle 547"/>
              <p:cNvSpPr>
                <a:spLocks noChangeArrowheads="1"/>
              </p:cNvSpPr>
              <p:nvPr/>
            </p:nvSpPr>
            <p:spPr bwMode="auto">
              <a:xfrm>
                <a:off x="1759" y="2988"/>
                <a:ext cx="1004" cy="5"/>
              </a:xfrm>
              <a:prstGeom prst="rect">
                <a:avLst/>
              </a:prstGeom>
              <a:solidFill>
                <a:srgbClr val="186D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0" name="Rectangle 548"/>
              <p:cNvSpPr>
                <a:spLocks noChangeArrowheads="1"/>
              </p:cNvSpPr>
              <p:nvPr/>
            </p:nvSpPr>
            <p:spPr bwMode="auto">
              <a:xfrm>
                <a:off x="1759" y="2993"/>
                <a:ext cx="1004" cy="5"/>
              </a:xfrm>
              <a:prstGeom prst="rect">
                <a:avLst/>
              </a:prstGeom>
              <a:solidFill>
                <a:srgbClr val="186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1" name="Rectangle 549"/>
              <p:cNvSpPr>
                <a:spLocks noChangeArrowheads="1"/>
              </p:cNvSpPr>
              <p:nvPr/>
            </p:nvSpPr>
            <p:spPr bwMode="auto">
              <a:xfrm>
                <a:off x="1759" y="2998"/>
                <a:ext cx="1004" cy="4"/>
              </a:xfrm>
              <a:prstGeom prst="rect">
                <a:avLst/>
              </a:prstGeom>
              <a:solidFill>
                <a:srgbClr val="186B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2" name="Rectangle 550"/>
              <p:cNvSpPr>
                <a:spLocks noChangeArrowheads="1"/>
              </p:cNvSpPr>
              <p:nvPr/>
            </p:nvSpPr>
            <p:spPr bwMode="auto">
              <a:xfrm>
                <a:off x="1759" y="3002"/>
                <a:ext cx="1004" cy="5"/>
              </a:xfrm>
              <a:prstGeom prst="rect">
                <a:avLst/>
              </a:prstGeom>
              <a:solidFill>
                <a:srgbClr val="176A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3" name="Rectangle 551"/>
              <p:cNvSpPr>
                <a:spLocks noChangeArrowheads="1"/>
              </p:cNvSpPr>
              <p:nvPr/>
            </p:nvSpPr>
            <p:spPr bwMode="auto">
              <a:xfrm>
                <a:off x="1759" y="3007"/>
                <a:ext cx="1004" cy="5"/>
              </a:xfrm>
              <a:prstGeom prst="rect">
                <a:avLst/>
              </a:prstGeom>
              <a:solidFill>
                <a:srgbClr val="1769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4" name="Rectangle 552"/>
              <p:cNvSpPr>
                <a:spLocks noChangeArrowheads="1"/>
              </p:cNvSpPr>
              <p:nvPr/>
            </p:nvSpPr>
            <p:spPr bwMode="auto">
              <a:xfrm>
                <a:off x="1759" y="3012"/>
                <a:ext cx="1004" cy="5"/>
              </a:xfrm>
              <a:prstGeom prst="rect">
                <a:avLst/>
              </a:prstGeom>
              <a:solidFill>
                <a:srgbClr val="1768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5" name="Rectangle 553"/>
              <p:cNvSpPr>
                <a:spLocks noChangeArrowheads="1"/>
              </p:cNvSpPr>
              <p:nvPr/>
            </p:nvSpPr>
            <p:spPr bwMode="auto">
              <a:xfrm>
                <a:off x="1759" y="3017"/>
                <a:ext cx="1004" cy="4"/>
              </a:xfrm>
              <a:prstGeom prst="rect">
                <a:avLst/>
              </a:prstGeom>
              <a:solidFill>
                <a:srgbClr val="1767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6" name="Rectangle 554"/>
              <p:cNvSpPr>
                <a:spLocks noChangeArrowheads="1"/>
              </p:cNvSpPr>
              <p:nvPr/>
            </p:nvSpPr>
            <p:spPr bwMode="auto">
              <a:xfrm>
                <a:off x="1759" y="3021"/>
                <a:ext cx="1004" cy="5"/>
              </a:xfrm>
              <a:prstGeom prst="rect">
                <a:avLst/>
              </a:prstGeom>
              <a:solidFill>
                <a:srgbClr val="1666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7" name="Rectangle 555"/>
              <p:cNvSpPr>
                <a:spLocks noChangeArrowheads="1"/>
              </p:cNvSpPr>
              <p:nvPr/>
            </p:nvSpPr>
            <p:spPr bwMode="auto">
              <a:xfrm>
                <a:off x="1759" y="3026"/>
                <a:ext cx="1004" cy="5"/>
              </a:xfrm>
              <a:prstGeom prst="rect">
                <a:avLst/>
              </a:prstGeom>
              <a:solidFill>
                <a:srgbClr val="1665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8" name="Rectangle 556"/>
              <p:cNvSpPr>
                <a:spLocks noChangeArrowheads="1"/>
              </p:cNvSpPr>
              <p:nvPr/>
            </p:nvSpPr>
            <p:spPr bwMode="auto">
              <a:xfrm>
                <a:off x="1759" y="3031"/>
                <a:ext cx="1004" cy="4"/>
              </a:xfrm>
              <a:prstGeom prst="rect">
                <a:avLst/>
              </a:prstGeom>
              <a:solidFill>
                <a:srgbClr val="1664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9" name="Rectangle 557"/>
              <p:cNvSpPr>
                <a:spLocks noChangeArrowheads="1"/>
              </p:cNvSpPr>
              <p:nvPr/>
            </p:nvSpPr>
            <p:spPr bwMode="auto">
              <a:xfrm>
                <a:off x="1759" y="3035"/>
                <a:ext cx="1004" cy="5"/>
              </a:xfrm>
              <a:prstGeom prst="rect">
                <a:avLst/>
              </a:prstGeom>
              <a:solidFill>
                <a:srgbClr val="1563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0" name="Rectangle 558"/>
              <p:cNvSpPr>
                <a:spLocks noChangeArrowheads="1"/>
              </p:cNvSpPr>
              <p:nvPr/>
            </p:nvSpPr>
            <p:spPr bwMode="auto">
              <a:xfrm>
                <a:off x="1759" y="3040"/>
                <a:ext cx="1004" cy="5"/>
              </a:xfrm>
              <a:prstGeom prst="rect">
                <a:avLst/>
              </a:prstGeom>
              <a:solidFill>
                <a:srgbClr val="1562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1" name="Rectangle 559"/>
              <p:cNvSpPr>
                <a:spLocks noChangeArrowheads="1"/>
              </p:cNvSpPr>
              <p:nvPr/>
            </p:nvSpPr>
            <p:spPr bwMode="auto">
              <a:xfrm>
                <a:off x="1759" y="3045"/>
                <a:ext cx="1004" cy="5"/>
              </a:xfrm>
              <a:prstGeom prst="rect">
                <a:avLst/>
              </a:prstGeom>
              <a:solidFill>
                <a:srgbClr val="1561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2" name="Rectangle 560"/>
              <p:cNvSpPr>
                <a:spLocks noChangeArrowheads="1"/>
              </p:cNvSpPr>
              <p:nvPr/>
            </p:nvSpPr>
            <p:spPr bwMode="auto">
              <a:xfrm>
                <a:off x="1759" y="3050"/>
                <a:ext cx="1004" cy="4"/>
              </a:xfrm>
              <a:prstGeom prst="rect">
                <a:avLst/>
              </a:prstGeom>
              <a:solidFill>
                <a:srgbClr val="1563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3" name="Rectangle 561"/>
              <p:cNvSpPr>
                <a:spLocks noChangeArrowheads="1"/>
              </p:cNvSpPr>
              <p:nvPr/>
            </p:nvSpPr>
            <p:spPr bwMode="auto">
              <a:xfrm>
                <a:off x="1759" y="3054"/>
                <a:ext cx="1004" cy="5"/>
              </a:xfrm>
              <a:prstGeom prst="rect">
                <a:avLst/>
              </a:prstGeom>
              <a:solidFill>
                <a:srgbClr val="1664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4" name="Rectangle 562"/>
              <p:cNvSpPr>
                <a:spLocks noChangeArrowheads="1"/>
              </p:cNvSpPr>
              <p:nvPr/>
            </p:nvSpPr>
            <p:spPr bwMode="auto">
              <a:xfrm>
                <a:off x="1759" y="3059"/>
                <a:ext cx="1004" cy="5"/>
              </a:xfrm>
              <a:prstGeom prst="rect">
                <a:avLst/>
              </a:prstGeom>
              <a:solidFill>
                <a:srgbClr val="1665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5" name="Freeform 563"/>
              <p:cNvSpPr>
                <a:spLocks/>
              </p:cNvSpPr>
              <p:nvPr/>
            </p:nvSpPr>
            <p:spPr bwMode="auto">
              <a:xfrm>
                <a:off x="1762" y="2777"/>
                <a:ext cx="998" cy="280"/>
              </a:xfrm>
              <a:custGeom>
                <a:avLst/>
                <a:gdLst/>
                <a:ahLst/>
                <a:cxnLst>
                  <a:cxn ang="0">
                    <a:pos x="0" y="793"/>
                  </a:cxn>
                  <a:cxn ang="0">
                    <a:pos x="0" y="0"/>
                  </a:cxn>
                  <a:cxn ang="0">
                    <a:pos x="3371" y="0"/>
                  </a:cxn>
                  <a:cxn ang="0">
                    <a:pos x="3371" y="793"/>
                  </a:cxn>
                  <a:cxn ang="0">
                    <a:pos x="1685" y="793"/>
                  </a:cxn>
                  <a:cxn ang="0">
                    <a:pos x="0" y="793"/>
                  </a:cxn>
                </a:cxnLst>
                <a:rect l="0" t="0" r="r" b="b"/>
                <a:pathLst>
                  <a:path w="3371" h="945">
                    <a:moveTo>
                      <a:pt x="0" y="793"/>
                    </a:moveTo>
                    <a:lnTo>
                      <a:pt x="0" y="0"/>
                    </a:lnTo>
                    <a:lnTo>
                      <a:pt x="3371" y="0"/>
                    </a:lnTo>
                    <a:lnTo>
                      <a:pt x="3371" y="793"/>
                    </a:lnTo>
                    <a:cubicBezTo>
                      <a:pt x="2819" y="642"/>
                      <a:pt x="2237" y="642"/>
                      <a:pt x="1685" y="793"/>
                    </a:cubicBezTo>
                    <a:cubicBezTo>
                      <a:pt x="1134" y="945"/>
                      <a:pt x="551" y="945"/>
                      <a:pt x="0" y="793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6" name="Rectangle 564"/>
              <p:cNvSpPr>
                <a:spLocks noChangeArrowheads="1"/>
              </p:cNvSpPr>
              <p:nvPr/>
            </p:nvSpPr>
            <p:spPr bwMode="auto">
              <a:xfrm>
                <a:off x="1843" y="2820"/>
                <a:ext cx="947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Расходование средств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37" name="Freeform 565"/>
              <p:cNvSpPr>
                <a:spLocks/>
              </p:cNvSpPr>
              <p:nvPr/>
            </p:nvSpPr>
            <p:spPr bwMode="auto">
              <a:xfrm>
                <a:off x="1336" y="1605"/>
                <a:ext cx="1984" cy="1589"/>
              </a:xfrm>
              <a:custGeom>
                <a:avLst/>
                <a:gdLst/>
                <a:ahLst/>
                <a:cxnLst>
                  <a:cxn ang="0">
                    <a:pos x="1984" y="1589"/>
                  </a:cxn>
                  <a:cxn ang="0">
                    <a:pos x="1828" y="1589"/>
                  </a:cxn>
                  <a:cxn ang="0">
                    <a:pos x="1828" y="0"/>
                  </a:cxn>
                  <a:cxn ang="0">
                    <a:pos x="0" y="0"/>
                  </a:cxn>
                </a:cxnLst>
                <a:rect l="0" t="0" r="r" b="b"/>
                <a:pathLst>
                  <a:path w="1984" h="1589">
                    <a:moveTo>
                      <a:pt x="1984" y="1589"/>
                    </a:moveTo>
                    <a:lnTo>
                      <a:pt x="1828" y="1589"/>
                    </a:lnTo>
                    <a:lnTo>
                      <a:pt x="1828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8" name="Freeform 566"/>
              <p:cNvSpPr>
                <a:spLocks/>
              </p:cNvSpPr>
              <p:nvPr/>
            </p:nvSpPr>
            <p:spPr bwMode="auto">
              <a:xfrm>
                <a:off x="1270" y="1583"/>
                <a:ext cx="66" cy="44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22"/>
                  </a:cxn>
                  <a:cxn ang="0">
                    <a:pos x="66" y="44"/>
                  </a:cxn>
                  <a:cxn ang="0">
                    <a:pos x="66" y="0"/>
                  </a:cxn>
                </a:cxnLst>
                <a:rect l="0" t="0" r="r" b="b"/>
                <a:pathLst>
                  <a:path w="66" h="44">
                    <a:moveTo>
                      <a:pt x="66" y="0"/>
                    </a:moveTo>
                    <a:lnTo>
                      <a:pt x="0" y="22"/>
                    </a:lnTo>
                    <a:lnTo>
                      <a:pt x="66" y="44"/>
                    </a:lnTo>
                    <a:lnTo>
                      <a:pt x="66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9" name="Rectangle 567"/>
              <p:cNvSpPr>
                <a:spLocks noChangeArrowheads="1"/>
              </p:cNvSpPr>
              <p:nvPr/>
            </p:nvSpPr>
            <p:spPr bwMode="auto">
              <a:xfrm>
                <a:off x="2007" y="1571"/>
                <a:ext cx="781" cy="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0" name="Rectangle 568"/>
              <p:cNvSpPr>
                <a:spLocks noChangeArrowheads="1"/>
              </p:cNvSpPr>
              <p:nvPr/>
            </p:nvSpPr>
            <p:spPr bwMode="auto">
              <a:xfrm>
                <a:off x="2009" y="1573"/>
                <a:ext cx="853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smtClean="0">
                    <a:ln>
                      <a:noFill/>
                    </a:ln>
                    <a:solidFill>
                      <a:srgbClr val="0F4A71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Передача обязательств в БГУ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41" name="Line 569"/>
              <p:cNvSpPr>
                <a:spLocks noChangeShapeType="1"/>
              </p:cNvSpPr>
              <p:nvPr/>
            </p:nvSpPr>
            <p:spPr bwMode="auto">
              <a:xfrm>
                <a:off x="3790" y="1551"/>
                <a:ext cx="1" cy="23"/>
              </a:xfrm>
              <a:prstGeom prst="line">
                <a:avLst/>
              </a:pr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2" name="Freeform 570"/>
              <p:cNvSpPr>
                <a:spLocks/>
              </p:cNvSpPr>
              <p:nvPr/>
            </p:nvSpPr>
            <p:spPr bwMode="auto">
              <a:xfrm>
                <a:off x="3768" y="1574"/>
                <a:ext cx="44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67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67">
                    <a:moveTo>
                      <a:pt x="0" y="0"/>
                    </a:moveTo>
                    <a:lnTo>
                      <a:pt x="22" y="67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3" name="Line 571"/>
              <p:cNvSpPr>
                <a:spLocks noChangeShapeType="1"/>
              </p:cNvSpPr>
              <p:nvPr/>
            </p:nvSpPr>
            <p:spPr bwMode="auto">
              <a:xfrm>
                <a:off x="800" y="1739"/>
                <a:ext cx="1" cy="104"/>
              </a:xfrm>
              <a:prstGeom prst="line">
                <a:avLst/>
              </a:pr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4" name="Freeform 572"/>
              <p:cNvSpPr>
                <a:spLocks/>
              </p:cNvSpPr>
              <p:nvPr/>
            </p:nvSpPr>
            <p:spPr bwMode="auto">
              <a:xfrm>
                <a:off x="778" y="1843"/>
                <a:ext cx="44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66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66">
                    <a:moveTo>
                      <a:pt x="0" y="0"/>
                    </a:moveTo>
                    <a:lnTo>
                      <a:pt x="22" y="66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5" name="Line 573"/>
              <p:cNvSpPr>
                <a:spLocks noChangeShapeType="1"/>
              </p:cNvSpPr>
              <p:nvPr/>
            </p:nvSpPr>
            <p:spPr bwMode="auto">
              <a:xfrm>
                <a:off x="3790" y="2825"/>
                <a:ext cx="1" cy="67"/>
              </a:xfrm>
              <a:prstGeom prst="line">
                <a:avLst/>
              </a:pr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6" name="Freeform 574"/>
              <p:cNvSpPr>
                <a:spLocks/>
              </p:cNvSpPr>
              <p:nvPr/>
            </p:nvSpPr>
            <p:spPr bwMode="auto">
              <a:xfrm>
                <a:off x="3768" y="2892"/>
                <a:ext cx="44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67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67">
                    <a:moveTo>
                      <a:pt x="0" y="0"/>
                    </a:moveTo>
                    <a:lnTo>
                      <a:pt x="22" y="67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7" name="Rectangle 575"/>
              <p:cNvSpPr>
                <a:spLocks noChangeArrowheads="1"/>
              </p:cNvSpPr>
              <p:nvPr/>
            </p:nvSpPr>
            <p:spPr bwMode="auto">
              <a:xfrm>
                <a:off x="3563" y="1369"/>
                <a:ext cx="455" cy="19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8" name="Rectangle 576"/>
              <p:cNvSpPr>
                <a:spLocks noChangeArrowheads="1"/>
              </p:cNvSpPr>
              <p:nvPr/>
            </p:nvSpPr>
            <p:spPr bwMode="auto">
              <a:xfrm>
                <a:off x="3563" y="1388"/>
                <a:ext cx="455" cy="5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9" name="Rectangle 577"/>
              <p:cNvSpPr>
                <a:spLocks noChangeArrowheads="1"/>
              </p:cNvSpPr>
              <p:nvPr/>
            </p:nvSpPr>
            <p:spPr bwMode="auto">
              <a:xfrm>
                <a:off x="3563" y="1393"/>
                <a:ext cx="455" cy="5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0" name="Rectangle 578"/>
              <p:cNvSpPr>
                <a:spLocks noChangeArrowheads="1"/>
              </p:cNvSpPr>
              <p:nvPr/>
            </p:nvSpPr>
            <p:spPr bwMode="auto">
              <a:xfrm>
                <a:off x="3563" y="1398"/>
                <a:ext cx="455" cy="4"/>
              </a:xfrm>
              <a:prstGeom prst="rect">
                <a:avLst/>
              </a:prstGeom>
              <a:solidFill>
                <a:srgbClr val="2293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1" name="Rectangle 579"/>
              <p:cNvSpPr>
                <a:spLocks noChangeArrowheads="1"/>
              </p:cNvSpPr>
              <p:nvPr/>
            </p:nvSpPr>
            <p:spPr bwMode="auto">
              <a:xfrm>
                <a:off x="3563" y="1402"/>
                <a:ext cx="455" cy="5"/>
              </a:xfrm>
              <a:prstGeom prst="rect">
                <a:avLst/>
              </a:prstGeom>
              <a:solidFill>
                <a:srgbClr val="2191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2" name="Rectangle 580"/>
              <p:cNvSpPr>
                <a:spLocks noChangeArrowheads="1"/>
              </p:cNvSpPr>
              <p:nvPr/>
            </p:nvSpPr>
            <p:spPr bwMode="auto">
              <a:xfrm>
                <a:off x="3563" y="1407"/>
                <a:ext cx="455" cy="5"/>
              </a:xfrm>
              <a:prstGeom prst="rect">
                <a:avLst/>
              </a:prstGeom>
              <a:solidFill>
                <a:srgbClr val="2190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3" name="Rectangle 581"/>
              <p:cNvSpPr>
                <a:spLocks noChangeArrowheads="1"/>
              </p:cNvSpPr>
              <p:nvPr/>
            </p:nvSpPr>
            <p:spPr bwMode="auto">
              <a:xfrm>
                <a:off x="3563" y="1412"/>
                <a:ext cx="455" cy="5"/>
              </a:xfrm>
              <a:prstGeom prst="rect">
                <a:avLst/>
              </a:prstGeom>
              <a:solidFill>
                <a:srgbClr val="208E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4" name="Rectangle 582"/>
              <p:cNvSpPr>
                <a:spLocks noChangeArrowheads="1"/>
              </p:cNvSpPr>
              <p:nvPr/>
            </p:nvSpPr>
            <p:spPr bwMode="auto">
              <a:xfrm>
                <a:off x="3563" y="1417"/>
                <a:ext cx="455" cy="4"/>
              </a:xfrm>
              <a:prstGeom prst="rect">
                <a:avLst/>
              </a:prstGeom>
              <a:solidFill>
                <a:srgbClr val="208D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5" name="Rectangle 583"/>
              <p:cNvSpPr>
                <a:spLocks noChangeArrowheads="1"/>
              </p:cNvSpPr>
              <p:nvPr/>
            </p:nvSpPr>
            <p:spPr bwMode="auto">
              <a:xfrm>
                <a:off x="3563" y="1421"/>
                <a:ext cx="455" cy="5"/>
              </a:xfrm>
              <a:prstGeom prst="rect">
                <a:avLst/>
              </a:prstGeom>
              <a:solidFill>
                <a:srgbClr val="1F8B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6" name="Rectangle 584"/>
              <p:cNvSpPr>
                <a:spLocks noChangeArrowheads="1"/>
              </p:cNvSpPr>
              <p:nvPr/>
            </p:nvSpPr>
            <p:spPr bwMode="auto">
              <a:xfrm>
                <a:off x="3563" y="1426"/>
                <a:ext cx="455" cy="5"/>
              </a:xfrm>
              <a:prstGeom prst="rect">
                <a:avLst/>
              </a:prstGeom>
              <a:solidFill>
                <a:srgbClr val="1F8A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7" name="Rectangle 585"/>
              <p:cNvSpPr>
                <a:spLocks noChangeArrowheads="1"/>
              </p:cNvSpPr>
              <p:nvPr/>
            </p:nvSpPr>
            <p:spPr bwMode="auto">
              <a:xfrm>
                <a:off x="3563" y="1431"/>
                <a:ext cx="455" cy="4"/>
              </a:xfrm>
              <a:prstGeom prst="rect">
                <a:avLst/>
              </a:prstGeom>
              <a:solidFill>
                <a:srgbClr val="1F88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8" name="Rectangle 586"/>
              <p:cNvSpPr>
                <a:spLocks noChangeArrowheads="1"/>
              </p:cNvSpPr>
              <p:nvPr/>
            </p:nvSpPr>
            <p:spPr bwMode="auto">
              <a:xfrm>
                <a:off x="3563" y="1435"/>
                <a:ext cx="455" cy="5"/>
              </a:xfrm>
              <a:prstGeom prst="rect">
                <a:avLst/>
              </a:prstGeom>
              <a:solidFill>
                <a:srgbClr val="1E8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9" name="Rectangle 587"/>
              <p:cNvSpPr>
                <a:spLocks noChangeArrowheads="1"/>
              </p:cNvSpPr>
              <p:nvPr/>
            </p:nvSpPr>
            <p:spPr bwMode="auto">
              <a:xfrm>
                <a:off x="3563" y="1440"/>
                <a:ext cx="455" cy="5"/>
              </a:xfrm>
              <a:prstGeom prst="rect">
                <a:avLst/>
              </a:prstGeom>
              <a:solidFill>
                <a:srgbClr val="1E85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0" name="Rectangle 588"/>
              <p:cNvSpPr>
                <a:spLocks noChangeArrowheads="1"/>
              </p:cNvSpPr>
              <p:nvPr/>
            </p:nvSpPr>
            <p:spPr bwMode="auto">
              <a:xfrm>
                <a:off x="3563" y="1445"/>
                <a:ext cx="455" cy="5"/>
              </a:xfrm>
              <a:prstGeom prst="rect">
                <a:avLst/>
              </a:prstGeom>
              <a:solidFill>
                <a:srgbClr val="1D8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1" name="Rectangle 589"/>
              <p:cNvSpPr>
                <a:spLocks noChangeArrowheads="1"/>
              </p:cNvSpPr>
              <p:nvPr/>
            </p:nvSpPr>
            <p:spPr bwMode="auto">
              <a:xfrm>
                <a:off x="3563" y="1450"/>
                <a:ext cx="455" cy="4"/>
              </a:xfrm>
              <a:prstGeom prst="rect">
                <a:avLst/>
              </a:prstGeom>
              <a:solidFill>
                <a:srgbClr val="1D82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2" name="Rectangle 590"/>
              <p:cNvSpPr>
                <a:spLocks noChangeArrowheads="1"/>
              </p:cNvSpPr>
              <p:nvPr/>
            </p:nvSpPr>
            <p:spPr bwMode="auto">
              <a:xfrm>
                <a:off x="3563" y="1454"/>
                <a:ext cx="455" cy="5"/>
              </a:xfrm>
              <a:prstGeom prst="rect">
                <a:avLst/>
              </a:prstGeom>
              <a:solidFill>
                <a:srgbClr val="1C8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3" name="Rectangle 591"/>
              <p:cNvSpPr>
                <a:spLocks noChangeArrowheads="1"/>
              </p:cNvSpPr>
              <p:nvPr/>
            </p:nvSpPr>
            <p:spPr bwMode="auto">
              <a:xfrm>
                <a:off x="3563" y="1459"/>
                <a:ext cx="455" cy="5"/>
              </a:xfrm>
              <a:prstGeom prst="rect">
                <a:avLst/>
              </a:prstGeom>
              <a:solidFill>
                <a:srgbClr val="1C7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4" name="Rectangle 592"/>
              <p:cNvSpPr>
                <a:spLocks noChangeArrowheads="1"/>
              </p:cNvSpPr>
              <p:nvPr/>
            </p:nvSpPr>
            <p:spPr bwMode="auto">
              <a:xfrm>
                <a:off x="3563" y="1464"/>
                <a:ext cx="455" cy="5"/>
              </a:xfrm>
              <a:prstGeom prst="rect">
                <a:avLst/>
              </a:prstGeom>
              <a:solidFill>
                <a:srgbClr val="1C7D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5" name="Rectangle 593"/>
              <p:cNvSpPr>
                <a:spLocks noChangeArrowheads="1"/>
              </p:cNvSpPr>
              <p:nvPr/>
            </p:nvSpPr>
            <p:spPr bwMode="auto">
              <a:xfrm>
                <a:off x="3563" y="1469"/>
                <a:ext cx="455" cy="4"/>
              </a:xfrm>
              <a:prstGeom prst="rect">
                <a:avLst/>
              </a:prstGeom>
              <a:solidFill>
                <a:srgbClr val="1B7C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6" name="Rectangle 594"/>
              <p:cNvSpPr>
                <a:spLocks noChangeArrowheads="1"/>
              </p:cNvSpPr>
              <p:nvPr/>
            </p:nvSpPr>
            <p:spPr bwMode="auto">
              <a:xfrm>
                <a:off x="3563" y="1473"/>
                <a:ext cx="455" cy="5"/>
              </a:xfrm>
              <a:prstGeom prst="rect">
                <a:avLst/>
              </a:prstGeom>
              <a:solidFill>
                <a:srgbClr val="1B7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7" name="Rectangle 595"/>
              <p:cNvSpPr>
                <a:spLocks noChangeArrowheads="1"/>
              </p:cNvSpPr>
              <p:nvPr/>
            </p:nvSpPr>
            <p:spPr bwMode="auto">
              <a:xfrm>
                <a:off x="3563" y="1478"/>
                <a:ext cx="455" cy="5"/>
              </a:xfrm>
              <a:prstGeom prst="rect">
                <a:avLst/>
              </a:prstGeom>
              <a:solidFill>
                <a:srgbClr val="1A78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8" name="Rectangle 596"/>
              <p:cNvSpPr>
                <a:spLocks noChangeArrowheads="1"/>
              </p:cNvSpPr>
              <p:nvPr/>
            </p:nvSpPr>
            <p:spPr bwMode="auto">
              <a:xfrm>
                <a:off x="3563" y="1483"/>
                <a:ext cx="455" cy="5"/>
              </a:xfrm>
              <a:prstGeom prst="rect">
                <a:avLst/>
              </a:prstGeom>
              <a:solidFill>
                <a:srgbClr val="1A77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9" name="Rectangle 597"/>
              <p:cNvSpPr>
                <a:spLocks noChangeArrowheads="1"/>
              </p:cNvSpPr>
              <p:nvPr/>
            </p:nvSpPr>
            <p:spPr bwMode="auto">
              <a:xfrm>
                <a:off x="3563" y="1488"/>
                <a:ext cx="455" cy="4"/>
              </a:xfrm>
              <a:prstGeom prst="rect">
                <a:avLst/>
              </a:prstGeom>
              <a:solidFill>
                <a:srgbClr val="1A75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0" name="Rectangle 598"/>
              <p:cNvSpPr>
                <a:spLocks noChangeArrowheads="1"/>
              </p:cNvSpPr>
              <p:nvPr/>
            </p:nvSpPr>
            <p:spPr bwMode="auto">
              <a:xfrm>
                <a:off x="3563" y="1492"/>
                <a:ext cx="455" cy="5"/>
              </a:xfrm>
              <a:prstGeom prst="rect">
                <a:avLst/>
              </a:prstGeom>
              <a:solidFill>
                <a:srgbClr val="1A73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1" name="Rectangle 599"/>
              <p:cNvSpPr>
                <a:spLocks noChangeArrowheads="1"/>
              </p:cNvSpPr>
              <p:nvPr/>
            </p:nvSpPr>
            <p:spPr bwMode="auto">
              <a:xfrm>
                <a:off x="3563" y="1497"/>
                <a:ext cx="455" cy="5"/>
              </a:xfrm>
              <a:prstGeom prst="rect">
                <a:avLst/>
              </a:prstGeom>
              <a:solidFill>
                <a:srgbClr val="1A72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2" name="Rectangle 600"/>
              <p:cNvSpPr>
                <a:spLocks noChangeArrowheads="1"/>
              </p:cNvSpPr>
              <p:nvPr/>
            </p:nvSpPr>
            <p:spPr bwMode="auto">
              <a:xfrm>
                <a:off x="3563" y="1502"/>
                <a:ext cx="455" cy="4"/>
              </a:xfrm>
              <a:prstGeom prst="rect">
                <a:avLst/>
              </a:prstGeom>
              <a:solidFill>
                <a:srgbClr val="1971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3" name="Rectangle 601"/>
              <p:cNvSpPr>
                <a:spLocks noChangeArrowheads="1"/>
              </p:cNvSpPr>
              <p:nvPr/>
            </p:nvSpPr>
            <p:spPr bwMode="auto">
              <a:xfrm>
                <a:off x="3563" y="1506"/>
                <a:ext cx="455" cy="5"/>
              </a:xfrm>
              <a:prstGeom prst="rect">
                <a:avLst/>
              </a:prstGeom>
              <a:solidFill>
                <a:srgbClr val="196F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4" name="Rectangle 602"/>
              <p:cNvSpPr>
                <a:spLocks noChangeArrowheads="1"/>
              </p:cNvSpPr>
              <p:nvPr/>
            </p:nvSpPr>
            <p:spPr bwMode="auto">
              <a:xfrm>
                <a:off x="3563" y="1511"/>
                <a:ext cx="455" cy="5"/>
              </a:xfrm>
              <a:prstGeom prst="rect">
                <a:avLst/>
              </a:prstGeom>
              <a:solidFill>
                <a:srgbClr val="186E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5" name="Rectangle 603"/>
              <p:cNvSpPr>
                <a:spLocks noChangeArrowheads="1"/>
              </p:cNvSpPr>
              <p:nvPr/>
            </p:nvSpPr>
            <p:spPr bwMode="auto">
              <a:xfrm>
                <a:off x="3563" y="1516"/>
                <a:ext cx="455" cy="5"/>
              </a:xfrm>
              <a:prstGeom prst="rect">
                <a:avLst/>
              </a:prstGeom>
              <a:solidFill>
                <a:srgbClr val="186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6" name="Rectangle 604"/>
              <p:cNvSpPr>
                <a:spLocks noChangeArrowheads="1"/>
              </p:cNvSpPr>
              <p:nvPr/>
            </p:nvSpPr>
            <p:spPr bwMode="auto">
              <a:xfrm>
                <a:off x="3563" y="1521"/>
                <a:ext cx="455" cy="4"/>
              </a:xfrm>
              <a:prstGeom prst="rect">
                <a:avLst/>
              </a:prstGeom>
              <a:solidFill>
                <a:srgbClr val="186A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7" name="Rectangle 605"/>
              <p:cNvSpPr>
                <a:spLocks noChangeArrowheads="1"/>
              </p:cNvSpPr>
              <p:nvPr/>
            </p:nvSpPr>
            <p:spPr bwMode="auto">
              <a:xfrm>
                <a:off x="3563" y="1525"/>
                <a:ext cx="455" cy="5"/>
              </a:xfrm>
              <a:prstGeom prst="rect">
                <a:avLst/>
              </a:prstGeom>
              <a:solidFill>
                <a:srgbClr val="1768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8" name="Rectangle 606"/>
              <p:cNvSpPr>
                <a:spLocks noChangeArrowheads="1"/>
              </p:cNvSpPr>
              <p:nvPr/>
            </p:nvSpPr>
            <p:spPr bwMode="auto">
              <a:xfrm>
                <a:off x="3563" y="1530"/>
                <a:ext cx="455" cy="5"/>
              </a:xfrm>
              <a:prstGeom prst="rect">
                <a:avLst/>
              </a:prstGeom>
              <a:solidFill>
                <a:srgbClr val="1767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808"/>
            <p:cNvGrpSpPr>
              <a:grpSpLocks/>
            </p:cNvGrpSpPr>
            <p:nvPr/>
          </p:nvGrpSpPr>
          <p:grpSpPr bwMode="auto">
            <a:xfrm>
              <a:off x="319" y="1373"/>
              <a:ext cx="3704" cy="2571"/>
              <a:chOff x="319" y="1373"/>
              <a:chExt cx="3704" cy="2571"/>
            </a:xfrm>
          </p:grpSpPr>
          <p:sp>
            <p:nvSpPr>
              <p:cNvPr id="3680" name="Rectangle 608"/>
              <p:cNvSpPr>
                <a:spLocks noChangeArrowheads="1"/>
              </p:cNvSpPr>
              <p:nvPr/>
            </p:nvSpPr>
            <p:spPr bwMode="auto">
              <a:xfrm>
                <a:off x="3563" y="1535"/>
                <a:ext cx="455" cy="5"/>
              </a:xfrm>
              <a:prstGeom prst="rect">
                <a:avLst/>
              </a:prstGeom>
              <a:solidFill>
                <a:srgbClr val="1666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1" name="Rectangle 609"/>
              <p:cNvSpPr>
                <a:spLocks noChangeArrowheads="1"/>
              </p:cNvSpPr>
              <p:nvPr/>
            </p:nvSpPr>
            <p:spPr bwMode="auto">
              <a:xfrm>
                <a:off x="3563" y="1540"/>
                <a:ext cx="455" cy="4"/>
              </a:xfrm>
              <a:prstGeom prst="rect">
                <a:avLst/>
              </a:prstGeom>
              <a:solidFill>
                <a:srgbClr val="1664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2" name="Rectangle 610"/>
              <p:cNvSpPr>
                <a:spLocks noChangeArrowheads="1"/>
              </p:cNvSpPr>
              <p:nvPr/>
            </p:nvSpPr>
            <p:spPr bwMode="auto">
              <a:xfrm>
                <a:off x="3563" y="1544"/>
                <a:ext cx="455" cy="5"/>
              </a:xfrm>
              <a:prstGeom prst="rect">
                <a:avLst/>
              </a:prstGeom>
              <a:solidFill>
                <a:srgbClr val="1563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3" name="Rectangle 611"/>
              <p:cNvSpPr>
                <a:spLocks noChangeArrowheads="1"/>
              </p:cNvSpPr>
              <p:nvPr/>
            </p:nvSpPr>
            <p:spPr bwMode="auto">
              <a:xfrm>
                <a:off x="3563" y="1549"/>
                <a:ext cx="455" cy="5"/>
              </a:xfrm>
              <a:prstGeom prst="rect">
                <a:avLst/>
              </a:prstGeom>
              <a:solidFill>
                <a:srgbClr val="1561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4" name="Freeform 612"/>
              <p:cNvSpPr>
                <a:spLocks/>
              </p:cNvSpPr>
              <p:nvPr/>
            </p:nvSpPr>
            <p:spPr bwMode="auto">
              <a:xfrm>
                <a:off x="3566" y="1373"/>
                <a:ext cx="448" cy="178"/>
              </a:xfrm>
              <a:custGeom>
                <a:avLst/>
                <a:gdLst/>
                <a:ahLst/>
                <a:cxnLst>
                  <a:cxn ang="0">
                    <a:pos x="302" y="604"/>
                  </a:cxn>
                  <a:cxn ang="0">
                    <a:pos x="1209" y="604"/>
                  </a:cxn>
                  <a:cxn ang="0">
                    <a:pos x="1511" y="302"/>
                  </a:cxn>
                  <a:cxn ang="0">
                    <a:pos x="1209" y="0"/>
                  </a:cxn>
                  <a:cxn ang="0">
                    <a:pos x="302" y="0"/>
                  </a:cxn>
                  <a:cxn ang="0">
                    <a:pos x="0" y="302"/>
                  </a:cxn>
                  <a:cxn ang="0">
                    <a:pos x="302" y="604"/>
                  </a:cxn>
                </a:cxnLst>
                <a:rect l="0" t="0" r="r" b="b"/>
                <a:pathLst>
                  <a:path w="1511" h="604">
                    <a:moveTo>
                      <a:pt x="302" y="604"/>
                    </a:moveTo>
                    <a:lnTo>
                      <a:pt x="1209" y="604"/>
                    </a:lnTo>
                    <a:cubicBezTo>
                      <a:pt x="1376" y="604"/>
                      <a:pt x="1511" y="469"/>
                      <a:pt x="1511" y="302"/>
                    </a:cubicBezTo>
                    <a:cubicBezTo>
                      <a:pt x="1511" y="135"/>
                      <a:pt x="1376" y="0"/>
                      <a:pt x="1209" y="0"/>
                    </a:cubicBezTo>
                    <a:lnTo>
                      <a:pt x="302" y="0"/>
                    </a:lnTo>
                    <a:cubicBezTo>
                      <a:pt x="135" y="0"/>
                      <a:pt x="0" y="135"/>
                      <a:pt x="0" y="302"/>
                    </a:cubicBezTo>
                    <a:cubicBezTo>
                      <a:pt x="0" y="469"/>
                      <a:pt x="135" y="604"/>
                      <a:pt x="302" y="60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5" name="Rectangle 613"/>
              <p:cNvSpPr>
                <a:spLocks noChangeArrowheads="1"/>
              </p:cNvSpPr>
              <p:nvPr/>
            </p:nvSpPr>
            <p:spPr bwMode="auto">
              <a:xfrm>
                <a:off x="3656" y="1406"/>
                <a:ext cx="33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Начало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6" name="Line 614"/>
              <p:cNvSpPr>
                <a:spLocks noChangeShapeType="1"/>
              </p:cNvSpPr>
              <p:nvPr/>
            </p:nvSpPr>
            <p:spPr bwMode="auto">
              <a:xfrm>
                <a:off x="2261" y="2643"/>
                <a:ext cx="1" cy="67"/>
              </a:xfrm>
              <a:prstGeom prst="line">
                <a:avLst/>
              </a:pr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7" name="Freeform 615"/>
              <p:cNvSpPr>
                <a:spLocks/>
              </p:cNvSpPr>
              <p:nvPr/>
            </p:nvSpPr>
            <p:spPr bwMode="auto">
              <a:xfrm>
                <a:off x="2239" y="2710"/>
                <a:ext cx="44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67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67">
                    <a:moveTo>
                      <a:pt x="0" y="0"/>
                    </a:moveTo>
                    <a:lnTo>
                      <a:pt x="22" y="67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8" name="Rectangle 616"/>
              <p:cNvSpPr>
                <a:spLocks noChangeArrowheads="1"/>
              </p:cNvSpPr>
              <p:nvPr/>
            </p:nvSpPr>
            <p:spPr bwMode="auto">
              <a:xfrm>
                <a:off x="1759" y="2174"/>
                <a:ext cx="999" cy="38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9" name="Rectangle 617"/>
              <p:cNvSpPr>
                <a:spLocks noChangeArrowheads="1"/>
              </p:cNvSpPr>
              <p:nvPr/>
            </p:nvSpPr>
            <p:spPr bwMode="auto">
              <a:xfrm>
                <a:off x="1759" y="2212"/>
                <a:ext cx="999" cy="9"/>
              </a:xfrm>
              <a:prstGeom prst="rect">
                <a:avLst/>
              </a:prstGeom>
              <a:solidFill>
                <a:srgbClr val="2296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0" name="Rectangle 618"/>
              <p:cNvSpPr>
                <a:spLocks noChangeArrowheads="1"/>
              </p:cNvSpPr>
              <p:nvPr/>
            </p:nvSpPr>
            <p:spPr bwMode="auto">
              <a:xfrm>
                <a:off x="1759" y="2221"/>
                <a:ext cx="999" cy="10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1" name="Rectangle 619"/>
              <p:cNvSpPr>
                <a:spLocks noChangeArrowheads="1"/>
              </p:cNvSpPr>
              <p:nvPr/>
            </p:nvSpPr>
            <p:spPr bwMode="auto">
              <a:xfrm>
                <a:off x="1759" y="2231"/>
                <a:ext cx="999" cy="9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2" name="Rectangle 620"/>
              <p:cNvSpPr>
                <a:spLocks noChangeArrowheads="1"/>
              </p:cNvSpPr>
              <p:nvPr/>
            </p:nvSpPr>
            <p:spPr bwMode="auto">
              <a:xfrm>
                <a:off x="1759" y="2240"/>
                <a:ext cx="999" cy="5"/>
              </a:xfrm>
              <a:prstGeom prst="rect">
                <a:avLst/>
              </a:prstGeom>
              <a:solidFill>
                <a:srgbClr val="2294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3" name="Rectangle 621"/>
              <p:cNvSpPr>
                <a:spLocks noChangeArrowheads="1"/>
              </p:cNvSpPr>
              <p:nvPr/>
            </p:nvSpPr>
            <p:spPr bwMode="auto">
              <a:xfrm>
                <a:off x="1759" y="2245"/>
                <a:ext cx="999" cy="5"/>
              </a:xfrm>
              <a:prstGeom prst="rect">
                <a:avLst/>
              </a:prstGeom>
              <a:solidFill>
                <a:srgbClr val="2293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4" name="Rectangle 622"/>
              <p:cNvSpPr>
                <a:spLocks noChangeArrowheads="1"/>
              </p:cNvSpPr>
              <p:nvPr/>
            </p:nvSpPr>
            <p:spPr bwMode="auto">
              <a:xfrm>
                <a:off x="1759" y="2250"/>
                <a:ext cx="999" cy="4"/>
              </a:xfrm>
              <a:prstGeom prst="rect">
                <a:avLst/>
              </a:prstGeom>
              <a:solidFill>
                <a:srgbClr val="2193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5" name="Rectangle 623"/>
              <p:cNvSpPr>
                <a:spLocks noChangeArrowheads="1"/>
              </p:cNvSpPr>
              <p:nvPr/>
            </p:nvSpPr>
            <p:spPr bwMode="auto">
              <a:xfrm>
                <a:off x="1759" y="2254"/>
                <a:ext cx="999" cy="5"/>
              </a:xfrm>
              <a:prstGeom prst="rect">
                <a:avLst/>
              </a:prstGeom>
              <a:solidFill>
                <a:srgbClr val="2192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6" name="Rectangle 624"/>
              <p:cNvSpPr>
                <a:spLocks noChangeArrowheads="1"/>
              </p:cNvSpPr>
              <p:nvPr/>
            </p:nvSpPr>
            <p:spPr bwMode="auto">
              <a:xfrm>
                <a:off x="1759" y="2259"/>
                <a:ext cx="999" cy="5"/>
              </a:xfrm>
              <a:prstGeom prst="rect">
                <a:avLst/>
              </a:prstGeom>
              <a:solidFill>
                <a:srgbClr val="2191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7" name="Rectangle 625"/>
              <p:cNvSpPr>
                <a:spLocks noChangeArrowheads="1"/>
              </p:cNvSpPr>
              <p:nvPr/>
            </p:nvSpPr>
            <p:spPr bwMode="auto">
              <a:xfrm>
                <a:off x="1759" y="2264"/>
                <a:ext cx="999" cy="5"/>
              </a:xfrm>
              <a:prstGeom prst="rect">
                <a:avLst/>
              </a:prstGeom>
              <a:solidFill>
                <a:srgbClr val="2191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8" name="Rectangle 626"/>
              <p:cNvSpPr>
                <a:spLocks noChangeArrowheads="1"/>
              </p:cNvSpPr>
              <p:nvPr/>
            </p:nvSpPr>
            <p:spPr bwMode="auto">
              <a:xfrm>
                <a:off x="1759" y="2269"/>
                <a:ext cx="999" cy="4"/>
              </a:xfrm>
              <a:prstGeom prst="rect">
                <a:avLst/>
              </a:prstGeom>
              <a:solidFill>
                <a:srgbClr val="2190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9" name="Rectangle 627"/>
              <p:cNvSpPr>
                <a:spLocks noChangeArrowheads="1"/>
              </p:cNvSpPr>
              <p:nvPr/>
            </p:nvSpPr>
            <p:spPr bwMode="auto">
              <a:xfrm>
                <a:off x="1759" y="2273"/>
                <a:ext cx="999" cy="5"/>
              </a:xfrm>
              <a:prstGeom prst="rect">
                <a:avLst/>
              </a:prstGeom>
              <a:solidFill>
                <a:srgbClr val="2190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0" name="Rectangle 628"/>
              <p:cNvSpPr>
                <a:spLocks noChangeArrowheads="1"/>
              </p:cNvSpPr>
              <p:nvPr/>
            </p:nvSpPr>
            <p:spPr bwMode="auto">
              <a:xfrm>
                <a:off x="1759" y="2278"/>
                <a:ext cx="999" cy="5"/>
              </a:xfrm>
              <a:prstGeom prst="rect">
                <a:avLst/>
              </a:prstGeom>
              <a:solidFill>
                <a:srgbClr val="208F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1" name="Rectangle 629"/>
              <p:cNvSpPr>
                <a:spLocks noChangeArrowheads="1"/>
              </p:cNvSpPr>
              <p:nvPr/>
            </p:nvSpPr>
            <p:spPr bwMode="auto">
              <a:xfrm>
                <a:off x="1759" y="2283"/>
                <a:ext cx="999" cy="5"/>
              </a:xfrm>
              <a:prstGeom prst="rect">
                <a:avLst/>
              </a:prstGeom>
              <a:solidFill>
                <a:srgbClr val="208E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2" name="Rectangle 630"/>
              <p:cNvSpPr>
                <a:spLocks noChangeArrowheads="1"/>
              </p:cNvSpPr>
              <p:nvPr/>
            </p:nvSpPr>
            <p:spPr bwMode="auto">
              <a:xfrm>
                <a:off x="1759" y="2288"/>
                <a:ext cx="999" cy="4"/>
              </a:xfrm>
              <a:prstGeom prst="rect">
                <a:avLst/>
              </a:prstGeom>
              <a:solidFill>
                <a:srgbClr val="208E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3" name="Rectangle 631"/>
              <p:cNvSpPr>
                <a:spLocks noChangeArrowheads="1"/>
              </p:cNvSpPr>
              <p:nvPr/>
            </p:nvSpPr>
            <p:spPr bwMode="auto">
              <a:xfrm>
                <a:off x="1759" y="2292"/>
                <a:ext cx="999" cy="5"/>
              </a:xfrm>
              <a:prstGeom prst="rect">
                <a:avLst/>
              </a:prstGeom>
              <a:solidFill>
                <a:srgbClr val="208D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4" name="Rectangle 632"/>
              <p:cNvSpPr>
                <a:spLocks noChangeArrowheads="1"/>
              </p:cNvSpPr>
              <p:nvPr/>
            </p:nvSpPr>
            <p:spPr bwMode="auto">
              <a:xfrm>
                <a:off x="1759" y="2297"/>
                <a:ext cx="999" cy="5"/>
              </a:xfrm>
              <a:prstGeom prst="rect">
                <a:avLst/>
              </a:prstGeom>
              <a:solidFill>
                <a:srgbClr val="208C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5" name="Rectangle 633"/>
              <p:cNvSpPr>
                <a:spLocks noChangeArrowheads="1"/>
              </p:cNvSpPr>
              <p:nvPr/>
            </p:nvSpPr>
            <p:spPr bwMode="auto">
              <a:xfrm>
                <a:off x="1759" y="2302"/>
                <a:ext cx="999" cy="4"/>
              </a:xfrm>
              <a:prstGeom prst="rect">
                <a:avLst/>
              </a:prstGeom>
              <a:solidFill>
                <a:srgbClr val="208C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6" name="Rectangle 634"/>
              <p:cNvSpPr>
                <a:spLocks noChangeArrowheads="1"/>
              </p:cNvSpPr>
              <p:nvPr/>
            </p:nvSpPr>
            <p:spPr bwMode="auto">
              <a:xfrm>
                <a:off x="1759" y="2306"/>
                <a:ext cx="999" cy="5"/>
              </a:xfrm>
              <a:prstGeom prst="rect">
                <a:avLst/>
              </a:prstGeom>
              <a:solidFill>
                <a:srgbClr val="1F8B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7" name="Rectangle 635"/>
              <p:cNvSpPr>
                <a:spLocks noChangeArrowheads="1"/>
              </p:cNvSpPr>
              <p:nvPr/>
            </p:nvSpPr>
            <p:spPr bwMode="auto">
              <a:xfrm>
                <a:off x="1759" y="2311"/>
                <a:ext cx="999" cy="5"/>
              </a:xfrm>
              <a:prstGeom prst="rect">
                <a:avLst/>
              </a:prstGeom>
              <a:solidFill>
                <a:srgbClr val="1F8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8" name="Rectangle 636"/>
              <p:cNvSpPr>
                <a:spLocks noChangeArrowheads="1"/>
              </p:cNvSpPr>
              <p:nvPr/>
            </p:nvSpPr>
            <p:spPr bwMode="auto">
              <a:xfrm>
                <a:off x="1759" y="2316"/>
                <a:ext cx="999" cy="5"/>
              </a:xfrm>
              <a:prstGeom prst="rect">
                <a:avLst/>
              </a:prstGeom>
              <a:solidFill>
                <a:srgbClr val="1F8A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9" name="Rectangle 637"/>
              <p:cNvSpPr>
                <a:spLocks noChangeArrowheads="1"/>
              </p:cNvSpPr>
              <p:nvPr/>
            </p:nvSpPr>
            <p:spPr bwMode="auto">
              <a:xfrm>
                <a:off x="1759" y="2321"/>
                <a:ext cx="999" cy="4"/>
              </a:xfrm>
              <a:prstGeom prst="rect">
                <a:avLst/>
              </a:prstGeom>
              <a:solidFill>
                <a:srgbClr val="1F8A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0" name="Rectangle 638"/>
              <p:cNvSpPr>
                <a:spLocks noChangeArrowheads="1"/>
              </p:cNvSpPr>
              <p:nvPr/>
            </p:nvSpPr>
            <p:spPr bwMode="auto">
              <a:xfrm>
                <a:off x="1759" y="2325"/>
                <a:ext cx="999" cy="5"/>
              </a:xfrm>
              <a:prstGeom prst="rect">
                <a:avLst/>
              </a:prstGeom>
              <a:solidFill>
                <a:srgbClr val="1F89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1" name="Rectangle 639"/>
              <p:cNvSpPr>
                <a:spLocks noChangeArrowheads="1"/>
              </p:cNvSpPr>
              <p:nvPr/>
            </p:nvSpPr>
            <p:spPr bwMode="auto">
              <a:xfrm>
                <a:off x="1759" y="2330"/>
                <a:ext cx="999" cy="5"/>
              </a:xfrm>
              <a:prstGeom prst="rect">
                <a:avLst/>
              </a:prstGeom>
              <a:solidFill>
                <a:srgbClr val="1F89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2" name="Rectangle 640"/>
              <p:cNvSpPr>
                <a:spLocks noChangeArrowheads="1"/>
              </p:cNvSpPr>
              <p:nvPr/>
            </p:nvSpPr>
            <p:spPr bwMode="auto">
              <a:xfrm>
                <a:off x="1759" y="2335"/>
                <a:ext cx="999" cy="5"/>
              </a:xfrm>
              <a:prstGeom prst="rect">
                <a:avLst/>
              </a:prstGeom>
              <a:solidFill>
                <a:srgbClr val="1F88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3" name="Rectangle 641"/>
              <p:cNvSpPr>
                <a:spLocks noChangeArrowheads="1"/>
              </p:cNvSpPr>
              <p:nvPr/>
            </p:nvSpPr>
            <p:spPr bwMode="auto">
              <a:xfrm>
                <a:off x="1759" y="2340"/>
                <a:ext cx="999" cy="4"/>
              </a:xfrm>
              <a:prstGeom prst="rect">
                <a:avLst/>
              </a:prstGeom>
              <a:solidFill>
                <a:srgbClr val="1E8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4" name="Rectangle 642"/>
              <p:cNvSpPr>
                <a:spLocks noChangeArrowheads="1"/>
              </p:cNvSpPr>
              <p:nvPr/>
            </p:nvSpPr>
            <p:spPr bwMode="auto">
              <a:xfrm>
                <a:off x="1759" y="2344"/>
                <a:ext cx="999" cy="5"/>
              </a:xfrm>
              <a:prstGeom prst="rect">
                <a:avLst/>
              </a:prstGeom>
              <a:solidFill>
                <a:srgbClr val="1E8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5" name="Rectangle 643"/>
              <p:cNvSpPr>
                <a:spLocks noChangeArrowheads="1"/>
              </p:cNvSpPr>
              <p:nvPr/>
            </p:nvSpPr>
            <p:spPr bwMode="auto">
              <a:xfrm>
                <a:off x="1759" y="2349"/>
                <a:ext cx="999" cy="5"/>
              </a:xfrm>
              <a:prstGeom prst="rect">
                <a:avLst/>
              </a:prstGeom>
              <a:solidFill>
                <a:srgbClr val="1E86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6" name="Rectangle 644"/>
              <p:cNvSpPr>
                <a:spLocks noChangeArrowheads="1"/>
              </p:cNvSpPr>
              <p:nvPr/>
            </p:nvSpPr>
            <p:spPr bwMode="auto">
              <a:xfrm>
                <a:off x="1759" y="2354"/>
                <a:ext cx="999" cy="5"/>
              </a:xfrm>
              <a:prstGeom prst="rect">
                <a:avLst/>
              </a:prstGeom>
              <a:solidFill>
                <a:srgbClr val="1E8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7" name="Rectangle 645"/>
              <p:cNvSpPr>
                <a:spLocks noChangeArrowheads="1"/>
              </p:cNvSpPr>
              <p:nvPr/>
            </p:nvSpPr>
            <p:spPr bwMode="auto">
              <a:xfrm>
                <a:off x="1759" y="2359"/>
                <a:ext cx="999" cy="4"/>
              </a:xfrm>
              <a:prstGeom prst="rect">
                <a:avLst/>
              </a:prstGeom>
              <a:solidFill>
                <a:srgbClr val="1E85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8" name="Rectangle 646"/>
              <p:cNvSpPr>
                <a:spLocks noChangeArrowheads="1"/>
              </p:cNvSpPr>
              <p:nvPr/>
            </p:nvSpPr>
            <p:spPr bwMode="auto">
              <a:xfrm>
                <a:off x="1759" y="2363"/>
                <a:ext cx="999" cy="5"/>
              </a:xfrm>
              <a:prstGeom prst="rect">
                <a:avLst/>
              </a:prstGeom>
              <a:solidFill>
                <a:srgbClr val="1E84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9" name="Rectangle 647"/>
              <p:cNvSpPr>
                <a:spLocks noChangeArrowheads="1"/>
              </p:cNvSpPr>
              <p:nvPr/>
            </p:nvSpPr>
            <p:spPr bwMode="auto">
              <a:xfrm>
                <a:off x="1759" y="2368"/>
                <a:ext cx="999" cy="5"/>
              </a:xfrm>
              <a:prstGeom prst="rect">
                <a:avLst/>
              </a:prstGeom>
              <a:solidFill>
                <a:srgbClr val="1D8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0" name="Rectangle 648"/>
              <p:cNvSpPr>
                <a:spLocks noChangeArrowheads="1"/>
              </p:cNvSpPr>
              <p:nvPr/>
            </p:nvSpPr>
            <p:spPr bwMode="auto">
              <a:xfrm>
                <a:off x="1759" y="2373"/>
                <a:ext cx="999" cy="4"/>
              </a:xfrm>
              <a:prstGeom prst="rect">
                <a:avLst/>
              </a:prstGeom>
              <a:solidFill>
                <a:srgbClr val="1D8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1" name="Rectangle 649"/>
              <p:cNvSpPr>
                <a:spLocks noChangeArrowheads="1"/>
              </p:cNvSpPr>
              <p:nvPr/>
            </p:nvSpPr>
            <p:spPr bwMode="auto">
              <a:xfrm>
                <a:off x="1759" y="2377"/>
                <a:ext cx="999" cy="5"/>
              </a:xfrm>
              <a:prstGeom prst="rect">
                <a:avLst/>
              </a:prstGeom>
              <a:solidFill>
                <a:srgbClr val="1D8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2" name="Rectangle 650"/>
              <p:cNvSpPr>
                <a:spLocks noChangeArrowheads="1"/>
              </p:cNvSpPr>
              <p:nvPr/>
            </p:nvSpPr>
            <p:spPr bwMode="auto">
              <a:xfrm>
                <a:off x="1759" y="2382"/>
                <a:ext cx="999" cy="5"/>
              </a:xfrm>
              <a:prstGeom prst="rect">
                <a:avLst/>
              </a:prstGeom>
              <a:solidFill>
                <a:srgbClr val="1D82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3" name="Rectangle 651"/>
              <p:cNvSpPr>
                <a:spLocks noChangeArrowheads="1"/>
              </p:cNvSpPr>
              <p:nvPr/>
            </p:nvSpPr>
            <p:spPr bwMode="auto">
              <a:xfrm>
                <a:off x="1759" y="2387"/>
                <a:ext cx="999" cy="5"/>
              </a:xfrm>
              <a:prstGeom prst="rect">
                <a:avLst/>
              </a:prstGeom>
              <a:solidFill>
                <a:srgbClr val="1D81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4" name="Rectangle 652"/>
              <p:cNvSpPr>
                <a:spLocks noChangeArrowheads="1"/>
              </p:cNvSpPr>
              <p:nvPr/>
            </p:nvSpPr>
            <p:spPr bwMode="auto">
              <a:xfrm>
                <a:off x="1759" y="2392"/>
                <a:ext cx="999" cy="4"/>
              </a:xfrm>
              <a:prstGeom prst="rect">
                <a:avLst/>
              </a:prstGeom>
              <a:solidFill>
                <a:srgbClr val="1D8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5" name="Rectangle 653"/>
              <p:cNvSpPr>
                <a:spLocks noChangeArrowheads="1"/>
              </p:cNvSpPr>
              <p:nvPr/>
            </p:nvSpPr>
            <p:spPr bwMode="auto">
              <a:xfrm>
                <a:off x="1759" y="2396"/>
                <a:ext cx="999" cy="5"/>
              </a:xfrm>
              <a:prstGeom prst="rect">
                <a:avLst/>
              </a:prstGeom>
              <a:solidFill>
                <a:srgbClr val="1C8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6" name="Rectangle 654"/>
              <p:cNvSpPr>
                <a:spLocks noChangeArrowheads="1"/>
              </p:cNvSpPr>
              <p:nvPr/>
            </p:nvSpPr>
            <p:spPr bwMode="auto">
              <a:xfrm>
                <a:off x="1759" y="2401"/>
                <a:ext cx="999" cy="5"/>
              </a:xfrm>
              <a:prstGeom prst="rect">
                <a:avLst/>
              </a:prstGeom>
              <a:solidFill>
                <a:srgbClr val="1C8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7" name="Rectangle 655"/>
              <p:cNvSpPr>
                <a:spLocks noChangeArrowheads="1"/>
              </p:cNvSpPr>
              <p:nvPr/>
            </p:nvSpPr>
            <p:spPr bwMode="auto">
              <a:xfrm>
                <a:off x="1759" y="2406"/>
                <a:ext cx="999" cy="5"/>
              </a:xfrm>
              <a:prstGeom prst="rect">
                <a:avLst/>
              </a:prstGeom>
              <a:solidFill>
                <a:srgbClr val="1C7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8" name="Rectangle 656"/>
              <p:cNvSpPr>
                <a:spLocks noChangeArrowheads="1"/>
              </p:cNvSpPr>
              <p:nvPr/>
            </p:nvSpPr>
            <p:spPr bwMode="auto">
              <a:xfrm>
                <a:off x="1759" y="2411"/>
                <a:ext cx="999" cy="4"/>
              </a:xfrm>
              <a:prstGeom prst="rect">
                <a:avLst/>
              </a:prstGeom>
              <a:solidFill>
                <a:srgbClr val="1C7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9" name="Rectangle 657"/>
              <p:cNvSpPr>
                <a:spLocks noChangeArrowheads="1"/>
              </p:cNvSpPr>
              <p:nvPr/>
            </p:nvSpPr>
            <p:spPr bwMode="auto">
              <a:xfrm>
                <a:off x="1759" y="2415"/>
                <a:ext cx="999" cy="5"/>
              </a:xfrm>
              <a:prstGeom prst="rect">
                <a:avLst/>
              </a:prstGeom>
              <a:solidFill>
                <a:srgbClr val="1C7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0" name="Rectangle 658"/>
              <p:cNvSpPr>
                <a:spLocks noChangeArrowheads="1"/>
              </p:cNvSpPr>
              <p:nvPr/>
            </p:nvSpPr>
            <p:spPr bwMode="auto">
              <a:xfrm>
                <a:off x="1759" y="2420"/>
                <a:ext cx="999" cy="5"/>
              </a:xfrm>
              <a:prstGeom prst="rect">
                <a:avLst/>
              </a:prstGeom>
              <a:solidFill>
                <a:srgbClr val="1C7D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1" name="Rectangle 659"/>
              <p:cNvSpPr>
                <a:spLocks noChangeArrowheads="1"/>
              </p:cNvSpPr>
              <p:nvPr/>
            </p:nvSpPr>
            <p:spPr bwMode="auto">
              <a:xfrm>
                <a:off x="1759" y="2425"/>
                <a:ext cx="999" cy="5"/>
              </a:xfrm>
              <a:prstGeom prst="rect">
                <a:avLst/>
              </a:prstGeom>
              <a:solidFill>
                <a:srgbClr val="1B7D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2" name="Rectangle 660"/>
              <p:cNvSpPr>
                <a:spLocks noChangeArrowheads="1"/>
              </p:cNvSpPr>
              <p:nvPr/>
            </p:nvSpPr>
            <p:spPr bwMode="auto">
              <a:xfrm>
                <a:off x="1759" y="2430"/>
                <a:ext cx="999" cy="4"/>
              </a:xfrm>
              <a:prstGeom prst="rect">
                <a:avLst/>
              </a:prstGeom>
              <a:solidFill>
                <a:srgbClr val="1B7C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3" name="Rectangle 661"/>
              <p:cNvSpPr>
                <a:spLocks noChangeArrowheads="1"/>
              </p:cNvSpPr>
              <p:nvPr/>
            </p:nvSpPr>
            <p:spPr bwMode="auto">
              <a:xfrm>
                <a:off x="1759" y="2434"/>
                <a:ext cx="999" cy="5"/>
              </a:xfrm>
              <a:prstGeom prst="rect">
                <a:avLst/>
              </a:prstGeom>
              <a:solidFill>
                <a:srgbClr val="1B7B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4" name="Rectangle 662"/>
              <p:cNvSpPr>
                <a:spLocks noChangeArrowheads="1"/>
              </p:cNvSpPr>
              <p:nvPr/>
            </p:nvSpPr>
            <p:spPr bwMode="auto">
              <a:xfrm>
                <a:off x="1759" y="2439"/>
                <a:ext cx="999" cy="5"/>
              </a:xfrm>
              <a:prstGeom prst="rect">
                <a:avLst/>
              </a:prstGeom>
              <a:solidFill>
                <a:srgbClr val="1B7B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5" name="Rectangle 663"/>
              <p:cNvSpPr>
                <a:spLocks noChangeArrowheads="1"/>
              </p:cNvSpPr>
              <p:nvPr/>
            </p:nvSpPr>
            <p:spPr bwMode="auto">
              <a:xfrm>
                <a:off x="1759" y="2444"/>
                <a:ext cx="999" cy="4"/>
              </a:xfrm>
              <a:prstGeom prst="rect">
                <a:avLst/>
              </a:prstGeom>
              <a:solidFill>
                <a:srgbClr val="1B7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6" name="Rectangle 664"/>
              <p:cNvSpPr>
                <a:spLocks noChangeArrowheads="1"/>
              </p:cNvSpPr>
              <p:nvPr/>
            </p:nvSpPr>
            <p:spPr bwMode="auto">
              <a:xfrm>
                <a:off x="1759" y="2448"/>
                <a:ext cx="999" cy="5"/>
              </a:xfrm>
              <a:prstGeom prst="rect">
                <a:avLst/>
              </a:prstGeom>
              <a:solidFill>
                <a:srgbClr val="1B79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7" name="Rectangle 665"/>
              <p:cNvSpPr>
                <a:spLocks noChangeArrowheads="1"/>
              </p:cNvSpPr>
              <p:nvPr/>
            </p:nvSpPr>
            <p:spPr bwMode="auto">
              <a:xfrm>
                <a:off x="1759" y="2453"/>
                <a:ext cx="999" cy="5"/>
              </a:xfrm>
              <a:prstGeom prst="rect">
                <a:avLst/>
              </a:prstGeom>
              <a:solidFill>
                <a:srgbClr val="1A79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8" name="Rectangle 666"/>
              <p:cNvSpPr>
                <a:spLocks noChangeArrowheads="1"/>
              </p:cNvSpPr>
              <p:nvPr/>
            </p:nvSpPr>
            <p:spPr bwMode="auto">
              <a:xfrm>
                <a:off x="1759" y="2458"/>
                <a:ext cx="999" cy="5"/>
              </a:xfrm>
              <a:prstGeom prst="rect">
                <a:avLst/>
              </a:prstGeom>
              <a:solidFill>
                <a:srgbClr val="1A7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9" name="Rectangle 667"/>
              <p:cNvSpPr>
                <a:spLocks noChangeArrowheads="1"/>
              </p:cNvSpPr>
              <p:nvPr/>
            </p:nvSpPr>
            <p:spPr bwMode="auto">
              <a:xfrm>
                <a:off x="1759" y="2463"/>
                <a:ext cx="999" cy="4"/>
              </a:xfrm>
              <a:prstGeom prst="rect">
                <a:avLst/>
              </a:prstGeom>
              <a:solidFill>
                <a:srgbClr val="1A77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0" name="Rectangle 668"/>
              <p:cNvSpPr>
                <a:spLocks noChangeArrowheads="1"/>
              </p:cNvSpPr>
              <p:nvPr/>
            </p:nvSpPr>
            <p:spPr bwMode="auto">
              <a:xfrm>
                <a:off x="1759" y="2467"/>
                <a:ext cx="999" cy="5"/>
              </a:xfrm>
              <a:prstGeom prst="rect">
                <a:avLst/>
              </a:prstGeom>
              <a:solidFill>
                <a:srgbClr val="1A77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1" name="Rectangle 669"/>
              <p:cNvSpPr>
                <a:spLocks noChangeArrowheads="1"/>
              </p:cNvSpPr>
              <p:nvPr/>
            </p:nvSpPr>
            <p:spPr bwMode="auto">
              <a:xfrm>
                <a:off x="1759" y="2472"/>
                <a:ext cx="999" cy="5"/>
              </a:xfrm>
              <a:prstGeom prst="rect">
                <a:avLst/>
              </a:prstGeom>
              <a:solidFill>
                <a:srgbClr val="1A76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2" name="Rectangle 670"/>
              <p:cNvSpPr>
                <a:spLocks noChangeArrowheads="1"/>
              </p:cNvSpPr>
              <p:nvPr/>
            </p:nvSpPr>
            <p:spPr bwMode="auto">
              <a:xfrm>
                <a:off x="1759" y="2477"/>
                <a:ext cx="999" cy="5"/>
              </a:xfrm>
              <a:prstGeom prst="rect">
                <a:avLst/>
              </a:prstGeom>
              <a:solidFill>
                <a:srgbClr val="1A76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3" name="Rectangle 671"/>
              <p:cNvSpPr>
                <a:spLocks noChangeArrowheads="1"/>
              </p:cNvSpPr>
              <p:nvPr/>
            </p:nvSpPr>
            <p:spPr bwMode="auto">
              <a:xfrm>
                <a:off x="1759" y="2482"/>
                <a:ext cx="999" cy="4"/>
              </a:xfrm>
              <a:prstGeom prst="rect">
                <a:avLst/>
              </a:prstGeom>
              <a:solidFill>
                <a:srgbClr val="1A75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4" name="Rectangle 672"/>
              <p:cNvSpPr>
                <a:spLocks noChangeArrowheads="1"/>
              </p:cNvSpPr>
              <p:nvPr/>
            </p:nvSpPr>
            <p:spPr bwMode="auto">
              <a:xfrm>
                <a:off x="1759" y="2486"/>
                <a:ext cx="999" cy="5"/>
              </a:xfrm>
              <a:prstGeom prst="rect">
                <a:avLst/>
              </a:prstGeom>
              <a:solidFill>
                <a:srgbClr val="1A74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5" name="Rectangle 673"/>
              <p:cNvSpPr>
                <a:spLocks noChangeArrowheads="1"/>
              </p:cNvSpPr>
              <p:nvPr/>
            </p:nvSpPr>
            <p:spPr bwMode="auto">
              <a:xfrm>
                <a:off x="1759" y="2491"/>
                <a:ext cx="999" cy="5"/>
              </a:xfrm>
              <a:prstGeom prst="rect">
                <a:avLst/>
              </a:prstGeom>
              <a:solidFill>
                <a:srgbClr val="1A74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6" name="Rectangle 674"/>
              <p:cNvSpPr>
                <a:spLocks noChangeArrowheads="1"/>
              </p:cNvSpPr>
              <p:nvPr/>
            </p:nvSpPr>
            <p:spPr bwMode="auto">
              <a:xfrm>
                <a:off x="1759" y="2496"/>
                <a:ext cx="999" cy="5"/>
              </a:xfrm>
              <a:prstGeom prst="rect">
                <a:avLst/>
              </a:prstGeom>
              <a:solidFill>
                <a:srgbClr val="1A73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7" name="Rectangle 675"/>
              <p:cNvSpPr>
                <a:spLocks noChangeArrowheads="1"/>
              </p:cNvSpPr>
              <p:nvPr/>
            </p:nvSpPr>
            <p:spPr bwMode="auto">
              <a:xfrm>
                <a:off x="1759" y="2501"/>
                <a:ext cx="999" cy="4"/>
              </a:xfrm>
              <a:prstGeom prst="rect">
                <a:avLst/>
              </a:prstGeom>
              <a:solidFill>
                <a:srgbClr val="1A72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8" name="Rectangle 676"/>
              <p:cNvSpPr>
                <a:spLocks noChangeArrowheads="1"/>
              </p:cNvSpPr>
              <p:nvPr/>
            </p:nvSpPr>
            <p:spPr bwMode="auto">
              <a:xfrm>
                <a:off x="1759" y="2505"/>
                <a:ext cx="999" cy="5"/>
              </a:xfrm>
              <a:prstGeom prst="rect">
                <a:avLst/>
              </a:prstGeom>
              <a:solidFill>
                <a:srgbClr val="1A72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9" name="Rectangle 677"/>
              <p:cNvSpPr>
                <a:spLocks noChangeArrowheads="1"/>
              </p:cNvSpPr>
              <p:nvPr/>
            </p:nvSpPr>
            <p:spPr bwMode="auto">
              <a:xfrm>
                <a:off x="1759" y="2510"/>
                <a:ext cx="999" cy="9"/>
              </a:xfrm>
              <a:prstGeom prst="rect">
                <a:avLst/>
              </a:prstGeom>
              <a:solidFill>
                <a:srgbClr val="1971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0" name="Rectangle 678"/>
              <p:cNvSpPr>
                <a:spLocks noChangeArrowheads="1"/>
              </p:cNvSpPr>
              <p:nvPr/>
            </p:nvSpPr>
            <p:spPr bwMode="auto">
              <a:xfrm>
                <a:off x="1759" y="2519"/>
                <a:ext cx="999" cy="5"/>
              </a:xfrm>
              <a:prstGeom prst="rect">
                <a:avLst/>
              </a:prstGeom>
              <a:solidFill>
                <a:srgbClr val="1970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1" name="Rectangle 679"/>
              <p:cNvSpPr>
                <a:spLocks noChangeArrowheads="1"/>
              </p:cNvSpPr>
              <p:nvPr/>
            </p:nvSpPr>
            <p:spPr bwMode="auto">
              <a:xfrm>
                <a:off x="1759" y="2524"/>
                <a:ext cx="999" cy="5"/>
              </a:xfrm>
              <a:prstGeom prst="rect">
                <a:avLst/>
              </a:prstGeom>
              <a:solidFill>
                <a:srgbClr val="1970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2" name="Rectangle 680"/>
              <p:cNvSpPr>
                <a:spLocks noChangeArrowheads="1"/>
              </p:cNvSpPr>
              <p:nvPr/>
            </p:nvSpPr>
            <p:spPr bwMode="auto">
              <a:xfrm>
                <a:off x="1759" y="2529"/>
                <a:ext cx="999" cy="5"/>
              </a:xfrm>
              <a:prstGeom prst="rect">
                <a:avLst/>
              </a:prstGeom>
              <a:solidFill>
                <a:srgbClr val="196F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3" name="Rectangle 681"/>
              <p:cNvSpPr>
                <a:spLocks noChangeArrowheads="1"/>
              </p:cNvSpPr>
              <p:nvPr/>
            </p:nvSpPr>
            <p:spPr bwMode="auto">
              <a:xfrm>
                <a:off x="1759" y="2534"/>
                <a:ext cx="999" cy="4"/>
              </a:xfrm>
              <a:prstGeom prst="rect">
                <a:avLst/>
              </a:prstGeom>
              <a:solidFill>
                <a:srgbClr val="196F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4" name="Rectangle 682"/>
              <p:cNvSpPr>
                <a:spLocks noChangeArrowheads="1"/>
              </p:cNvSpPr>
              <p:nvPr/>
            </p:nvSpPr>
            <p:spPr bwMode="auto">
              <a:xfrm>
                <a:off x="1759" y="2538"/>
                <a:ext cx="999" cy="5"/>
              </a:xfrm>
              <a:prstGeom prst="rect">
                <a:avLst/>
              </a:prstGeom>
              <a:solidFill>
                <a:srgbClr val="196E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5" name="Rectangle 683"/>
              <p:cNvSpPr>
                <a:spLocks noChangeArrowheads="1"/>
              </p:cNvSpPr>
              <p:nvPr/>
            </p:nvSpPr>
            <p:spPr bwMode="auto">
              <a:xfrm>
                <a:off x="1759" y="2543"/>
                <a:ext cx="999" cy="5"/>
              </a:xfrm>
              <a:prstGeom prst="rect">
                <a:avLst/>
              </a:prstGeom>
              <a:solidFill>
                <a:srgbClr val="186D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6" name="Rectangle 684"/>
              <p:cNvSpPr>
                <a:spLocks noChangeArrowheads="1"/>
              </p:cNvSpPr>
              <p:nvPr/>
            </p:nvSpPr>
            <p:spPr bwMode="auto">
              <a:xfrm>
                <a:off x="1759" y="2548"/>
                <a:ext cx="999" cy="5"/>
              </a:xfrm>
              <a:prstGeom prst="rect">
                <a:avLst/>
              </a:prstGeom>
              <a:solidFill>
                <a:srgbClr val="186D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7" name="Rectangle 685"/>
              <p:cNvSpPr>
                <a:spLocks noChangeArrowheads="1"/>
              </p:cNvSpPr>
              <p:nvPr/>
            </p:nvSpPr>
            <p:spPr bwMode="auto">
              <a:xfrm>
                <a:off x="1759" y="2553"/>
                <a:ext cx="999" cy="4"/>
              </a:xfrm>
              <a:prstGeom prst="rect">
                <a:avLst/>
              </a:prstGeom>
              <a:solidFill>
                <a:srgbClr val="186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8" name="Rectangle 686"/>
              <p:cNvSpPr>
                <a:spLocks noChangeArrowheads="1"/>
              </p:cNvSpPr>
              <p:nvPr/>
            </p:nvSpPr>
            <p:spPr bwMode="auto">
              <a:xfrm>
                <a:off x="1759" y="2557"/>
                <a:ext cx="999" cy="5"/>
              </a:xfrm>
              <a:prstGeom prst="rect">
                <a:avLst/>
              </a:prstGeom>
              <a:solidFill>
                <a:srgbClr val="186B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9" name="Rectangle 687"/>
              <p:cNvSpPr>
                <a:spLocks noChangeArrowheads="1"/>
              </p:cNvSpPr>
              <p:nvPr/>
            </p:nvSpPr>
            <p:spPr bwMode="auto">
              <a:xfrm>
                <a:off x="1759" y="2562"/>
                <a:ext cx="999" cy="5"/>
              </a:xfrm>
              <a:prstGeom prst="rect">
                <a:avLst/>
              </a:prstGeom>
              <a:solidFill>
                <a:srgbClr val="186B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0" name="Rectangle 688"/>
              <p:cNvSpPr>
                <a:spLocks noChangeArrowheads="1"/>
              </p:cNvSpPr>
              <p:nvPr/>
            </p:nvSpPr>
            <p:spPr bwMode="auto">
              <a:xfrm>
                <a:off x="1759" y="2567"/>
                <a:ext cx="999" cy="5"/>
              </a:xfrm>
              <a:prstGeom prst="rect">
                <a:avLst/>
              </a:prstGeom>
              <a:solidFill>
                <a:srgbClr val="186A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1" name="Rectangle 689"/>
              <p:cNvSpPr>
                <a:spLocks noChangeArrowheads="1"/>
              </p:cNvSpPr>
              <p:nvPr/>
            </p:nvSpPr>
            <p:spPr bwMode="auto">
              <a:xfrm>
                <a:off x="1759" y="2572"/>
                <a:ext cx="999" cy="4"/>
              </a:xfrm>
              <a:prstGeom prst="rect">
                <a:avLst/>
              </a:prstGeom>
              <a:solidFill>
                <a:srgbClr val="1769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2" name="Rectangle 690"/>
              <p:cNvSpPr>
                <a:spLocks noChangeArrowheads="1"/>
              </p:cNvSpPr>
              <p:nvPr/>
            </p:nvSpPr>
            <p:spPr bwMode="auto">
              <a:xfrm>
                <a:off x="1759" y="2576"/>
                <a:ext cx="999" cy="5"/>
              </a:xfrm>
              <a:prstGeom prst="rect">
                <a:avLst/>
              </a:prstGeom>
              <a:solidFill>
                <a:srgbClr val="1769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3" name="Rectangle 691"/>
              <p:cNvSpPr>
                <a:spLocks noChangeArrowheads="1"/>
              </p:cNvSpPr>
              <p:nvPr/>
            </p:nvSpPr>
            <p:spPr bwMode="auto">
              <a:xfrm>
                <a:off x="1759" y="2581"/>
                <a:ext cx="999" cy="5"/>
              </a:xfrm>
              <a:prstGeom prst="rect">
                <a:avLst/>
              </a:prstGeom>
              <a:solidFill>
                <a:srgbClr val="1768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4" name="Rectangle 692"/>
              <p:cNvSpPr>
                <a:spLocks noChangeArrowheads="1"/>
              </p:cNvSpPr>
              <p:nvPr/>
            </p:nvSpPr>
            <p:spPr bwMode="auto">
              <a:xfrm>
                <a:off x="1759" y="2586"/>
                <a:ext cx="999" cy="4"/>
              </a:xfrm>
              <a:prstGeom prst="rect">
                <a:avLst/>
              </a:prstGeom>
              <a:solidFill>
                <a:srgbClr val="1768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5" name="Rectangle 693"/>
              <p:cNvSpPr>
                <a:spLocks noChangeArrowheads="1"/>
              </p:cNvSpPr>
              <p:nvPr/>
            </p:nvSpPr>
            <p:spPr bwMode="auto">
              <a:xfrm>
                <a:off x="1759" y="2590"/>
                <a:ext cx="999" cy="5"/>
              </a:xfrm>
              <a:prstGeom prst="rect">
                <a:avLst/>
              </a:prstGeom>
              <a:solidFill>
                <a:srgbClr val="1767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6" name="Rectangle 694"/>
              <p:cNvSpPr>
                <a:spLocks noChangeArrowheads="1"/>
              </p:cNvSpPr>
              <p:nvPr/>
            </p:nvSpPr>
            <p:spPr bwMode="auto">
              <a:xfrm>
                <a:off x="1759" y="2595"/>
                <a:ext cx="999" cy="5"/>
              </a:xfrm>
              <a:prstGeom prst="rect">
                <a:avLst/>
              </a:prstGeom>
              <a:solidFill>
                <a:srgbClr val="1767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7" name="Rectangle 695"/>
              <p:cNvSpPr>
                <a:spLocks noChangeArrowheads="1"/>
              </p:cNvSpPr>
              <p:nvPr/>
            </p:nvSpPr>
            <p:spPr bwMode="auto">
              <a:xfrm>
                <a:off x="1759" y="2600"/>
                <a:ext cx="999" cy="5"/>
              </a:xfrm>
              <a:prstGeom prst="rect">
                <a:avLst/>
              </a:prstGeom>
              <a:solidFill>
                <a:srgbClr val="1666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8" name="Rectangle 696"/>
              <p:cNvSpPr>
                <a:spLocks noChangeArrowheads="1"/>
              </p:cNvSpPr>
              <p:nvPr/>
            </p:nvSpPr>
            <p:spPr bwMode="auto">
              <a:xfrm>
                <a:off x="1759" y="2605"/>
                <a:ext cx="999" cy="4"/>
              </a:xfrm>
              <a:prstGeom prst="rect">
                <a:avLst/>
              </a:prstGeom>
              <a:solidFill>
                <a:srgbClr val="16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9" name="Rectangle 697"/>
              <p:cNvSpPr>
                <a:spLocks noChangeArrowheads="1"/>
              </p:cNvSpPr>
              <p:nvPr/>
            </p:nvSpPr>
            <p:spPr bwMode="auto">
              <a:xfrm>
                <a:off x="1759" y="2609"/>
                <a:ext cx="999" cy="10"/>
              </a:xfrm>
              <a:prstGeom prst="rect">
                <a:avLst/>
              </a:prstGeom>
              <a:solidFill>
                <a:srgbClr val="1665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0" name="Rectangle 698"/>
              <p:cNvSpPr>
                <a:spLocks noChangeArrowheads="1"/>
              </p:cNvSpPr>
              <p:nvPr/>
            </p:nvSpPr>
            <p:spPr bwMode="auto">
              <a:xfrm>
                <a:off x="1759" y="2619"/>
                <a:ext cx="999" cy="5"/>
              </a:xfrm>
              <a:prstGeom prst="rect">
                <a:avLst/>
              </a:prstGeom>
              <a:solidFill>
                <a:srgbClr val="1664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1" name="Rectangle 699"/>
              <p:cNvSpPr>
                <a:spLocks noChangeArrowheads="1"/>
              </p:cNvSpPr>
              <p:nvPr/>
            </p:nvSpPr>
            <p:spPr bwMode="auto">
              <a:xfrm>
                <a:off x="1759" y="2624"/>
                <a:ext cx="999" cy="4"/>
              </a:xfrm>
              <a:prstGeom prst="rect">
                <a:avLst/>
              </a:prstGeom>
              <a:solidFill>
                <a:srgbClr val="1663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2" name="Rectangle 700"/>
              <p:cNvSpPr>
                <a:spLocks noChangeArrowheads="1"/>
              </p:cNvSpPr>
              <p:nvPr/>
            </p:nvSpPr>
            <p:spPr bwMode="auto">
              <a:xfrm>
                <a:off x="1759" y="2628"/>
                <a:ext cx="999" cy="5"/>
              </a:xfrm>
              <a:prstGeom prst="rect">
                <a:avLst/>
              </a:prstGeom>
              <a:solidFill>
                <a:srgbClr val="1563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3" name="Rectangle 701"/>
              <p:cNvSpPr>
                <a:spLocks noChangeArrowheads="1"/>
              </p:cNvSpPr>
              <p:nvPr/>
            </p:nvSpPr>
            <p:spPr bwMode="auto">
              <a:xfrm>
                <a:off x="1759" y="2633"/>
                <a:ext cx="999" cy="5"/>
              </a:xfrm>
              <a:prstGeom prst="rect">
                <a:avLst/>
              </a:prstGeom>
              <a:solidFill>
                <a:srgbClr val="1562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4" name="Rectangle 702"/>
              <p:cNvSpPr>
                <a:spLocks noChangeArrowheads="1"/>
              </p:cNvSpPr>
              <p:nvPr/>
            </p:nvSpPr>
            <p:spPr bwMode="auto">
              <a:xfrm>
                <a:off x="1759" y="2638"/>
                <a:ext cx="999" cy="5"/>
              </a:xfrm>
              <a:prstGeom prst="rect">
                <a:avLst/>
              </a:prstGeom>
              <a:solidFill>
                <a:srgbClr val="1561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5" name="Rectangle 703"/>
              <p:cNvSpPr>
                <a:spLocks noChangeArrowheads="1"/>
              </p:cNvSpPr>
              <p:nvPr/>
            </p:nvSpPr>
            <p:spPr bwMode="auto">
              <a:xfrm>
                <a:off x="1762" y="2178"/>
                <a:ext cx="998" cy="465"/>
              </a:xfrm>
              <a:prstGeom prst="rect">
                <a:avLst/>
              </a:prstGeom>
              <a:no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6" name="Rectangle 704"/>
              <p:cNvSpPr>
                <a:spLocks noChangeArrowheads="1"/>
              </p:cNvSpPr>
              <p:nvPr/>
            </p:nvSpPr>
            <p:spPr bwMode="auto">
              <a:xfrm>
                <a:off x="2050" y="2195"/>
                <a:ext cx="52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Отражение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77" name="Rectangle 705"/>
              <p:cNvSpPr>
                <a:spLocks noChangeArrowheads="1"/>
              </p:cNvSpPr>
              <p:nvPr/>
            </p:nvSpPr>
            <p:spPr bwMode="auto">
              <a:xfrm>
                <a:off x="1812" y="2301"/>
                <a:ext cx="1033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расходования средств в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78" name="Rectangle 706"/>
              <p:cNvSpPr>
                <a:spLocks noChangeArrowheads="1"/>
              </p:cNvSpPr>
              <p:nvPr/>
            </p:nvSpPr>
            <p:spPr bwMode="auto">
              <a:xfrm>
                <a:off x="1840" y="2407"/>
                <a:ext cx="95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управленческом учете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79" name="Rectangle 707"/>
              <p:cNvSpPr>
                <a:spLocks noChangeArrowheads="1"/>
              </p:cNvSpPr>
              <p:nvPr/>
            </p:nvSpPr>
            <p:spPr bwMode="auto">
              <a:xfrm>
                <a:off x="1794" y="2513"/>
                <a:ext cx="488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Документ 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0" name="Rectangle 708"/>
              <p:cNvSpPr>
                <a:spLocks noChangeArrowheads="1"/>
              </p:cNvSpPr>
              <p:nvPr/>
            </p:nvSpPr>
            <p:spPr bwMode="auto">
              <a:xfrm>
                <a:off x="2204" y="2513"/>
                <a:ext cx="94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«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1" name="Rectangle 709"/>
              <p:cNvSpPr>
                <a:spLocks noChangeArrowheads="1"/>
              </p:cNvSpPr>
              <p:nvPr/>
            </p:nvSpPr>
            <p:spPr bwMode="auto">
              <a:xfrm>
                <a:off x="2249" y="2513"/>
                <a:ext cx="51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Расход с ЛС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2" name="Rectangle 710"/>
              <p:cNvSpPr>
                <a:spLocks noChangeArrowheads="1"/>
              </p:cNvSpPr>
              <p:nvPr/>
            </p:nvSpPr>
            <p:spPr bwMode="auto">
              <a:xfrm>
                <a:off x="2687" y="2513"/>
                <a:ext cx="95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»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3" name="Rectangle 711"/>
              <p:cNvSpPr>
                <a:spLocks noChangeArrowheads="1"/>
              </p:cNvSpPr>
              <p:nvPr/>
            </p:nvSpPr>
            <p:spPr bwMode="auto">
              <a:xfrm>
                <a:off x="319" y="2893"/>
                <a:ext cx="947" cy="19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4" name="Rectangle 712"/>
              <p:cNvSpPr>
                <a:spLocks noChangeArrowheads="1"/>
              </p:cNvSpPr>
              <p:nvPr/>
            </p:nvSpPr>
            <p:spPr bwMode="auto">
              <a:xfrm>
                <a:off x="319" y="2912"/>
                <a:ext cx="947" cy="5"/>
              </a:xfrm>
              <a:prstGeom prst="rect">
                <a:avLst/>
              </a:prstGeom>
              <a:solidFill>
                <a:srgbClr val="2296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5" name="Rectangle 713"/>
              <p:cNvSpPr>
                <a:spLocks noChangeArrowheads="1"/>
              </p:cNvSpPr>
              <p:nvPr/>
            </p:nvSpPr>
            <p:spPr bwMode="auto">
              <a:xfrm>
                <a:off x="319" y="2917"/>
                <a:ext cx="947" cy="5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6" name="Rectangle 714"/>
              <p:cNvSpPr>
                <a:spLocks noChangeArrowheads="1"/>
              </p:cNvSpPr>
              <p:nvPr/>
            </p:nvSpPr>
            <p:spPr bwMode="auto">
              <a:xfrm>
                <a:off x="319" y="2922"/>
                <a:ext cx="947" cy="5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7" name="Rectangle 715"/>
              <p:cNvSpPr>
                <a:spLocks noChangeArrowheads="1"/>
              </p:cNvSpPr>
              <p:nvPr/>
            </p:nvSpPr>
            <p:spPr bwMode="auto">
              <a:xfrm>
                <a:off x="319" y="2927"/>
                <a:ext cx="947" cy="4"/>
              </a:xfrm>
              <a:prstGeom prst="rect">
                <a:avLst/>
              </a:prstGeom>
              <a:solidFill>
                <a:srgbClr val="2294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8" name="Rectangle 716"/>
              <p:cNvSpPr>
                <a:spLocks noChangeArrowheads="1"/>
              </p:cNvSpPr>
              <p:nvPr/>
            </p:nvSpPr>
            <p:spPr bwMode="auto">
              <a:xfrm>
                <a:off x="319" y="2931"/>
                <a:ext cx="947" cy="5"/>
              </a:xfrm>
              <a:prstGeom prst="rect">
                <a:avLst/>
              </a:prstGeom>
              <a:solidFill>
                <a:srgbClr val="2293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9" name="Rectangle 717"/>
              <p:cNvSpPr>
                <a:spLocks noChangeArrowheads="1"/>
              </p:cNvSpPr>
              <p:nvPr/>
            </p:nvSpPr>
            <p:spPr bwMode="auto">
              <a:xfrm>
                <a:off x="319" y="2936"/>
                <a:ext cx="947" cy="5"/>
              </a:xfrm>
              <a:prstGeom prst="rect">
                <a:avLst/>
              </a:prstGeom>
              <a:solidFill>
                <a:srgbClr val="2192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0" name="Rectangle 718"/>
              <p:cNvSpPr>
                <a:spLocks noChangeArrowheads="1"/>
              </p:cNvSpPr>
              <p:nvPr/>
            </p:nvSpPr>
            <p:spPr bwMode="auto">
              <a:xfrm>
                <a:off x="319" y="2941"/>
                <a:ext cx="947" cy="5"/>
              </a:xfrm>
              <a:prstGeom prst="rect">
                <a:avLst/>
              </a:prstGeom>
              <a:solidFill>
                <a:srgbClr val="2191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1" name="Rectangle 719"/>
              <p:cNvSpPr>
                <a:spLocks noChangeArrowheads="1"/>
              </p:cNvSpPr>
              <p:nvPr/>
            </p:nvSpPr>
            <p:spPr bwMode="auto">
              <a:xfrm>
                <a:off x="319" y="2946"/>
                <a:ext cx="947" cy="4"/>
              </a:xfrm>
              <a:prstGeom prst="rect">
                <a:avLst/>
              </a:prstGeom>
              <a:solidFill>
                <a:srgbClr val="2190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2" name="Rectangle 720"/>
              <p:cNvSpPr>
                <a:spLocks noChangeArrowheads="1"/>
              </p:cNvSpPr>
              <p:nvPr/>
            </p:nvSpPr>
            <p:spPr bwMode="auto">
              <a:xfrm>
                <a:off x="319" y="2950"/>
                <a:ext cx="947" cy="5"/>
              </a:xfrm>
              <a:prstGeom prst="rect">
                <a:avLst/>
              </a:prstGeom>
              <a:solidFill>
                <a:srgbClr val="208F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3" name="Rectangle 721"/>
              <p:cNvSpPr>
                <a:spLocks noChangeArrowheads="1"/>
              </p:cNvSpPr>
              <p:nvPr/>
            </p:nvSpPr>
            <p:spPr bwMode="auto">
              <a:xfrm>
                <a:off x="319" y="2955"/>
                <a:ext cx="947" cy="5"/>
              </a:xfrm>
              <a:prstGeom prst="rect">
                <a:avLst/>
              </a:prstGeom>
              <a:solidFill>
                <a:srgbClr val="208E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4" name="Rectangle 722"/>
              <p:cNvSpPr>
                <a:spLocks noChangeArrowheads="1"/>
              </p:cNvSpPr>
              <p:nvPr/>
            </p:nvSpPr>
            <p:spPr bwMode="auto">
              <a:xfrm>
                <a:off x="319" y="2960"/>
                <a:ext cx="947" cy="4"/>
              </a:xfrm>
              <a:prstGeom prst="rect">
                <a:avLst/>
              </a:prstGeom>
              <a:solidFill>
                <a:srgbClr val="208D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5" name="Rectangle 723"/>
              <p:cNvSpPr>
                <a:spLocks noChangeArrowheads="1"/>
              </p:cNvSpPr>
              <p:nvPr/>
            </p:nvSpPr>
            <p:spPr bwMode="auto">
              <a:xfrm>
                <a:off x="319" y="2964"/>
                <a:ext cx="947" cy="5"/>
              </a:xfrm>
              <a:prstGeom prst="rect">
                <a:avLst/>
              </a:prstGeom>
              <a:solidFill>
                <a:srgbClr val="208C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6" name="Rectangle 724"/>
              <p:cNvSpPr>
                <a:spLocks noChangeArrowheads="1"/>
              </p:cNvSpPr>
              <p:nvPr/>
            </p:nvSpPr>
            <p:spPr bwMode="auto">
              <a:xfrm>
                <a:off x="319" y="2969"/>
                <a:ext cx="947" cy="5"/>
              </a:xfrm>
              <a:prstGeom prst="rect">
                <a:avLst/>
              </a:prstGeom>
              <a:solidFill>
                <a:srgbClr val="1F8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7" name="Rectangle 725"/>
              <p:cNvSpPr>
                <a:spLocks noChangeArrowheads="1"/>
              </p:cNvSpPr>
              <p:nvPr/>
            </p:nvSpPr>
            <p:spPr bwMode="auto">
              <a:xfrm>
                <a:off x="319" y="2974"/>
                <a:ext cx="947" cy="5"/>
              </a:xfrm>
              <a:prstGeom prst="rect">
                <a:avLst/>
              </a:prstGeom>
              <a:solidFill>
                <a:srgbClr val="1F8A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8" name="Rectangle 726"/>
              <p:cNvSpPr>
                <a:spLocks noChangeArrowheads="1"/>
              </p:cNvSpPr>
              <p:nvPr/>
            </p:nvSpPr>
            <p:spPr bwMode="auto">
              <a:xfrm>
                <a:off x="319" y="2979"/>
                <a:ext cx="947" cy="4"/>
              </a:xfrm>
              <a:prstGeom prst="rect">
                <a:avLst/>
              </a:prstGeom>
              <a:solidFill>
                <a:srgbClr val="1F89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9" name="Rectangle 727"/>
              <p:cNvSpPr>
                <a:spLocks noChangeArrowheads="1"/>
              </p:cNvSpPr>
              <p:nvPr/>
            </p:nvSpPr>
            <p:spPr bwMode="auto">
              <a:xfrm>
                <a:off x="319" y="2983"/>
                <a:ext cx="947" cy="5"/>
              </a:xfrm>
              <a:prstGeom prst="rect">
                <a:avLst/>
              </a:prstGeom>
              <a:solidFill>
                <a:srgbClr val="1E88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0" name="Rectangle 728"/>
              <p:cNvSpPr>
                <a:spLocks noChangeArrowheads="1"/>
              </p:cNvSpPr>
              <p:nvPr/>
            </p:nvSpPr>
            <p:spPr bwMode="auto">
              <a:xfrm>
                <a:off x="319" y="2988"/>
                <a:ext cx="947" cy="5"/>
              </a:xfrm>
              <a:prstGeom prst="rect">
                <a:avLst/>
              </a:prstGeom>
              <a:solidFill>
                <a:srgbClr val="1E8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1" name="Rectangle 729"/>
              <p:cNvSpPr>
                <a:spLocks noChangeArrowheads="1"/>
              </p:cNvSpPr>
              <p:nvPr/>
            </p:nvSpPr>
            <p:spPr bwMode="auto">
              <a:xfrm>
                <a:off x="319" y="2993"/>
                <a:ext cx="947" cy="5"/>
              </a:xfrm>
              <a:prstGeom prst="rect">
                <a:avLst/>
              </a:prstGeom>
              <a:solidFill>
                <a:srgbClr val="1E86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2" name="Rectangle 730"/>
              <p:cNvSpPr>
                <a:spLocks noChangeArrowheads="1"/>
              </p:cNvSpPr>
              <p:nvPr/>
            </p:nvSpPr>
            <p:spPr bwMode="auto">
              <a:xfrm>
                <a:off x="319" y="2998"/>
                <a:ext cx="947" cy="4"/>
              </a:xfrm>
              <a:prstGeom prst="rect">
                <a:avLst/>
              </a:prstGeom>
              <a:solidFill>
                <a:srgbClr val="1E85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3" name="Rectangle 731"/>
              <p:cNvSpPr>
                <a:spLocks noChangeArrowheads="1"/>
              </p:cNvSpPr>
              <p:nvPr/>
            </p:nvSpPr>
            <p:spPr bwMode="auto">
              <a:xfrm>
                <a:off x="319" y="3002"/>
                <a:ext cx="947" cy="5"/>
              </a:xfrm>
              <a:prstGeom prst="rect">
                <a:avLst/>
              </a:prstGeom>
              <a:solidFill>
                <a:srgbClr val="1D8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4" name="Rectangle 732"/>
              <p:cNvSpPr>
                <a:spLocks noChangeArrowheads="1"/>
              </p:cNvSpPr>
              <p:nvPr/>
            </p:nvSpPr>
            <p:spPr bwMode="auto">
              <a:xfrm>
                <a:off x="319" y="3007"/>
                <a:ext cx="947" cy="5"/>
              </a:xfrm>
              <a:prstGeom prst="rect">
                <a:avLst/>
              </a:prstGeom>
              <a:solidFill>
                <a:srgbClr val="1D8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5" name="Rectangle 733"/>
              <p:cNvSpPr>
                <a:spLocks noChangeArrowheads="1"/>
              </p:cNvSpPr>
              <p:nvPr/>
            </p:nvSpPr>
            <p:spPr bwMode="auto">
              <a:xfrm>
                <a:off x="319" y="3012"/>
                <a:ext cx="947" cy="5"/>
              </a:xfrm>
              <a:prstGeom prst="rect">
                <a:avLst/>
              </a:prstGeom>
              <a:solidFill>
                <a:srgbClr val="1D81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6" name="Rectangle 734"/>
              <p:cNvSpPr>
                <a:spLocks noChangeArrowheads="1"/>
              </p:cNvSpPr>
              <p:nvPr/>
            </p:nvSpPr>
            <p:spPr bwMode="auto">
              <a:xfrm>
                <a:off x="319" y="3017"/>
                <a:ext cx="947" cy="4"/>
              </a:xfrm>
              <a:prstGeom prst="rect">
                <a:avLst/>
              </a:prstGeom>
              <a:solidFill>
                <a:srgbClr val="1D8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7" name="Rectangle 735"/>
              <p:cNvSpPr>
                <a:spLocks noChangeArrowheads="1"/>
              </p:cNvSpPr>
              <p:nvPr/>
            </p:nvSpPr>
            <p:spPr bwMode="auto">
              <a:xfrm>
                <a:off x="319" y="3021"/>
                <a:ext cx="947" cy="5"/>
              </a:xfrm>
              <a:prstGeom prst="rect">
                <a:avLst/>
              </a:prstGeom>
              <a:solidFill>
                <a:srgbClr val="1C8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8" name="Rectangle 736"/>
              <p:cNvSpPr>
                <a:spLocks noChangeArrowheads="1"/>
              </p:cNvSpPr>
              <p:nvPr/>
            </p:nvSpPr>
            <p:spPr bwMode="auto">
              <a:xfrm>
                <a:off x="319" y="3026"/>
                <a:ext cx="947" cy="5"/>
              </a:xfrm>
              <a:prstGeom prst="rect">
                <a:avLst/>
              </a:prstGeom>
              <a:solidFill>
                <a:srgbClr val="1C7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9" name="Rectangle 737"/>
              <p:cNvSpPr>
                <a:spLocks noChangeArrowheads="1"/>
              </p:cNvSpPr>
              <p:nvPr/>
            </p:nvSpPr>
            <p:spPr bwMode="auto">
              <a:xfrm>
                <a:off x="319" y="3031"/>
                <a:ext cx="947" cy="4"/>
              </a:xfrm>
              <a:prstGeom prst="rect">
                <a:avLst/>
              </a:prstGeom>
              <a:solidFill>
                <a:srgbClr val="1C7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0" name="Rectangle 738"/>
              <p:cNvSpPr>
                <a:spLocks noChangeArrowheads="1"/>
              </p:cNvSpPr>
              <p:nvPr/>
            </p:nvSpPr>
            <p:spPr bwMode="auto">
              <a:xfrm>
                <a:off x="319" y="3035"/>
                <a:ext cx="947" cy="5"/>
              </a:xfrm>
              <a:prstGeom prst="rect">
                <a:avLst/>
              </a:prstGeom>
              <a:solidFill>
                <a:srgbClr val="1B7D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1" name="Rectangle 739"/>
              <p:cNvSpPr>
                <a:spLocks noChangeArrowheads="1"/>
              </p:cNvSpPr>
              <p:nvPr/>
            </p:nvSpPr>
            <p:spPr bwMode="auto">
              <a:xfrm>
                <a:off x="319" y="3040"/>
                <a:ext cx="947" cy="5"/>
              </a:xfrm>
              <a:prstGeom prst="rect">
                <a:avLst/>
              </a:prstGeom>
              <a:solidFill>
                <a:srgbClr val="1B7B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2" name="Rectangle 740"/>
              <p:cNvSpPr>
                <a:spLocks noChangeArrowheads="1"/>
              </p:cNvSpPr>
              <p:nvPr/>
            </p:nvSpPr>
            <p:spPr bwMode="auto">
              <a:xfrm>
                <a:off x="319" y="3045"/>
                <a:ext cx="947" cy="5"/>
              </a:xfrm>
              <a:prstGeom prst="rect">
                <a:avLst/>
              </a:prstGeom>
              <a:solidFill>
                <a:srgbClr val="1B7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3" name="Rectangle 741"/>
              <p:cNvSpPr>
                <a:spLocks noChangeArrowheads="1"/>
              </p:cNvSpPr>
              <p:nvPr/>
            </p:nvSpPr>
            <p:spPr bwMode="auto">
              <a:xfrm>
                <a:off x="319" y="3050"/>
                <a:ext cx="947" cy="4"/>
              </a:xfrm>
              <a:prstGeom prst="rect">
                <a:avLst/>
              </a:prstGeom>
              <a:solidFill>
                <a:srgbClr val="1B79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4" name="Rectangle 742"/>
              <p:cNvSpPr>
                <a:spLocks noChangeArrowheads="1"/>
              </p:cNvSpPr>
              <p:nvPr/>
            </p:nvSpPr>
            <p:spPr bwMode="auto">
              <a:xfrm>
                <a:off x="319" y="3054"/>
                <a:ext cx="947" cy="5"/>
              </a:xfrm>
              <a:prstGeom prst="rect">
                <a:avLst/>
              </a:prstGeom>
              <a:solidFill>
                <a:srgbClr val="1A7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5" name="Rectangle 743"/>
              <p:cNvSpPr>
                <a:spLocks noChangeArrowheads="1"/>
              </p:cNvSpPr>
              <p:nvPr/>
            </p:nvSpPr>
            <p:spPr bwMode="auto">
              <a:xfrm>
                <a:off x="319" y="3059"/>
                <a:ext cx="947" cy="5"/>
              </a:xfrm>
              <a:prstGeom prst="rect">
                <a:avLst/>
              </a:prstGeom>
              <a:solidFill>
                <a:srgbClr val="1A77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6" name="Rectangle 744"/>
              <p:cNvSpPr>
                <a:spLocks noChangeArrowheads="1"/>
              </p:cNvSpPr>
              <p:nvPr/>
            </p:nvSpPr>
            <p:spPr bwMode="auto">
              <a:xfrm>
                <a:off x="319" y="3064"/>
                <a:ext cx="947" cy="5"/>
              </a:xfrm>
              <a:prstGeom prst="rect">
                <a:avLst/>
              </a:prstGeom>
              <a:solidFill>
                <a:srgbClr val="1A76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7" name="Rectangle 745"/>
              <p:cNvSpPr>
                <a:spLocks noChangeArrowheads="1"/>
              </p:cNvSpPr>
              <p:nvPr/>
            </p:nvSpPr>
            <p:spPr bwMode="auto">
              <a:xfrm>
                <a:off x="319" y="3069"/>
                <a:ext cx="947" cy="4"/>
              </a:xfrm>
              <a:prstGeom prst="rect">
                <a:avLst/>
              </a:prstGeom>
              <a:solidFill>
                <a:srgbClr val="1A75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8" name="Rectangle 746"/>
              <p:cNvSpPr>
                <a:spLocks noChangeArrowheads="1"/>
              </p:cNvSpPr>
              <p:nvPr/>
            </p:nvSpPr>
            <p:spPr bwMode="auto">
              <a:xfrm>
                <a:off x="319" y="3073"/>
                <a:ext cx="947" cy="5"/>
              </a:xfrm>
              <a:prstGeom prst="rect">
                <a:avLst/>
              </a:prstGeom>
              <a:solidFill>
                <a:srgbClr val="1A73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9" name="Rectangle 747"/>
              <p:cNvSpPr>
                <a:spLocks noChangeArrowheads="1"/>
              </p:cNvSpPr>
              <p:nvPr/>
            </p:nvSpPr>
            <p:spPr bwMode="auto">
              <a:xfrm>
                <a:off x="319" y="3078"/>
                <a:ext cx="947" cy="5"/>
              </a:xfrm>
              <a:prstGeom prst="rect">
                <a:avLst/>
              </a:prstGeom>
              <a:solidFill>
                <a:srgbClr val="1A73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0" name="Rectangle 748"/>
              <p:cNvSpPr>
                <a:spLocks noChangeArrowheads="1"/>
              </p:cNvSpPr>
              <p:nvPr/>
            </p:nvSpPr>
            <p:spPr bwMode="auto">
              <a:xfrm>
                <a:off x="319" y="3083"/>
                <a:ext cx="947" cy="5"/>
              </a:xfrm>
              <a:prstGeom prst="rect">
                <a:avLst/>
              </a:prstGeom>
              <a:solidFill>
                <a:srgbClr val="1A72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1" name="Rectangle 749"/>
              <p:cNvSpPr>
                <a:spLocks noChangeArrowheads="1"/>
              </p:cNvSpPr>
              <p:nvPr/>
            </p:nvSpPr>
            <p:spPr bwMode="auto">
              <a:xfrm>
                <a:off x="319" y="3088"/>
                <a:ext cx="947" cy="4"/>
              </a:xfrm>
              <a:prstGeom prst="rect">
                <a:avLst/>
              </a:prstGeom>
              <a:solidFill>
                <a:srgbClr val="1971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2" name="Rectangle 750"/>
              <p:cNvSpPr>
                <a:spLocks noChangeArrowheads="1"/>
              </p:cNvSpPr>
              <p:nvPr/>
            </p:nvSpPr>
            <p:spPr bwMode="auto">
              <a:xfrm>
                <a:off x="319" y="3092"/>
                <a:ext cx="947" cy="5"/>
              </a:xfrm>
              <a:prstGeom prst="rect">
                <a:avLst/>
              </a:prstGeom>
              <a:solidFill>
                <a:srgbClr val="1970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3" name="Rectangle 751"/>
              <p:cNvSpPr>
                <a:spLocks noChangeArrowheads="1"/>
              </p:cNvSpPr>
              <p:nvPr/>
            </p:nvSpPr>
            <p:spPr bwMode="auto">
              <a:xfrm>
                <a:off x="319" y="3097"/>
                <a:ext cx="947" cy="5"/>
              </a:xfrm>
              <a:prstGeom prst="rect">
                <a:avLst/>
              </a:prstGeom>
              <a:solidFill>
                <a:srgbClr val="196F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4" name="Rectangle 752"/>
              <p:cNvSpPr>
                <a:spLocks noChangeArrowheads="1"/>
              </p:cNvSpPr>
              <p:nvPr/>
            </p:nvSpPr>
            <p:spPr bwMode="auto">
              <a:xfrm>
                <a:off x="319" y="3102"/>
                <a:ext cx="947" cy="4"/>
              </a:xfrm>
              <a:prstGeom prst="rect">
                <a:avLst/>
              </a:prstGeom>
              <a:solidFill>
                <a:srgbClr val="186E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5" name="Rectangle 753"/>
              <p:cNvSpPr>
                <a:spLocks noChangeArrowheads="1"/>
              </p:cNvSpPr>
              <p:nvPr/>
            </p:nvSpPr>
            <p:spPr bwMode="auto">
              <a:xfrm>
                <a:off x="319" y="3106"/>
                <a:ext cx="947" cy="5"/>
              </a:xfrm>
              <a:prstGeom prst="rect">
                <a:avLst/>
              </a:prstGeom>
              <a:solidFill>
                <a:srgbClr val="186D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6" name="Rectangle 754"/>
              <p:cNvSpPr>
                <a:spLocks noChangeArrowheads="1"/>
              </p:cNvSpPr>
              <p:nvPr/>
            </p:nvSpPr>
            <p:spPr bwMode="auto">
              <a:xfrm>
                <a:off x="319" y="3111"/>
                <a:ext cx="947" cy="5"/>
              </a:xfrm>
              <a:prstGeom prst="rect">
                <a:avLst/>
              </a:prstGeom>
              <a:solidFill>
                <a:srgbClr val="186B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7" name="Rectangle 755"/>
              <p:cNvSpPr>
                <a:spLocks noChangeArrowheads="1"/>
              </p:cNvSpPr>
              <p:nvPr/>
            </p:nvSpPr>
            <p:spPr bwMode="auto">
              <a:xfrm>
                <a:off x="319" y="3116"/>
                <a:ext cx="947" cy="5"/>
              </a:xfrm>
              <a:prstGeom prst="rect">
                <a:avLst/>
              </a:prstGeom>
              <a:solidFill>
                <a:srgbClr val="186A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8" name="Rectangle 756"/>
              <p:cNvSpPr>
                <a:spLocks noChangeArrowheads="1"/>
              </p:cNvSpPr>
              <p:nvPr/>
            </p:nvSpPr>
            <p:spPr bwMode="auto">
              <a:xfrm>
                <a:off x="319" y="3121"/>
                <a:ext cx="947" cy="4"/>
              </a:xfrm>
              <a:prstGeom prst="rect">
                <a:avLst/>
              </a:prstGeom>
              <a:solidFill>
                <a:srgbClr val="1769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9" name="Rectangle 757"/>
              <p:cNvSpPr>
                <a:spLocks noChangeArrowheads="1"/>
              </p:cNvSpPr>
              <p:nvPr/>
            </p:nvSpPr>
            <p:spPr bwMode="auto">
              <a:xfrm>
                <a:off x="319" y="3125"/>
                <a:ext cx="947" cy="5"/>
              </a:xfrm>
              <a:prstGeom prst="rect">
                <a:avLst/>
              </a:prstGeom>
              <a:solidFill>
                <a:srgbClr val="1768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0" name="Rectangle 758"/>
              <p:cNvSpPr>
                <a:spLocks noChangeArrowheads="1"/>
              </p:cNvSpPr>
              <p:nvPr/>
            </p:nvSpPr>
            <p:spPr bwMode="auto">
              <a:xfrm>
                <a:off x="319" y="3130"/>
                <a:ext cx="947" cy="5"/>
              </a:xfrm>
              <a:prstGeom prst="rect">
                <a:avLst/>
              </a:prstGeom>
              <a:solidFill>
                <a:srgbClr val="1767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1" name="Rectangle 759"/>
              <p:cNvSpPr>
                <a:spLocks noChangeArrowheads="1"/>
              </p:cNvSpPr>
              <p:nvPr/>
            </p:nvSpPr>
            <p:spPr bwMode="auto">
              <a:xfrm>
                <a:off x="319" y="3135"/>
                <a:ext cx="947" cy="5"/>
              </a:xfrm>
              <a:prstGeom prst="rect">
                <a:avLst/>
              </a:prstGeom>
              <a:solidFill>
                <a:srgbClr val="1666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2" name="Rectangle 760"/>
              <p:cNvSpPr>
                <a:spLocks noChangeArrowheads="1"/>
              </p:cNvSpPr>
              <p:nvPr/>
            </p:nvSpPr>
            <p:spPr bwMode="auto">
              <a:xfrm>
                <a:off x="319" y="3140"/>
                <a:ext cx="947" cy="4"/>
              </a:xfrm>
              <a:prstGeom prst="rect">
                <a:avLst/>
              </a:prstGeom>
              <a:solidFill>
                <a:srgbClr val="16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3" name="Rectangle 761"/>
              <p:cNvSpPr>
                <a:spLocks noChangeArrowheads="1"/>
              </p:cNvSpPr>
              <p:nvPr/>
            </p:nvSpPr>
            <p:spPr bwMode="auto">
              <a:xfrm>
                <a:off x="319" y="3144"/>
                <a:ext cx="947" cy="5"/>
              </a:xfrm>
              <a:prstGeom prst="rect">
                <a:avLst/>
              </a:prstGeom>
              <a:solidFill>
                <a:srgbClr val="1665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4" name="Rectangle 762"/>
              <p:cNvSpPr>
                <a:spLocks noChangeArrowheads="1"/>
              </p:cNvSpPr>
              <p:nvPr/>
            </p:nvSpPr>
            <p:spPr bwMode="auto">
              <a:xfrm>
                <a:off x="319" y="3149"/>
                <a:ext cx="947" cy="5"/>
              </a:xfrm>
              <a:prstGeom prst="rect">
                <a:avLst/>
              </a:prstGeom>
              <a:solidFill>
                <a:srgbClr val="1663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5" name="Rectangle 763"/>
              <p:cNvSpPr>
                <a:spLocks noChangeArrowheads="1"/>
              </p:cNvSpPr>
              <p:nvPr/>
            </p:nvSpPr>
            <p:spPr bwMode="auto">
              <a:xfrm>
                <a:off x="319" y="3154"/>
                <a:ext cx="947" cy="5"/>
              </a:xfrm>
              <a:prstGeom prst="rect">
                <a:avLst/>
              </a:prstGeom>
              <a:solidFill>
                <a:srgbClr val="1562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6" name="Rectangle 764"/>
              <p:cNvSpPr>
                <a:spLocks noChangeArrowheads="1"/>
              </p:cNvSpPr>
              <p:nvPr/>
            </p:nvSpPr>
            <p:spPr bwMode="auto">
              <a:xfrm>
                <a:off x="319" y="3159"/>
                <a:ext cx="947" cy="4"/>
              </a:xfrm>
              <a:prstGeom prst="rect">
                <a:avLst/>
              </a:prstGeom>
              <a:solidFill>
                <a:srgbClr val="1561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7" name="Rectangle 765"/>
              <p:cNvSpPr>
                <a:spLocks noChangeArrowheads="1"/>
              </p:cNvSpPr>
              <p:nvPr/>
            </p:nvSpPr>
            <p:spPr bwMode="auto">
              <a:xfrm>
                <a:off x="319" y="3163"/>
                <a:ext cx="947" cy="5"/>
              </a:xfrm>
              <a:prstGeom prst="rect">
                <a:avLst/>
              </a:prstGeom>
              <a:solidFill>
                <a:srgbClr val="1562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8" name="Rectangle 766"/>
              <p:cNvSpPr>
                <a:spLocks noChangeArrowheads="1"/>
              </p:cNvSpPr>
              <p:nvPr/>
            </p:nvSpPr>
            <p:spPr bwMode="auto">
              <a:xfrm>
                <a:off x="319" y="3168"/>
                <a:ext cx="947" cy="5"/>
              </a:xfrm>
              <a:prstGeom prst="rect">
                <a:avLst/>
              </a:prstGeom>
              <a:solidFill>
                <a:srgbClr val="1663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9" name="Rectangle 767"/>
              <p:cNvSpPr>
                <a:spLocks noChangeArrowheads="1"/>
              </p:cNvSpPr>
              <p:nvPr/>
            </p:nvSpPr>
            <p:spPr bwMode="auto">
              <a:xfrm>
                <a:off x="319" y="3173"/>
                <a:ext cx="947" cy="4"/>
              </a:xfrm>
              <a:prstGeom prst="rect">
                <a:avLst/>
              </a:prstGeom>
              <a:solidFill>
                <a:srgbClr val="1664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0" name="Rectangle 768"/>
              <p:cNvSpPr>
                <a:spLocks noChangeArrowheads="1"/>
              </p:cNvSpPr>
              <p:nvPr/>
            </p:nvSpPr>
            <p:spPr bwMode="auto">
              <a:xfrm>
                <a:off x="319" y="3177"/>
                <a:ext cx="947" cy="5"/>
              </a:xfrm>
              <a:prstGeom prst="rect">
                <a:avLst/>
              </a:prstGeom>
              <a:solidFill>
                <a:srgbClr val="1665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1" name="Freeform 769"/>
              <p:cNvSpPr>
                <a:spLocks/>
              </p:cNvSpPr>
              <p:nvPr/>
            </p:nvSpPr>
            <p:spPr bwMode="auto">
              <a:xfrm>
                <a:off x="322" y="2893"/>
                <a:ext cx="940" cy="280"/>
              </a:xfrm>
              <a:custGeom>
                <a:avLst/>
                <a:gdLst/>
                <a:ahLst/>
                <a:cxnLst>
                  <a:cxn ang="0">
                    <a:pos x="0" y="793"/>
                  </a:cxn>
                  <a:cxn ang="0">
                    <a:pos x="0" y="0"/>
                  </a:cxn>
                  <a:cxn ang="0">
                    <a:pos x="3175" y="0"/>
                  </a:cxn>
                  <a:cxn ang="0">
                    <a:pos x="3175" y="793"/>
                  </a:cxn>
                  <a:cxn ang="0">
                    <a:pos x="1587" y="793"/>
                  </a:cxn>
                  <a:cxn ang="0">
                    <a:pos x="0" y="793"/>
                  </a:cxn>
                </a:cxnLst>
                <a:rect l="0" t="0" r="r" b="b"/>
                <a:pathLst>
                  <a:path w="3175" h="945">
                    <a:moveTo>
                      <a:pt x="0" y="793"/>
                    </a:moveTo>
                    <a:lnTo>
                      <a:pt x="0" y="0"/>
                    </a:lnTo>
                    <a:lnTo>
                      <a:pt x="3175" y="0"/>
                    </a:lnTo>
                    <a:lnTo>
                      <a:pt x="3175" y="793"/>
                    </a:lnTo>
                    <a:cubicBezTo>
                      <a:pt x="2656" y="642"/>
                      <a:pt x="2105" y="642"/>
                      <a:pt x="1587" y="793"/>
                    </a:cubicBezTo>
                    <a:cubicBezTo>
                      <a:pt x="1069" y="945"/>
                      <a:pt x="518" y="945"/>
                      <a:pt x="0" y="793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2" name="Rectangle 770"/>
              <p:cNvSpPr>
                <a:spLocks noChangeArrowheads="1"/>
              </p:cNvSpPr>
              <p:nvPr/>
            </p:nvSpPr>
            <p:spPr bwMode="auto">
              <a:xfrm>
                <a:off x="445" y="2938"/>
                <a:ext cx="791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Кассовое выбытие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43" name="Freeform 771"/>
              <p:cNvSpPr>
                <a:spLocks/>
              </p:cNvSpPr>
              <p:nvPr/>
            </p:nvSpPr>
            <p:spPr bwMode="auto">
              <a:xfrm>
                <a:off x="1328" y="2580"/>
                <a:ext cx="434" cy="331"/>
              </a:xfrm>
              <a:custGeom>
                <a:avLst/>
                <a:gdLst/>
                <a:ahLst/>
                <a:cxnLst>
                  <a:cxn ang="0">
                    <a:pos x="434" y="331"/>
                  </a:cxn>
                  <a:cxn ang="0">
                    <a:pos x="207" y="331"/>
                  </a:cxn>
                  <a:cxn ang="0">
                    <a:pos x="207" y="0"/>
                  </a:cxn>
                  <a:cxn ang="0">
                    <a:pos x="0" y="0"/>
                  </a:cxn>
                </a:cxnLst>
                <a:rect l="0" t="0" r="r" b="b"/>
                <a:pathLst>
                  <a:path w="434" h="331">
                    <a:moveTo>
                      <a:pt x="434" y="331"/>
                    </a:moveTo>
                    <a:lnTo>
                      <a:pt x="207" y="33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4" name="Freeform 772"/>
              <p:cNvSpPr>
                <a:spLocks/>
              </p:cNvSpPr>
              <p:nvPr/>
            </p:nvSpPr>
            <p:spPr bwMode="auto">
              <a:xfrm>
                <a:off x="1262" y="2558"/>
                <a:ext cx="66" cy="4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22"/>
                  </a:cxn>
                  <a:cxn ang="0">
                    <a:pos x="66" y="45"/>
                  </a:cxn>
                  <a:cxn ang="0">
                    <a:pos x="66" y="0"/>
                  </a:cxn>
                </a:cxnLst>
                <a:rect l="0" t="0" r="r" b="b"/>
                <a:pathLst>
                  <a:path w="66" h="45">
                    <a:moveTo>
                      <a:pt x="66" y="0"/>
                    </a:moveTo>
                    <a:lnTo>
                      <a:pt x="0" y="22"/>
                    </a:lnTo>
                    <a:lnTo>
                      <a:pt x="66" y="45"/>
                    </a:lnTo>
                    <a:lnTo>
                      <a:pt x="66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5" name="Freeform 773"/>
              <p:cNvSpPr>
                <a:spLocks/>
              </p:cNvSpPr>
              <p:nvPr/>
            </p:nvSpPr>
            <p:spPr bwMode="auto">
              <a:xfrm>
                <a:off x="792" y="3128"/>
                <a:ext cx="903" cy="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8"/>
                  </a:cxn>
                  <a:cxn ang="0">
                    <a:pos x="903" y="248"/>
                  </a:cxn>
                </a:cxnLst>
                <a:rect l="0" t="0" r="r" b="b"/>
                <a:pathLst>
                  <a:path w="903" h="248">
                    <a:moveTo>
                      <a:pt x="0" y="0"/>
                    </a:moveTo>
                    <a:lnTo>
                      <a:pt x="0" y="248"/>
                    </a:lnTo>
                    <a:lnTo>
                      <a:pt x="903" y="248"/>
                    </a:lnTo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6" name="Freeform 774"/>
              <p:cNvSpPr>
                <a:spLocks/>
              </p:cNvSpPr>
              <p:nvPr/>
            </p:nvSpPr>
            <p:spPr bwMode="auto">
              <a:xfrm>
                <a:off x="1695" y="3354"/>
                <a:ext cx="67" cy="4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67" y="22"/>
                  </a:cxn>
                  <a:cxn ang="0">
                    <a:pos x="0" y="0"/>
                  </a:cxn>
                  <a:cxn ang="0">
                    <a:pos x="0" y="45"/>
                  </a:cxn>
                </a:cxnLst>
                <a:rect l="0" t="0" r="r" b="b"/>
                <a:pathLst>
                  <a:path w="67" h="45">
                    <a:moveTo>
                      <a:pt x="0" y="45"/>
                    </a:moveTo>
                    <a:lnTo>
                      <a:pt x="67" y="22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7" name="Rectangle 775"/>
              <p:cNvSpPr>
                <a:spLocks noChangeArrowheads="1"/>
              </p:cNvSpPr>
              <p:nvPr/>
            </p:nvSpPr>
            <p:spPr bwMode="auto">
              <a:xfrm>
                <a:off x="629" y="3323"/>
                <a:ext cx="884" cy="1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8" name="Rectangle 776"/>
              <p:cNvSpPr>
                <a:spLocks noChangeArrowheads="1"/>
              </p:cNvSpPr>
              <p:nvPr/>
            </p:nvSpPr>
            <p:spPr bwMode="auto">
              <a:xfrm>
                <a:off x="631" y="3320"/>
                <a:ext cx="995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F4A71"/>
                    </a:solidFill>
                    <a:effectLst/>
                    <a:latin typeface="Calibri" pitchFamily="34" charset="0"/>
                    <a:cs typeface="Arial" pitchFamily="34" charset="0"/>
                  </a:rPr>
                  <a:t>Информация об оплате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49" name="Rectangle 777"/>
              <p:cNvSpPr>
                <a:spLocks noChangeArrowheads="1"/>
              </p:cNvSpPr>
              <p:nvPr/>
            </p:nvSpPr>
            <p:spPr bwMode="auto">
              <a:xfrm>
                <a:off x="3568" y="3783"/>
                <a:ext cx="455" cy="19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0" name="Rectangle 778"/>
              <p:cNvSpPr>
                <a:spLocks noChangeArrowheads="1"/>
              </p:cNvSpPr>
              <p:nvPr/>
            </p:nvSpPr>
            <p:spPr bwMode="auto">
              <a:xfrm>
                <a:off x="3568" y="3802"/>
                <a:ext cx="455" cy="5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1" name="Rectangle 779"/>
              <p:cNvSpPr>
                <a:spLocks noChangeArrowheads="1"/>
              </p:cNvSpPr>
              <p:nvPr/>
            </p:nvSpPr>
            <p:spPr bwMode="auto">
              <a:xfrm>
                <a:off x="3568" y="3807"/>
                <a:ext cx="455" cy="5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2" name="Rectangle 780"/>
              <p:cNvSpPr>
                <a:spLocks noChangeArrowheads="1"/>
              </p:cNvSpPr>
              <p:nvPr/>
            </p:nvSpPr>
            <p:spPr bwMode="auto">
              <a:xfrm>
                <a:off x="3568" y="3812"/>
                <a:ext cx="455" cy="5"/>
              </a:xfrm>
              <a:prstGeom prst="rect">
                <a:avLst/>
              </a:prstGeom>
              <a:solidFill>
                <a:srgbClr val="2294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3" name="Rectangle 781"/>
              <p:cNvSpPr>
                <a:spLocks noChangeArrowheads="1"/>
              </p:cNvSpPr>
              <p:nvPr/>
            </p:nvSpPr>
            <p:spPr bwMode="auto">
              <a:xfrm>
                <a:off x="3568" y="3817"/>
                <a:ext cx="455" cy="4"/>
              </a:xfrm>
              <a:prstGeom prst="rect">
                <a:avLst/>
              </a:prstGeom>
              <a:solidFill>
                <a:srgbClr val="2192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4" name="Rectangle 782"/>
              <p:cNvSpPr>
                <a:spLocks noChangeArrowheads="1"/>
              </p:cNvSpPr>
              <p:nvPr/>
            </p:nvSpPr>
            <p:spPr bwMode="auto">
              <a:xfrm>
                <a:off x="3568" y="3821"/>
                <a:ext cx="455" cy="5"/>
              </a:xfrm>
              <a:prstGeom prst="rect">
                <a:avLst/>
              </a:prstGeom>
              <a:solidFill>
                <a:srgbClr val="2190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5" name="Rectangle 783"/>
              <p:cNvSpPr>
                <a:spLocks noChangeArrowheads="1"/>
              </p:cNvSpPr>
              <p:nvPr/>
            </p:nvSpPr>
            <p:spPr bwMode="auto">
              <a:xfrm>
                <a:off x="3568" y="3826"/>
                <a:ext cx="455" cy="5"/>
              </a:xfrm>
              <a:prstGeom prst="rect">
                <a:avLst/>
              </a:prstGeom>
              <a:solidFill>
                <a:srgbClr val="208F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6" name="Rectangle 784"/>
              <p:cNvSpPr>
                <a:spLocks noChangeArrowheads="1"/>
              </p:cNvSpPr>
              <p:nvPr/>
            </p:nvSpPr>
            <p:spPr bwMode="auto">
              <a:xfrm>
                <a:off x="3568" y="3831"/>
                <a:ext cx="455" cy="4"/>
              </a:xfrm>
              <a:prstGeom prst="rect">
                <a:avLst/>
              </a:prstGeom>
              <a:solidFill>
                <a:srgbClr val="208D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7" name="Rectangle 785"/>
              <p:cNvSpPr>
                <a:spLocks noChangeArrowheads="1"/>
              </p:cNvSpPr>
              <p:nvPr/>
            </p:nvSpPr>
            <p:spPr bwMode="auto">
              <a:xfrm>
                <a:off x="3568" y="3835"/>
                <a:ext cx="455" cy="5"/>
              </a:xfrm>
              <a:prstGeom prst="rect">
                <a:avLst/>
              </a:prstGeom>
              <a:solidFill>
                <a:srgbClr val="208C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8" name="Rectangle 786"/>
              <p:cNvSpPr>
                <a:spLocks noChangeArrowheads="1"/>
              </p:cNvSpPr>
              <p:nvPr/>
            </p:nvSpPr>
            <p:spPr bwMode="auto">
              <a:xfrm>
                <a:off x="3568" y="3840"/>
                <a:ext cx="455" cy="5"/>
              </a:xfrm>
              <a:prstGeom prst="rect">
                <a:avLst/>
              </a:prstGeom>
              <a:solidFill>
                <a:srgbClr val="1F8A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9" name="Rectangle 787"/>
              <p:cNvSpPr>
                <a:spLocks noChangeArrowheads="1"/>
              </p:cNvSpPr>
              <p:nvPr/>
            </p:nvSpPr>
            <p:spPr bwMode="auto">
              <a:xfrm>
                <a:off x="3568" y="3845"/>
                <a:ext cx="455" cy="5"/>
              </a:xfrm>
              <a:prstGeom prst="rect">
                <a:avLst/>
              </a:prstGeom>
              <a:solidFill>
                <a:srgbClr val="1F89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0" name="Rectangle 788"/>
              <p:cNvSpPr>
                <a:spLocks noChangeArrowheads="1"/>
              </p:cNvSpPr>
              <p:nvPr/>
            </p:nvSpPr>
            <p:spPr bwMode="auto">
              <a:xfrm>
                <a:off x="3568" y="3850"/>
                <a:ext cx="455" cy="4"/>
              </a:xfrm>
              <a:prstGeom prst="rect">
                <a:avLst/>
              </a:prstGeom>
              <a:solidFill>
                <a:srgbClr val="1E8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1" name="Rectangle 789"/>
              <p:cNvSpPr>
                <a:spLocks noChangeArrowheads="1"/>
              </p:cNvSpPr>
              <p:nvPr/>
            </p:nvSpPr>
            <p:spPr bwMode="auto">
              <a:xfrm>
                <a:off x="3568" y="3854"/>
                <a:ext cx="455" cy="5"/>
              </a:xfrm>
              <a:prstGeom prst="rect">
                <a:avLst/>
              </a:prstGeom>
              <a:solidFill>
                <a:srgbClr val="1E8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2" name="Rectangle 790"/>
              <p:cNvSpPr>
                <a:spLocks noChangeArrowheads="1"/>
              </p:cNvSpPr>
              <p:nvPr/>
            </p:nvSpPr>
            <p:spPr bwMode="auto">
              <a:xfrm>
                <a:off x="3568" y="3859"/>
                <a:ext cx="455" cy="5"/>
              </a:xfrm>
              <a:prstGeom prst="rect">
                <a:avLst/>
              </a:prstGeom>
              <a:solidFill>
                <a:srgbClr val="1D84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3" name="Rectangle 791"/>
              <p:cNvSpPr>
                <a:spLocks noChangeArrowheads="1"/>
              </p:cNvSpPr>
              <p:nvPr/>
            </p:nvSpPr>
            <p:spPr bwMode="auto">
              <a:xfrm>
                <a:off x="3568" y="3864"/>
                <a:ext cx="455" cy="5"/>
              </a:xfrm>
              <a:prstGeom prst="rect">
                <a:avLst/>
              </a:prstGeom>
              <a:solidFill>
                <a:srgbClr val="1D8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4" name="Rectangle 792"/>
              <p:cNvSpPr>
                <a:spLocks noChangeArrowheads="1"/>
              </p:cNvSpPr>
              <p:nvPr/>
            </p:nvSpPr>
            <p:spPr bwMode="auto">
              <a:xfrm>
                <a:off x="3568" y="3869"/>
                <a:ext cx="455" cy="4"/>
              </a:xfrm>
              <a:prstGeom prst="rect">
                <a:avLst/>
              </a:prstGeom>
              <a:solidFill>
                <a:srgbClr val="1D8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5" name="Rectangle 793"/>
              <p:cNvSpPr>
                <a:spLocks noChangeArrowheads="1"/>
              </p:cNvSpPr>
              <p:nvPr/>
            </p:nvSpPr>
            <p:spPr bwMode="auto">
              <a:xfrm>
                <a:off x="3568" y="3873"/>
                <a:ext cx="455" cy="5"/>
              </a:xfrm>
              <a:prstGeom prst="rect">
                <a:avLst/>
              </a:prstGeom>
              <a:solidFill>
                <a:srgbClr val="1C7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6" name="Rectangle 794"/>
              <p:cNvSpPr>
                <a:spLocks noChangeArrowheads="1"/>
              </p:cNvSpPr>
              <p:nvPr/>
            </p:nvSpPr>
            <p:spPr bwMode="auto">
              <a:xfrm>
                <a:off x="3568" y="3878"/>
                <a:ext cx="455" cy="5"/>
              </a:xfrm>
              <a:prstGeom prst="rect">
                <a:avLst/>
              </a:prstGeom>
              <a:solidFill>
                <a:srgbClr val="1C7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7" name="Rectangle 795"/>
              <p:cNvSpPr>
                <a:spLocks noChangeArrowheads="1"/>
              </p:cNvSpPr>
              <p:nvPr/>
            </p:nvSpPr>
            <p:spPr bwMode="auto">
              <a:xfrm>
                <a:off x="3568" y="3883"/>
                <a:ext cx="455" cy="5"/>
              </a:xfrm>
              <a:prstGeom prst="rect">
                <a:avLst/>
              </a:prstGeom>
              <a:solidFill>
                <a:srgbClr val="1B7C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8" name="Rectangle 796"/>
              <p:cNvSpPr>
                <a:spLocks noChangeArrowheads="1"/>
              </p:cNvSpPr>
              <p:nvPr/>
            </p:nvSpPr>
            <p:spPr bwMode="auto">
              <a:xfrm>
                <a:off x="3568" y="3888"/>
                <a:ext cx="455" cy="4"/>
              </a:xfrm>
              <a:prstGeom prst="rect">
                <a:avLst/>
              </a:prstGeom>
              <a:solidFill>
                <a:srgbClr val="1B7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9" name="Rectangle 797"/>
              <p:cNvSpPr>
                <a:spLocks noChangeArrowheads="1"/>
              </p:cNvSpPr>
              <p:nvPr/>
            </p:nvSpPr>
            <p:spPr bwMode="auto">
              <a:xfrm>
                <a:off x="3568" y="3892"/>
                <a:ext cx="455" cy="5"/>
              </a:xfrm>
              <a:prstGeom prst="rect">
                <a:avLst/>
              </a:prstGeom>
              <a:solidFill>
                <a:srgbClr val="1A79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0" name="Rectangle 798"/>
              <p:cNvSpPr>
                <a:spLocks noChangeArrowheads="1"/>
              </p:cNvSpPr>
              <p:nvPr/>
            </p:nvSpPr>
            <p:spPr bwMode="auto">
              <a:xfrm>
                <a:off x="3568" y="3897"/>
                <a:ext cx="455" cy="5"/>
              </a:xfrm>
              <a:prstGeom prst="rect">
                <a:avLst/>
              </a:prstGeom>
              <a:solidFill>
                <a:srgbClr val="1A77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1" name="Rectangle 799"/>
              <p:cNvSpPr>
                <a:spLocks noChangeArrowheads="1"/>
              </p:cNvSpPr>
              <p:nvPr/>
            </p:nvSpPr>
            <p:spPr bwMode="auto">
              <a:xfrm>
                <a:off x="3568" y="3902"/>
                <a:ext cx="455" cy="4"/>
              </a:xfrm>
              <a:prstGeom prst="rect">
                <a:avLst/>
              </a:prstGeom>
              <a:solidFill>
                <a:srgbClr val="1A75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2" name="Rectangle 800"/>
              <p:cNvSpPr>
                <a:spLocks noChangeArrowheads="1"/>
              </p:cNvSpPr>
              <p:nvPr/>
            </p:nvSpPr>
            <p:spPr bwMode="auto">
              <a:xfrm>
                <a:off x="3568" y="3906"/>
                <a:ext cx="455" cy="5"/>
              </a:xfrm>
              <a:prstGeom prst="rect">
                <a:avLst/>
              </a:prstGeom>
              <a:solidFill>
                <a:srgbClr val="1A74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3" name="Rectangle 801"/>
              <p:cNvSpPr>
                <a:spLocks noChangeArrowheads="1"/>
              </p:cNvSpPr>
              <p:nvPr/>
            </p:nvSpPr>
            <p:spPr bwMode="auto">
              <a:xfrm>
                <a:off x="3568" y="3911"/>
                <a:ext cx="455" cy="5"/>
              </a:xfrm>
              <a:prstGeom prst="rect">
                <a:avLst/>
              </a:prstGeom>
              <a:solidFill>
                <a:srgbClr val="1A72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4" name="Rectangle 802"/>
              <p:cNvSpPr>
                <a:spLocks noChangeArrowheads="1"/>
              </p:cNvSpPr>
              <p:nvPr/>
            </p:nvSpPr>
            <p:spPr bwMode="auto">
              <a:xfrm>
                <a:off x="3568" y="3916"/>
                <a:ext cx="455" cy="5"/>
              </a:xfrm>
              <a:prstGeom prst="rect">
                <a:avLst/>
              </a:prstGeom>
              <a:solidFill>
                <a:srgbClr val="1971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5" name="Rectangle 803"/>
              <p:cNvSpPr>
                <a:spLocks noChangeArrowheads="1"/>
              </p:cNvSpPr>
              <p:nvPr/>
            </p:nvSpPr>
            <p:spPr bwMode="auto">
              <a:xfrm>
                <a:off x="3568" y="3921"/>
                <a:ext cx="455" cy="4"/>
              </a:xfrm>
              <a:prstGeom prst="rect">
                <a:avLst/>
              </a:prstGeom>
              <a:solidFill>
                <a:srgbClr val="1970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6" name="Rectangle 804"/>
              <p:cNvSpPr>
                <a:spLocks noChangeArrowheads="1"/>
              </p:cNvSpPr>
              <p:nvPr/>
            </p:nvSpPr>
            <p:spPr bwMode="auto">
              <a:xfrm>
                <a:off x="3568" y="3925"/>
                <a:ext cx="455" cy="5"/>
              </a:xfrm>
              <a:prstGeom prst="rect">
                <a:avLst/>
              </a:prstGeom>
              <a:solidFill>
                <a:srgbClr val="186E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7" name="Rectangle 805"/>
              <p:cNvSpPr>
                <a:spLocks noChangeArrowheads="1"/>
              </p:cNvSpPr>
              <p:nvPr/>
            </p:nvSpPr>
            <p:spPr bwMode="auto">
              <a:xfrm>
                <a:off x="3568" y="3930"/>
                <a:ext cx="455" cy="5"/>
              </a:xfrm>
              <a:prstGeom prst="rect">
                <a:avLst/>
              </a:prstGeom>
              <a:solidFill>
                <a:srgbClr val="186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8" name="Rectangle 806"/>
              <p:cNvSpPr>
                <a:spLocks noChangeArrowheads="1"/>
              </p:cNvSpPr>
              <p:nvPr/>
            </p:nvSpPr>
            <p:spPr bwMode="auto">
              <a:xfrm>
                <a:off x="3568" y="3935"/>
                <a:ext cx="455" cy="5"/>
              </a:xfrm>
              <a:prstGeom prst="rect">
                <a:avLst/>
              </a:prstGeom>
              <a:solidFill>
                <a:srgbClr val="186B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9" name="Rectangle 807"/>
              <p:cNvSpPr>
                <a:spLocks noChangeArrowheads="1"/>
              </p:cNvSpPr>
              <p:nvPr/>
            </p:nvSpPr>
            <p:spPr bwMode="auto">
              <a:xfrm>
                <a:off x="3568" y="3940"/>
                <a:ext cx="455" cy="4"/>
              </a:xfrm>
              <a:prstGeom prst="rect">
                <a:avLst/>
              </a:prstGeom>
              <a:solidFill>
                <a:srgbClr val="1769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Group 1009"/>
            <p:cNvGrpSpPr>
              <a:grpSpLocks/>
            </p:cNvGrpSpPr>
            <p:nvPr/>
          </p:nvGrpSpPr>
          <p:grpSpPr bwMode="auto">
            <a:xfrm>
              <a:off x="319" y="1639"/>
              <a:ext cx="3941" cy="2329"/>
              <a:chOff x="319" y="1639"/>
              <a:chExt cx="3941" cy="2329"/>
            </a:xfrm>
          </p:grpSpPr>
          <p:sp>
            <p:nvSpPr>
              <p:cNvPr id="3881" name="Rectangle 809"/>
              <p:cNvSpPr>
                <a:spLocks noChangeArrowheads="1"/>
              </p:cNvSpPr>
              <p:nvPr/>
            </p:nvSpPr>
            <p:spPr bwMode="auto">
              <a:xfrm>
                <a:off x="3568" y="3944"/>
                <a:ext cx="455" cy="5"/>
              </a:xfrm>
              <a:prstGeom prst="rect">
                <a:avLst/>
              </a:prstGeom>
              <a:solidFill>
                <a:srgbClr val="176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2" name="Rectangle 810"/>
              <p:cNvSpPr>
                <a:spLocks noChangeArrowheads="1"/>
              </p:cNvSpPr>
              <p:nvPr/>
            </p:nvSpPr>
            <p:spPr bwMode="auto">
              <a:xfrm>
                <a:off x="3568" y="3949"/>
                <a:ext cx="455" cy="5"/>
              </a:xfrm>
              <a:prstGeom prst="rect">
                <a:avLst/>
              </a:prstGeom>
              <a:solidFill>
                <a:srgbClr val="1666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3" name="Rectangle 811"/>
              <p:cNvSpPr>
                <a:spLocks noChangeArrowheads="1"/>
              </p:cNvSpPr>
              <p:nvPr/>
            </p:nvSpPr>
            <p:spPr bwMode="auto">
              <a:xfrm>
                <a:off x="3568" y="3954"/>
                <a:ext cx="455" cy="5"/>
              </a:xfrm>
              <a:prstGeom prst="rect">
                <a:avLst/>
              </a:prstGeom>
              <a:solidFill>
                <a:srgbClr val="1665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4" name="Rectangle 812"/>
              <p:cNvSpPr>
                <a:spLocks noChangeArrowheads="1"/>
              </p:cNvSpPr>
              <p:nvPr/>
            </p:nvSpPr>
            <p:spPr bwMode="auto">
              <a:xfrm>
                <a:off x="3568" y="3959"/>
                <a:ext cx="455" cy="4"/>
              </a:xfrm>
              <a:prstGeom prst="rect">
                <a:avLst/>
              </a:prstGeom>
              <a:solidFill>
                <a:srgbClr val="1663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5" name="Rectangle 813"/>
              <p:cNvSpPr>
                <a:spLocks noChangeArrowheads="1"/>
              </p:cNvSpPr>
              <p:nvPr/>
            </p:nvSpPr>
            <p:spPr bwMode="auto">
              <a:xfrm>
                <a:off x="3568" y="3963"/>
                <a:ext cx="455" cy="5"/>
              </a:xfrm>
              <a:prstGeom prst="rect">
                <a:avLst/>
              </a:prstGeom>
              <a:solidFill>
                <a:srgbClr val="1561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6" name="Freeform 814"/>
              <p:cNvSpPr>
                <a:spLocks/>
              </p:cNvSpPr>
              <p:nvPr/>
            </p:nvSpPr>
            <p:spPr bwMode="auto">
              <a:xfrm>
                <a:off x="3569" y="3788"/>
                <a:ext cx="447" cy="179"/>
              </a:xfrm>
              <a:custGeom>
                <a:avLst/>
                <a:gdLst/>
                <a:ahLst/>
                <a:cxnLst>
                  <a:cxn ang="0">
                    <a:pos x="302" y="605"/>
                  </a:cxn>
                  <a:cxn ang="0">
                    <a:pos x="1209" y="605"/>
                  </a:cxn>
                  <a:cxn ang="0">
                    <a:pos x="1511" y="303"/>
                  </a:cxn>
                  <a:cxn ang="0">
                    <a:pos x="1209" y="0"/>
                  </a:cxn>
                  <a:cxn ang="0">
                    <a:pos x="302" y="0"/>
                  </a:cxn>
                  <a:cxn ang="0">
                    <a:pos x="0" y="303"/>
                  </a:cxn>
                  <a:cxn ang="0">
                    <a:pos x="302" y="605"/>
                  </a:cxn>
                </a:cxnLst>
                <a:rect l="0" t="0" r="r" b="b"/>
                <a:pathLst>
                  <a:path w="1511" h="605">
                    <a:moveTo>
                      <a:pt x="302" y="605"/>
                    </a:moveTo>
                    <a:lnTo>
                      <a:pt x="1209" y="605"/>
                    </a:lnTo>
                    <a:cubicBezTo>
                      <a:pt x="1376" y="605"/>
                      <a:pt x="1511" y="470"/>
                      <a:pt x="1511" y="303"/>
                    </a:cubicBezTo>
                    <a:cubicBezTo>
                      <a:pt x="1511" y="136"/>
                      <a:pt x="1376" y="0"/>
                      <a:pt x="1209" y="0"/>
                    </a:cubicBezTo>
                    <a:lnTo>
                      <a:pt x="302" y="0"/>
                    </a:lnTo>
                    <a:cubicBezTo>
                      <a:pt x="135" y="0"/>
                      <a:pt x="0" y="136"/>
                      <a:pt x="0" y="303"/>
                    </a:cubicBezTo>
                    <a:cubicBezTo>
                      <a:pt x="0" y="470"/>
                      <a:pt x="135" y="605"/>
                      <a:pt x="302" y="605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7" name="Rectangle 815"/>
              <p:cNvSpPr>
                <a:spLocks noChangeArrowheads="1"/>
              </p:cNvSpPr>
              <p:nvPr/>
            </p:nvSpPr>
            <p:spPr bwMode="auto">
              <a:xfrm>
                <a:off x="3586" y="3821"/>
                <a:ext cx="493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Окончание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88" name="Rectangle 816"/>
              <p:cNvSpPr>
                <a:spLocks noChangeArrowheads="1"/>
              </p:cNvSpPr>
              <p:nvPr/>
            </p:nvSpPr>
            <p:spPr bwMode="auto">
              <a:xfrm>
                <a:off x="1759" y="3196"/>
                <a:ext cx="999" cy="29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9" name="Rectangle 817"/>
              <p:cNvSpPr>
                <a:spLocks noChangeArrowheads="1"/>
              </p:cNvSpPr>
              <p:nvPr/>
            </p:nvSpPr>
            <p:spPr bwMode="auto">
              <a:xfrm>
                <a:off x="1759" y="3225"/>
                <a:ext cx="999" cy="5"/>
              </a:xfrm>
              <a:prstGeom prst="rect">
                <a:avLst/>
              </a:prstGeom>
              <a:solidFill>
                <a:srgbClr val="2296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0" name="Rectangle 818"/>
              <p:cNvSpPr>
                <a:spLocks noChangeArrowheads="1"/>
              </p:cNvSpPr>
              <p:nvPr/>
            </p:nvSpPr>
            <p:spPr bwMode="auto">
              <a:xfrm>
                <a:off x="1759" y="3230"/>
                <a:ext cx="999" cy="4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1" name="Rectangle 819"/>
              <p:cNvSpPr>
                <a:spLocks noChangeArrowheads="1"/>
              </p:cNvSpPr>
              <p:nvPr/>
            </p:nvSpPr>
            <p:spPr bwMode="auto">
              <a:xfrm>
                <a:off x="1759" y="3234"/>
                <a:ext cx="999" cy="10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2" name="Rectangle 820"/>
              <p:cNvSpPr>
                <a:spLocks noChangeArrowheads="1"/>
              </p:cNvSpPr>
              <p:nvPr/>
            </p:nvSpPr>
            <p:spPr bwMode="auto">
              <a:xfrm>
                <a:off x="1759" y="3244"/>
                <a:ext cx="999" cy="4"/>
              </a:xfrm>
              <a:prstGeom prst="rect">
                <a:avLst/>
              </a:prstGeom>
              <a:solidFill>
                <a:srgbClr val="2294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3" name="Rectangle 821"/>
              <p:cNvSpPr>
                <a:spLocks noChangeArrowheads="1"/>
              </p:cNvSpPr>
              <p:nvPr/>
            </p:nvSpPr>
            <p:spPr bwMode="auto">
              <a:xfrm>
                <a:off x="1759" y="3248"/>
                <a:ext cx="999" cy="5"/>
              </a:xfrm>
              <a:prstGeom prst="rect">
                <a:avLst/>
              </a:prstGeom>
              <a:solidFill>
                <a:srgbClr val="2293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4" name="Rectangle 822"/>
              <p:cNvSpPr>
                <a:spLocks noChangeArrowheads="1"/>
              </p:cNvSpPr>
              <p:nvPr/>
            </p:nvSpPr>
            <p:spPr bwMode="auto">
              <a:xfrm>
                <a:off x="1759" y="3253"/>
                <a:ext cx="999" cy="5"/>
              </a:xfrm>
              <a:prstGeom prst="rect">
                <a:avLst/>
              </a:prstGeom>
              <a:solidFill>
                <a:srgbClr val="2193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5" name="Rectangle 823"/>
              <p:cNvSpPr>
                <a:spLocks noChangeArrowheads="1"/>
              </p:cNvSpPr>
              <p:nvPr/>
            </p:nvSpPr>
            <p:spPr bwMode="auto">
              <a:xfrm>
                <a:off x="1759" y="3258"/>
                <a:ext cx="999" cy="5"/>
              </a:xfrm>
              <a:prstGeom prst="rect">
                <a:avLst/>
              </a:prstGeom>
              <a:solidFill>
                <a:srgbClr val="2192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6" name="Rectangle 824"/>
              <p:cNvSpPr>
                <a:spLocks noChangeArrowheads="1"/>
              </p:cNvSpPr>
              <p:nvPr/>
            </p:nvSpPr>
            <p:spPr bwMode="auto">
              <a:xfrm>
                <a:off x="1759" y="3263"/>
                <a:ext cx="999" cy="4"/>
              </a:xfrm>
              <a:prstGeom prst="rect">
                <a:avLst/>
              </a:prstGeom>
              <a:solidFill>
                <a:srgbClr val="2191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7" name="Rectangle 825"/>
              <p:cNvSpPr>
                <a:spLocks noChangeArrowheads="1"/>
              </p:cNvSpPr>
              <p:nvPr/>
            </p:nvSpPr>
            <p:spPr bwMode="auto">
              <a:xfrm>
                <a:off x="1759" y="3267"/>
                <a:ext cx="999" cy="5"/>
              </a:xfrm>
              <a:prstGeom prst="rect">
                <a:avLst/>
              </a:prstGeom>
              <a:solidFill>
                <a:srgbClr val="2190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8" name="Rectangle 826"/>
              <p:cNvSpPr>
                <a:spLocks noChangeArrowheads="1"/>
              </p:cNvSpPr>
              <p:nvPr/>
            </p:nvSpPr>
            <p:spPr bwMode="auto">
              <a:xfrm>
                <a:off x="1759" y="3272"/>
                <a:ext cx="999" cy="5"/>
              </a:xfrm>
              <a:prstGeom prst="rect">
                <a:avLst/>
              </a:prstGeom>
              <a:solidFill>
                <a:srgbClr val="218F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9" name="Rectangle 827"/>
              <p:cNvSpPr>
                <a:spLocks noChangeArrowheads="1"/>
              </p:cNvSpPr>
              <p:nvPr/>
            </p:nvSpPr>
            <p:spPr bwMode="auto">
              <a:xfrm>
                <a:off x="1759" y="3277"/>
                <a:ext cx="999" cy="5"/>
              </a:xfrm>
              <a:prstGeom prst="rect">
                <a:avLst/>
              </a:prstGeom>
              <a:solidFill>
                <a:srgbClr val="208E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0" name="Rectangle 828"/>
              <p:cNvSpPr>
                <a:spLocks noChangeArrowheads="1"/>
              </p:cNvSpPr>
              <p:nvPr/>
            </p:nvSpPr>
            <p:spPr bwMode="auto">
              <a:xfrm>
                <a:off x="1759" y="3282"/>
                <a:ext cx="999" cy="4"/>
              </a:xfrm>
              <a:prstGeom prst="rect">
                <a:avLst/>
              </a:prstGeom>
              <a:solidFill>
                <a:srgbClr val="208E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1" name="Rectangle 829"/>
              <p:cNvSpPr>
                <a:spLocks noChangeArrowheads="1"/>
              </p:cNvSpPr>
              <p:nvPr/>
            </p:nvSpPr>
            <p:spPr bwMode="auto">
              <a:xfrm>
                <a:off x="1759" y="3286"/>
                <a:ext cx="999" cy="5"/>
              </a:xfrm>
              <a:prstGeom prst="rect">
                <a:avLst/>
              </a:prstGeom>
              <a:solidFill>
                <a:srgbClr val="208D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2" name="Rectangle 830"/>
              <p:cNvSpPr>
                <a:spLocks noChangeArrowheads="1"/>
              </p:cNvSpPr>
              <p:nvPr/>
            </p:nvSpPr>
            <p:spPr bwMode="auto">
              <a:xfrm>
                <a:off x="1759" y="3291"/>
                <a:ext cx="999" cy="5"/>
              </a:xfrm>
              <a:prstGeom prst="rect">
                <a:avLst/>
              </a:prstGeom>
              <a:solidFill>
                <a:srgbClr val="208C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3" name="Rectangle 831"/>
              <p:cNvSpPr>
                <a:spLocks noChangeArrowheads="1"/>
              </p:cNvSpPr>
              <p:nvPr/>
            </p:nvSpPr>
            <p:spPr bwMode="auto">
              <a:xfrm>
                <a:off x="1759" y="3296"/>
                <a:ext cx="999" cy="5"/>
              </a:xfrm>
              <a:prstGeom prst="rect">
                <a:avLst/>
              </a:prstGeom>
              <a:solidFill>
                <a:srgbClr val="1F8B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4" name="Rectangle 832"/>
              <p:cNvSpPr>
                <a:spLocks noChangeArrowheads="1"/>
              </p:cNvSpPr>
              <p:nvPr/>
            </p:nvSpPr>
            <p:spPr bwMode="auto">
              <a:xfrm>
                <a:off x="1759" y="3301"/>
                <a:ext cx="999" cy="4"/>
              </a:xfrm>
              <a:prstGeom prst="rect">
                <a:avLst/>
              </a:prstGeom>
              <a:solidFill>
                <a:srgbClr val="1F8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5" name="Rectangle 833"/>
              <p:cNvSpPr>
                <a:spLocks noChangeArrowheads="1"/>
              </p:cNvSpPr>
              <p:nvPr/>
            </p:nvSpPr>
            <p:spPr bwMode="auto">
              <a:xfrm>
                <a:off x="1759" y="3305"/>
                <a:ext cx="999" cy="5"/>
              </a:xfrm>
              <a:prstGeom prst="rect">
                <a:avLst/>
              </a:prstGeom>
              <a:solidFill>
                <a:srgbClr val="1F8A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6" name="Rectangle 834"/>
              <p:cNvSpPr>
                <a:spLocks noChangeArrowheads="1"/>
              </p:cNvSpPr>
              <p:nvPr/>
            </p:nvSpPr>
            <p:spPr bwMode="auto">
              <a:xfrm>
                <a:off x="1759" y="3310"/>
                <a:ext cx="999" cy="5"/>
              </a:xfrm>
              <a:prstGeom prst="rect">
                <a:avLst/>
              </a:prstGeom>
              <a:solidFill>
                <a:srgbClr val="1F89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7" name="Rectangle 835"/>
              <p:cNvSpPr>
                <a:spLocks noChangeArrowheads="1"/>
              </p:cNvSpPr>
              <p:nvPr/>
            </p:nvSpPr>
            <p:spPr bwMode="auto">
              <a:xfrm>
                <a:off x="1759" y="3315"/>
                <a:ext cx="999" cy="5"/>
              </a:xfrm>
              <a:prstGeom prst="rect">
                <a:avLst/>
              </a:prstGeom>
              <a:solidFill>
                <a:srgbClr val="1F89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8" name="Rectangle 836"/>
              <p:cNvSpPr>
                <a:spLocks noChangeArrowheads="1"/>
              </p:cNvSpPr>
              <p:nvPr/>
            </p:nvSpPr>
            <p:spPr bwMode="auto">
              <a:xfrm>
                <a:off x="1759" y="3320"/>
                <a:ext cx="999" cy="4"/>
              </a:xfrm>
              <a:prstGeom prst="rect">
                <a:avLst/>
              </a:prstGeom>
              <a:solidFill>
                <a:srgbClr val="1E88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9" name="Rectangle 837"/>
              <p:cNvSpPr>
                <a:spLocks noChangeArrowheads="1"/>
              </p:cNvSpPr>
              <p:nvPr/>
            </p:nvSpPr>
            <p:spPr bwMode="auto">
              <a:xfrm>
                <a:off x="1759" y="3324"/>
                <a:ext cx="999" cy="5"/>
              </a:xfrm>
              <a:prstGeom prst="rect">
                <a:avLst/>
              </a:prstGeom>
              <a:solidFill>
                <a:srgbClr val="1E8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0" name="Rectangle 838"/>
              <p:cNvSpPr>
                <a:spLocks noChangeArrowheads="1"/>
              </p:cNvSpPr>
              <p:nvPr/>
            </p:nvSpPr>
            <p:spPr bwMode="auto">
              <a:xfrm>
                <a:off x="1759" y="3329"/>
                <a:ext cx="999" cy="5"/>
              </a:xfrm>
              <a:prstGeom prst="rect">
                <a:avLst/>
              </a:prstGeom>
              <a:solidFill>
                <a:srgbClr val="1E86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1" name="Rectangle 839"/>
              <p:cNvSpPr>
                <a:spLocks noChangeArrowheads="1"/>
              </p:cNvSpPr>
              <p:nvPr/>
            </p:nvSpPr>
            <p:spPr bwMode="auto">
              <a:xfrm>
                <a:off x="1759" y="3334"/>
                <a:ext cx="999" cy="4"/>
              </a:xfrm>
              <a:prstGeom prst="rect">
                <a:avLst/>
              </a:prstGeom>
              <a:solidFill>
                <a:srgbClr val="1E8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2" name="Rectangle 840"/>
              <p:cNvSpPr>
                <a:spLocks noChangeArrowheads="1"/>
              </p:cNvSpPr>
              <p:nvPr/>
            </p:nvSpPr>
            <p:spPr bwMode="auto">
              <a:xfrm>
                <a:off x="1759" y="3338"/>
                <a:ext cx="999" cy="5"/>
              </a:xfrm>
              <a:prstGeom prst="rect">
                <a:avLst/>
              </a:prstGeom>
              <a:solidFill>
                <a:srgbClr val="1E84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3" name="Rectangle 841"/>
              <p:cNvSpPr>
                <a:spLocks noChangeArrowheads="1"/>
              </p:cNvSpPr>
              <p:nvPr/>
            </p:nvSpPr>
            <p:spPr bwMode="auto">
              <a:xfrm>
                <a:off x="1759" y="3343"/>
                <a:ext cx="999" cy="5"/>
              </a:xfrm>
              <a:prstGeom prst="rect">
                <a:avLst/>
              </a:prstGeom>
              <a:solidFill>
                <a:srgbClr val="1D84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4" name="Rectangle 842"/>
              <p:cNvSpPr>
                <a:spLocks noChangeArrowheads="1"/>
              </p:cNvSpPr>
              <p:nvPr/>
            </p:nvSpPr>
            <p:spPr bwMode="auto">
              <a:xfrm>
                <a:off x="1759" y="3348"/>
                <a:ext cx="999" cy="5"/>
              </a:xfrm>
              <a:prstGeom prst="rect">
                <a:avLst/>
              </a:prstGeom>
              <a:solidFill>
                <a:srgbClr val="1D8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5" name="Rectangle 843"/>
              <p:cNvSpPr>
                <a:spLocks noChangeArrowheads="1"/>
              </p:cNvSpPr>
              <p:nvPr/>
            </p:nvSpPr>
            <p:spPr bwMode="auto">
              <a:xfrm>
                <a:off x="1759" y="3353"/>
                <a:ext cx="999" cy="4"/>
              </a:xfrm>
              <a:prstGeom prst="rect">
                <a:avLst/>
              </a:prstGeom>
              <a:solidFill>
                <a:srgbClr val="1D8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6" name="Rectangle 844"/>
              <p:cNvSpPr>
                <a:spLocks noChangeArrowheads="1"/>
              </p:cNvSpPr>
              <p:nvPr/>
            </p:nvSpPr>
            <p:spPr bwMode="auto">
              <a:xfrm>
                <a:off x="1759" y="3357"/>
                <a:ext cx="999" cy="5"/>
              </a:xfrm>
              <a:prstGeom prst="rect">
                <a:avLst/>
              </a:prstGeom>
              <a:solidFill>
                <a:srgbClr val="1D81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7" name="Rectangle 845"/>
              <p:cNvSpPr>
                <a:spLocks noChangeArrowheads="1"/>
              </p:cNvSpPr>
              <p:nvPr/>
            </p:nvSpPr>
            <p:spPr bwMode="auto">
              <a:xfrm>
                <a:off x="1759" y="3362"/>
                <a:ext cx="999" cy="5"/>
              </a:xfrm>
              <a:prstGeom prst="rect">
                <a:avLst/>
              </a:prstGeom>
              <a:solidFill>
                <a:srgbClr val="1D8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8" name="Rectangle 846"/>
              <p:cNvSpPr>
                <a:spLocks noChangeArrowheads="1"/>
              </p:cNvSpPr>
              <p:nvPr/>
            </p:nvSpPr>
            <p:spPr bwMode="auto">
              <a:xfrm>
                <a:off x="1759" y="3367"/>
                <a:ext cx="999" cy="5"/>
              </a:xfrm>
              <a:prstGeom prst="rect">
                <a:avLst/>
              </a:prstGeom>
              <a:solidFill>
                <a:srgbClr val="1C8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9" name="Rectangle 847"/>
              <p:cNvSpPr>
                <a:spLocks noChangeArrowheads="1"/>
              </p:cNvSpPr>
              <p:nvPr/>
            </p:nvSpPr>
            <p:spPr bwMode="auto">
              <a:xfrm>
                <a:off x="1759" y="3372"/>
                <a:ext cx="999" cy="4"/>
              </a:xfrm>
              <a:prstGeom prst="rect">
                <a:avLst/>
              </a:prstGeom>
              <a:solidFill>
                <a:srgbClr val="1C7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0" name="Rectangle 848"/>
              <p:cNvSpPr>
                <a:spLocks noChangeArrowheads="1"/>
              </p:cNvSpPr>
              <p:nvPr/>
            </p:nvSpPr>
            <p:spPr bwMode="auto">
              <a:xfrm>
                <a:off x="1759" y="3376"/>
                <a:ext cx="999" cy="5"/>
              </a:xfrm>
              <a:prstGeom prst="rect">
                <a:avLst/>
              </a:prstGeom>
              <a:solidFill>
                <a:srgbClr val="1C7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1" name="Rectangle 849"/>
              <p:cNvSpPr>
                <a:spLocks noChangeArrowheads="1"/>
              </p:cNvSpPr>
              <p:nvPr/>
            </p:nvSpPr>
            <p:spPr bwMode="auto">
              <a:xfrm>
                <a:off x="1759" y="3381"/>
                <a:ext cx="999" cy="5"/>
              </a:xfrm>
              <a:prstGeom prst="rect">
                <a:avLst/>
              </a:prstGeom>
              <a:solidFill>
                <a:srgbClr val="1C7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2" name="Rectangle 850"/>
              <p:cNvSpPr>
                <a:spLocks noChangeArrowheads="1"/>
              </p:cNvSpPr>
              <p:nvPr/>
            </p:nvSpPr>
            <p:spPr bwMode="auto">
              <a:xfrm>
                <a:off x="1759" y="3386"/>
                <a:ext cx="999" cy="5"/>
              </a:xfrm>
              <a:prstGeom prst="rect">
                <a:avLst/>
              </a:prstGeom>
              <a:solidFill>
                <a:srgbClr val="1B7D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3" name="Rectangle 851"/>
              <p:cNvSpPr>
                <a:spLocks noChangeArrowheads="1"/>
              </p:cNvSpPr>
              <p:nvPr/>
            </p:nvSpPr>
            <p:spPr bwMode="auto">
              <a:xfrm>
                <a:off x="1759" y="3391"/>
                <a:ext cx="999" cy="4"/>
              </a:xfrm>
              <a:prstGeom prst="rect">
                <a:avLst/>
              </a:prstGeom>
              <a:solidFill>
                <a:srgbClr val="1B7C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4" name="Rectangle 852"/>
              <p:cNvSpPr>
                <a:spLocks noChangeArrowheads="1"/>
              </p:cNvSpPr>
              <p:nvPr/>
            </p:nvSpPr>
            <p:spPr bwMode="auto">
              <a:xfrm>
                <a:off x="1759" y="3395"/>
                <a:ext cx="999" cy="5"/>
              </a:xfrm>
              <a:prstGeom prst="rect">
                <a:avLst/>
              </a:prstGeom>
              <a:solidFill>
                <a:srgbClr val="1B7B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5" name="Rectangle 853"/>
              <p:cNvSpPr>
                <a:spLocks noChangeArrowheads="1"/>
              </p:cNvSpPr>
              <p:nvPr/>
            </p:nvSpPr>
            <p:spPr bwMode="auto">
              <a:xfrm>
                <a:off x="1759" y="3400"/>
                <a:ext cx="999" cy="5"/>
              </a:xfrm>
              <a:prstGeom prst="rect">
                <a:avLst/>
              </a:prstGeom>
              <a:solidFill>
                <a:srgbClr val="1B7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6" name="Rectangle 854"/>
              <p:cNvSpPr>
                <a:spLocks noChangeArrowheads="1"/>
              </p:cNvSpPr>
              <p:nvPr/>
            </p:nvSpPr>
            <p:spPr bwMode="auto">
              <a:xfrm>
                <a:off x="1759" y="3405"/>
                <a:ext cx="999" cy="4"/>
              </a:xfrm>
              <a:prstGeom prst="rect">
                <a:avLst/>
              </a:prstGeom>
              <a:solidFill>
                <a:srgbClr val="1B7A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7" name="Rectangle 855"/>
              <p:cNvSpPr>
                <a:spLocks noChangeArrowheads="1"/>
              </p:cNvSpPr>
              <p:nvPr/>
            </p:nvSpPr>
            <p:spPr bwMode="auto">
              <a:xfrm>
                <a:off x="1759" y="3409"/>
                <a:ext cx="999" cy="5"/>
              </a:xfrm>
              <a:prstGeom prst="rect">
                <a:avLst/>
              </a:prstGeom>
              <a:solidFill>
                <a:srgbClr val="1A79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8" name="Rectangle 856"/>
              <p:cNvSpPr>
                <a:spLocks noChangeArrowheads="1"/>
              </p:cNvSpPr>
              <p:nvPr/>
            </p:nvSpPr>
            <p:spPr bwMode="auto">
              <a:xfrm>
                <a:off x="1759" y="3414"/>
                <a:ext cx="999" cy="5"/>
              </a:xfrm>
              <a:prstGeom prst="rect">
                <a:avLst/>
              </a:prstGeom>
              <a:solidFill>
                <a:srgbClr val="1A7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9" name="Rectangle 857"/>
              <p:cNvSpPr>
                <a:spLocks noChangeArrowheads="1"/>
              </p:cNvSpPr>
              <p:nvPr/>
            </p:nvSpPr>
            <p:spPr bwMode="auto">
              <a:xfrm>
                <a:off x="1759" y="3419"/>
                <a:ext cx="999" cy="5"/>
              </a:xfrm>
              <a:prstGeom prst="rect">
                <a:avLst/>
              </a:prstGeom>
              <a:solidFill>
                <a:srgbClr val="1A77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0" name="Rectangle 858"/>
              <p:cNvSpPr>
                <a:spLocks noChangeArrowheads="1"/>
              </p:cNvSpPr>
              <p:nvPr/>
            </p:nvSpPr>
            <p:spPr bwMode="auto">
              <a:xfrm>
                <a:off x="1759" y="3424"/>
                <a:ext cx="999" cy="4"/>
              </a:xfrm>
              <a:prstGeom prst="rect">
                <a:avLst/>
              </a:prstGeom>
              <a:solidFill>
                <a:srgbClr val="1A76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1" name="Rectangle 859"/>
              <p:cNvSpPr>
                <a:spLocks noChangeArrowheads="1"/>
              </p:cNvSpPr>
              <p:nvPr/>
            </p:nvSpPr>
            <p:spPr bwMode="auto">
              <a:xfrm>
                <a:off x="1759" y="3428"/>
                <a:ext cx="999" cy="5"/>
              </a:xfrm>
              <a:prstGeom prst="rect">
                <a:avLst/>
              </a:prstGeom>
              <a:solidFill>
                <a:srgbClr val="1A75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2" name="Rectangle 860"/>
              <p:cNvSpPr>
                <a:spLocks noChangeArrowheads="1"/>
              </p:cNvSpPr>
              <p:nvPr/>
            </p:nvSpPr>
            <p:spPr bwMode="auto">
              <a:xfrm>
                <a:off x="1759" y="3433"/>
                <a:ext cx="999" cy="5"/>
              </a:xfrm>
              <a:prstGeom prst="rect">
                <a:avLst/>
              </a:prstGeom>
              <a:solidFill>
                <a:srgbClr val="1A74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3" name="Rectangle 861"/>
              <p:cNvSpPr>
                <a:spLocks noChangeArrowheads="1"/>
              </p:cNvSpPr>
              <p:nvPr/>
            </p:nvSpPr>
            <p:spPr bwMode="auto">
              <a:xfrm>
                <a:off x="1759" y="3438"/>
                <a:ext cx="999" cy="5"/>
              </a:xfrm>
              <a:prstGeom prst="rect">
                <a:avLst/>
              </a:prstGeom>
              <a:solidFill>
                <a:srgbClr val="1A74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4" name="Rectangle 862"/>
              <p:cNvSpPr>
                <a:spLocks noChangeArrowheads="1"/>
              </p:cNvSpPr>
              <p:nvPr/>
            </p:nvSpPr>
            <p:spPr bwMode="auto">
              <a:xfrm>
                <a:off x="1759" y="3443"/>
                <a:ext cx="999" cy="4"/>
              </a:xfrm>
              <a:prstGeom prst="rect">
                <a:avLst/>
              </a:prstGeom>
              <a:solidFill>
                <a:srgbClr val="1A73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5" name="Rectangle 863"/>
              <p:cNvSpPr>
                <a:spLocks noChangeArrowheads="1"/>
              </p:cNvSpPr>
              <p:nvPr/>
            </p:nvSpPr>
            <p:spPr bwMode="auto">
              <a:xfrm>
                <a:off x="1759" y="3447"/>
                <a:ext cx="999" cy="5"/>
              </a:xfrm>
              <a:prstGeom prst="rect">
                <a:avLst/>
              </a:prstGeom>
              <a:solidFill>
                <a:srgbClr val="1A72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6" name="Rectangle 864"/>
              <p:cNvSpPr>
                <a:spLocks noChangeArrowheads="1"/>
              </p:cNvSpPr>
              <p:nvPr/>
            </p:nvSpPr>
            <p:spPr bwMode="auto">
              <a:xfrm>
                <a:off x="1759" y="3452"/>
                <a:ext cx="999" cy="5"/>
              </a:xfrm>
              <a:prstGeom prst="rect">
                <a:avLst/>
              </a:prstGeom>
              <a:solidFill>
                <a:srgbClr val="1A72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7" name="Rectangle 865"/>
              <p:cNvSpPr>
                <a:spLocks noChangeArrowheads="1"/>
              </p:cNvSpPr>
              <p:nvPr/>
            </p:nvSpPr>
            <p:spPr bwMode="auto">
              <a:xfrm>
                <a:off x="1759" y="3457"/>
                <a:ext cx="999" cy="5"/>
              </a:xfrm>
              <a:prstGeom prst="rect">
                <a:avLst/>
              </a:prstGeom>
              <a:solidFill>
                <a:srgbClr val="1971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8" name="Rectangle 866"/>
              <p:cNvSpPr>
                <a:spLocks noChangeArrowheads="1"/>
              </p:cNvSpPr>
              <p:nvPr/>
            </p:nvSpPr>
            <p:spPr bwMode="auto">
              <a:xfrm>
                <a:off x="1759" y="3462"/>
                <a:ext cx="999" cy="4"/>
              </a:xfrm>
              <a:prstGeom prst="rect">
                <a:avLst/>
              </a:prstGeom>
              <a:solidFill>
                <a:srgbClr val="1970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9" name="Rectangle 867"/>
              <p:cNvSpPr>
                <a:spLocks noChangeArrowheads="1"/>
              </p:cNvSpPr>
              <p:nvPr/>
            </p:nvSpPr>
            <p:spPr bwMode="auto">
              <a:xfrm>
                <a:off x="1759" y="3466"/>
                <a:ext cx="999" cy="5"/>
              </a:xfrm>
              <a:prstGeom prst="rect">
                <a:avLst/>
              </a:prstGeom>
              <a:solidFill>
                <a:srgbClr val="1970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0" name="Rectangle 868"/>
              <p:cNvSpPr>
                <a:spLocks noChangeArrowheads="1"/>
              </p:cNvSpPr>
              <p:nvPr/>
            </p:nvSpPr>
            <p:spPr bwMode="auto">
              <a:xfrm>
                <a:off x="1759" y="3471"/>
                <a:ext cx="999" cy="5"/>
              </a:xfrm>
              <a:prstGeom prst="rect">
                <a:avLst/>
              </a:prstGeom>
              <a:solidFill>
                <a:srgbClr val="196F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1" name="Rectangle 869"/>
              <p:cNvSpPr>
                <a:spLocks noChangeArrowheads="1"/>
              </p:cNvSpPr>
              <p:nvPr/>
            </p:nvSpPr>
            <p:spPr bwMode="auto">
              <a:xfrm>
                <a:off x="1759" y="3476"/>
                <a:ext cx="999" cy="4"/>
              </a:xfrm>
              <a:prstGeom prst="rect">
                <a:avLst/>
              </a:prstGeom>
              <a:solidFill>
                <a:srgbClr val="186E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2" name="Rectangle 870"/>
              <p:cNvSpPr>
                <a:spLocks noChangeArrowheads="1"/>
              </p:cNvSpPr>
              <p:nvPr/>
            </p:nvSpPr>
            <p:spPr bwMode="auto">
              <a:xfrm>
                <a:off x="1759" y="3480"/>
                <a:ext cx="999" cy="5"/>
              </a:xfrm>
              <a:prstGeom prst="rect">
                <a:avLst/>
              </a:prstGeom>
              <a:solidFill>
                <a:srgbClr val="186D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3" name="Rectangle 871"/>
              <p:cNvSpPr>
                <a:spLocks noChangeArrowheads="1"/>
              </p:cNvSpPr>
              <p:nvPr/>
            </p:nvSpPr>
            <p:spPr bwMode="auto">
              <a:xfrm>
                <a:off x="1759" y="3485"/>
                <a:ext cx="999" cy="5"/>
              </a:xfrm>
              <a:prstGeom prst="rect">
                <a:avLst/>
              </a:prstGeom>
              <a:solidFill>
                <a:srgbClr val="186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4" name="Rectangle 872"/>
              <p:cNvSpPr>
                <a:spLocks noChangeArrowheads="1"/>
              </p:cNvSpPr>
              <p:nvPr/>
            </p:nvSpPr>
            <p:spPr bwMode="auto">
              <a:xfrm>
                <a:off x="1759" y="3490"/>
                <a:ext cx="999" cy="5"/>
              </a:xfrm>
              <a:prstGeom prst="rect">
                <a:avLst/>
              </a:prstGeom>
              <a:solidFill>
                <a:srgbClr val="186B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5" name="Rectangle 873"/>
              <p:cNvSpPr>
                <a:spLocks noChangeArrowheads="1"/>
              </p:cNvSpPr>
              <p:nvPr/>
            </p:nvSpPr>
            <p:spPr bwMode="auto">
              <a:xfrm>
                <a:off x="1759" y="3495"/>
                <a:ext cx="999" cy="4"/>
              </a:xfrm>
              <a:prstGeom prst="rect">
                <a:avLst/>
              </a:prstGeom>
              <a:solidFill>
                <a:srgbClr val="186A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6" name="Rectangle 874"/>
              <p:cNvSpPr>
                <a:spLocks noChangeArrowheads="1"/>
              </p:cNvSpPr>
              <p:nvPr/>
            </p:nvSpPr>
            <p:spPr bwMode="auto">
              <a:xfrm>
                <a:off x="1759" y="3499"/>
                <a:ext cx="999" cy="5"/>
              </a:xfrm>
              <a:prstGeom prst="rect">
                <a:avLst/>
              </a:prstGeom>
              <a:solidFill>
                <a:srgbClr val="176A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7" name="Rectangle 875"/>
              <p:cNvSpPr>
                <a:spLocks noChangeArrowheads="1"/>
              </p:cNvSpPr>
              <p:nvPr/>
            </p:nvSpPr>
            <p:spPr bwMode="auto">
              <a:xfrm>
                <a:off x="1759" y="3504"/>
                <a:ext cx="999" cy="5"/>
              </a:xfrm>
              <a:prstGeom prst="rect">
                <a:avLst/>
              </a:prstGeom>
              <a:solidFill>
                <a:srgbClr val="1769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8" name="Rectangle 876"/>
              <p:cNvSpPr>
                <a:spLocks noChangeArrowheads="1"/>
              </p:cNvSpPr>
              <p:nvPr/>
            </p:nvSpPr>
            <p:spPr bwMode="auto">
              <a:xfrm>
                <a:off x="1759" y="3509"/>
                <a:ext cx="999" cy="5"/>
              </a:xfrm>
              <a:prstGeom prst="rect">
                <a:avLst/>
              </a:prstGeom>
              <a:solidFill>
                <a:srgbClr val="1768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9" name="Rectangle 877"/>
              <p:cNvSpPr>
                <a:spLocks noChangeArrowheads="1"/>
              </p:cNvSpPr>
              <p:nvPr/>
            </p:nvSpPr>
            <p:spPr bwMode="auto">
              <a:xfrm>
                <a:off x="1759" y="3514"/>
                <a:ext cx="999" cy="4"/>
              </a:xfrm>
              <a:prstGeom prst="rect">
                <a:avLst/>
              </a:prstGeom>
              <a:solidFill>
                <a:srgbClr val="176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0" name="Rectangle 878"/>
              <p:cNvSpPr>
                <a:spLocks noChangeArrowheads="1"/>
              </p:cNvSpPr>
              <p:nvPr/>
            </p:nvSpPr>
            <p:spPr bwMode="auto">
              <a:xfrm>
                <a:off x="1759" y="3518"/>
                <a:ext cx="999" cy="5"/>
              </a:xfrm>
              <a:prstGeom prst="rect">
                <a:avLst/>
              </a:prstGeom>
              <a:solidFill>
                <a:srgbClr val="1767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1" name="Rectangle 879"/>
              <p:cNvSpPr>
                <a:spLocks noChangeArrowheads="1"/>
              </p:cNvSpPr>
              <p:nvPr/>
            </p:nvSpPr>
            <p:spPr bwMode="auto">
              <a:xfrm>
                <a:off x="1759" y="3523"/>
                <a:ext cx="999" cy="5"/>
              </a:xfrm>
              <a:prstGeom prst="rect">
                <a:avLst/>
              </a:prstGeom>
              <a:solidFill>
                <a:srgbClr val="1666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2" name="Rectangle 880"/>
              <p:cNvSpPr>
                <a:spLocks noChangeArrowheads="1"/>
              </p:cNvSpPr>
              <p:nvPr/>
            </p:nvSpPr>
            <p:spPr bwMode="auto">
              <a:xfrm>
                <a:off x="1759" y="3528"/>
                <a:ext cx="999" cy="5"/>
              </a:xfrm>
              <a:prstGeom prst="rect">
                <a:avLst/>
              </a:prstGeom>
              <a:solidFill>
                <a:srgbClr val="1665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3" name="Rectangle 881"/>
              <p:cNvSpPr>
                <a:spLocks noChangeArrowheads="1"/>
              </p:cNvSpPr>
              <p:nvPr/>
            </p:nvSpPr>
            <p:spPr bwMode="auto">
              <a:xfrm>
                <a:off x="1759" y="3533"/>
                <a:ext cx="999" cy="4"/>
              </a:xfrm>
              <a:prstGeom prst="rect">
                <a:avLst/>
              </a:prstGeom>
              <a:solidFill>
                <a:srgbClr val="1665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4" name="Rectangle 882"/>
              <p:cNvSpPr>
                <a:spLocks noChangeArrowheads="1"/>
              </p:cNvSpPr>
              <p:nvPr/>
            </p:nvSpPr>
            <p:spPr bwMode="auto">
              <a:xfrm>
                <a:off x="1759" y="3537"/>
                <a:ext cx="999" cy="5"/>
              </a:xfrm>
              <a:prstGeom prst="rect">
                <a:avLst/>
              </a:prstGeom>
              <a:solidFill>
                <a:srgbClr val="1664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5" name="Rectangle 883"/>
              <p:cNvSpPr>
                <a:spLocks noChangeArrowheads="1"/>
              </p:cNvSpPr>
              <p:nvPr/>
            </p:nvSpPr>
            <p:spPr bwMode="auto">
              <a:xfrm>
                <a:off x="1759" y="3542"/>
                <a:ext cx="999" cy="5"/>
              </a:xfrm>
              <a:prstGeom prst="rect">
                <a:avLst/>
              </a:prstGeom>
              <a:solidFill>
                <a:srgbClr val="1563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6" name="Rectangle 884"/>
              <p:cNvSpPr>
                <a:spLocks noChangeArrowheads="1"/>
              </p:cNvSpPr>
              <p:nvPr/>
            </p:nvSpPr>
            <p:spPr bwMode="auto">
              <a:xfrm>
                <a:off x="1759" y="3547"/>
                <a:ext cx="999" cy="4"/>
              </a:xfrm>
              <a:prstGeom prst="rect">
                <a:avLst/>
              </a:prstGeom>
              <a:solidFill>
                <a:srgbClr val="1562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7" name="Rectangle 885"/>
              <p:cNvSpPr>
                <a:spLocks noChangeArrowheads="1"/>
              </p:cNvSpPr>
              <p:nvPr/>
            </p:nvSpPr>
            <p:spPr bwMode="auto">
              <a:xfrm>
                <a:off x="1759" y="3551"/>
                <a:ext cx="999" cy="5"/>
              </a:xfrm>
              <a:prstGeom prst="rect">
                <a:avLst/>
              </a:prstGeom>
              <a:solidFill>
                <a:srgbClr val="1561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8" name="Rectangle 886"/>
              <p:cNvSpPr>
                <a:spLocks noChangeArrowheads="1"/>
              </p:cNvSpPr>
              <p:nvPr/>
            </p:nvSpPr>
            <p:spPr bwMode="auto">
              <a:xfrm>
                <a:off x="1762" y="3198"/>
                <a:ext cx="998" cy="357"/>
              </a:xfrm>
              <a:prstGeom prst="rect">
                <a:avLst/>
              </a:prstGeom>
              <a:no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9" name="Rectangle 887"/>
              <p:cNvSpPr>
                <a:spLocks noChangeArrowheads="1"/>
              </p:cNvSpPr>
              <p:nvPr/>
            </p:nvSpPr>
            <p:spPr bwMode="auto">
              <a:xfrm>
                <a:off x="1958" y="3214"/>
                <a:ext cx="724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Подтверждение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60" name="Rectangle 888"/>
              <p:cNvSpPr>
                <a:spLocks noChangeArrowheads="1"/>
              </p:cNvSpPr>
              <p:nvPr/>
            </p:nvSpPr>
            <p:spPr bwMode="auto">
              <a:xfrm>
                <a:off x="2057" y="3320"/>
                <a:ext cx="507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расходов в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61" name="Rectangle 889"/>
              <p:cNvSpPr>
                <a:spLocks noChangeArrowheads="1"/>
              </p:cNvSpPr>
              <p:nvPr/>
            </p:nvSpPr>
            <p:spPr bwMode="auto">
              <a:xfrm>
                <a:off x="1840" y="3426"/>
                <a:ext cx="95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управленческом учете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64" name="Freeform 892"/>
              <p:cNvSpPr>
                <a:spLocks/>
              </p:cNvSpPr>
              <p:nvPr/>
            </p:nvSpPr>
            <p:spPr bwMode="auto">
              <a:xfrm>
                <a:off x="2261" y="3555"/>
                <a:ext cx="1531" cy="1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1"/>
                  </a:cxn>
                  <a:cxn ang="0">
                    <a:pos x="1531" y="81"/>
                  </a:cxn>
                  <a:cxn ang="0">
                    <a:pos x="1531" y="166"/>
                  </a:cxn>
                </a:cxnLst>
                <a:rect l="0" t="0" r="r" b="b"/>
                <a:pathLst>
                  <a:path w="1531" h="166">
                    <a:moveTo>
                      <a:pt x="0" y="0"/>
                    </a:moveTo>
                    <a:lnTo>
                      <a:pt x="0" y="81"/>
                    </a:lnTo>
                    <a:lnTo>
                      <a:pt x="1531" y="81"/>
                    </a:lnTo>
                    <a:lnTo>
                      <a:pt x="1531" y="166"/>
                    </a:lnTo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5" name="Freeform 893"/>
              <p:cNvSpPr>
                <a:spLocks/>
              </p:cNvSpPr>
              <p:nvPr/>
            </p:nvSpPr>
            <p:spPr bwMode="auto">
              <a:xfrm>
                <a:off x="3770" y="3721"/>
                <a:ext cx="45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67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67">
                    <a:moveTo>
                      <a:pt x="0" y="0"/>
                    </a:moveTo>
                    <a:lnTo>
                      <a:pt x="22" y="67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6" name="Rectangle 894"/>
              <p:cNvSpPr>
                <a:spLocks noChangeArrowheads="1"/>
              </p:cNvSpPr>
              <p:nvPr/>
            </p:nvSpPr>
            <p:spPr bwMode="auto">
              <a:xfrm>
                <a:off x="319" y="2401"/>
                <a:ext cx="943" cy="29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7" name="Rectangle 895"/>
              <p:cNvSpPr>
                <a:spLocks noChangeArrowheads="1"/>
              </p:cNvSpPr>
              <p:nvPr/>
            </p:nvSpPr>
            <p:spPr bwMode="auto">
              <a:xfrm>
                <a:off x="319" y="2430"/>
                <a:ext cx="943" cy="4"/>
              </a:xfrm>
              <a:prstGeom prst="rect">
                <a:avLst/>
              </a:prstGeom>
              <a:solidFill>
                <a:srgbClr val="2296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8" name="Rectangle 896"/>
              <p:cNvSpPr>
                <a:spLocks noChangeArrowheads="1"/>
              </p:cNvSpPr>
              <p:nvPr/>
            </p:nvSpPr>
            <p:spPr bwMode="auto">
              <a:xfrm>
                <a:off x="319" y="2434"/>
                <a:ext cx="943" cy="5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9" name="Rectangle 897"/>
              <p:cNvSpPr>
                <a:spLocks noChangeArrowheads="1"/>
              </p:cNvSpPr>
              <p:nvPr/>
            </p:nvSpPr>
            <p:spPr bwMode="auto">
              <a:xfrm>
                <a:off x="319" y="2439"/>
                <a:ext cx="943" cy="9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0" name="Rectangle 898"/>
              <p:cNvSpPr>
                <a:spLocks noChangeArrowheads="1"/>
              </p:cNvSpPr>
              <p:nvPr/>
            </p:nvSpPr>
            <p:spPr bwMode="auto">
              <a:xfrm>
                <a:off x="319" y="2448"/>
                <a:ext cx="943" cy="5"/>
              </a:xfrm>
              <a:prstGeom prst="rect">
                <a:avLst/>
              </a:prstGeom>
              <a:solidFill>
                <a:srgbClr val="2294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1" name="Rectangle 899"/>
              <p:cNvSpPr>
                <a:spLocks noChangeArrowheads="1"/>
              </p:cNvSpPr>
              <p:nvPr/>
            </p:nvSpPr>
            <p:spPr bwMode="auto">
              <a:xfrm>
                <a:off x="319" y="2453"/>
                <a:ext cx="943" cy="5"/>
              </a:xfrm>
              <a:prstGeom prst="rect">
                <a:avLst/>
              </a:prstGeom>
              <a:solidFill>
                <a:srgbClr val="2293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2" name="Rectangle 900"/>
              <p:cNvSpPr>
                <a:spLocks noChangeArrowheads="1"/>
              </p:cNvSpPr>
              <p:nvPr/>
            </p:nvSpPr>
            <p:spPr bwMode="auto">
              <a:xfrm>
                <a:off x="319" y="2458"/>
                <a:ext cx="943" cy="5"/>
              </a:xfrm>
              <a:prstGeom prst="rect">
                <a:avLst/>
              </a:prstGeom>
              <a:solidFill>
                <a:srgbClr val="2192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3" name="Rectangle 901"/>
              <p:cNvSpPr>
                <a:spLocks noChangeArrowheads="1"/>
              </p:cNvSpPr>
              <p:nvPr/>
            </p:nvSpPr>
            <p:spPr bwMode="auto">
              <a:xfrm>
                <a:off x="319" y="2463"/>
                <a:ext cx="943" cy="4"/>
              </a:xfrm>
              <a:prstGeom prst="rect">
                <a:avLst/>
              </a:prstGeom>
              <a:solidFill>
                <a:srgbClr val="2192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4" name="Rectangle 902"/>
              <p:cNvSpPr>
                <a:spLocks noChangeArrowheads="1"/>
              </p:cNvSpPr>
              <p:nvPr/>
            </p:nvSpPr>
            <p:spPr bwMode="auto">
              <a:xfrm>
                <a:off x="319" y="2467"/>
                <a:ext cx="943" cy="5"/>
              </a:xfrm>
              <a:prstGeom prst="rect">
                <a:avLst/>
              </a:prstGeom>
              <a:solidFill>
                <a:srgbClr val="2191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5" name="Rectangle 903"/>
              <p:cNvSpPr>
                <a:spLocks noChangeArrowheads="1"/>
              </p:cNvSpPr>
              <p:nvPr/>
            </p:nvSpPr>
            <p:spPr bwMode="auto">
              <a:xfrm>
                <a:off x="319" y="2472"/>
                <a:ext cx="943" cy="5"/>
              </a:xfrm>
              <a:prstGeom prst="rect">
                <a:avLst/>
              </a:prstGeom>
              <a:solidFill>
                <a:srgbClr val="2190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6" name="Rectangle 904"/>
              <p:cNvSpPr>
                <a:spLocks noChangeArrowheads="1"/>
              </p:cNvSpPr>
              <p:nvPr/>
            </p:nvSpPr>
            <p:spPr bwMode="auto">
              <a:xfrm>
                <a:off x="319" y="2477"/>
                <a:ext cx="943" cy="5"/>
              </a:xfrm>
              <a:prstGeom prst="rect">
                <a:avLst/>
              </a:prstGeom>
              <a:solidFill>
                <a:srgbClr val="218F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7" name="Rectangle 905"/>
              <p:cNvSpPr>
                <a:spLocks noChangeArrowheads="1"/>
              </p:cNvSpPr>
              <p:nvPr/>
            </p:nvSpPr>
            <p:spPr bwMode="auto">
              <a:xfrm>
                <a:off x="319" y="2482"/>
                <a:ext cx="943" cy="4"/>
              </a:xfrm>
              <a:prstGeom prst="rect">
                <a:avLst/>
              </a:prstGeom>
              <a:solidFill>
                <a:srgbClr val="208E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8" name="Rectangle 906"/>
              <p:cNvSpPr>
                <a:spLocks noChangeArrowheads="1"/>
              </p:cNvSpPr>
              <p:nvPr/>
            </p:nvSpPr>
            <p:spPr bwMode="auto">
              <a:xfrm>
                <a:off x="319" y="2486"/>
                <a:ext cx="943" cy="5"/>
              </a:xfrm>
              <a:prstGeom prst="rect">
                <a:avLst/>
              </a:prstGeom>
              <a:solidFill>
                <a:srgbClr val="208D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9" name="Rectangle 907"/>
              <p:cNvSpPr>
                <a:spLocks noChangeArrowheads="1"/>
              </p:cNvSpPr>
              <p:nvPr/>
            </p:nvSpPr>
            <p:spPr bwMode="auto">
              <a:xfrm>
                <a:off x="319" y="2491"/>
                <a:ext cx="943" cy="5"/>
              </a:xfrm>
              <a:prstGeom prst="rect">
                <a:avLst/>
              </a:prstGeom>
              <a:solidFill>
                <a:srgbClr val="208D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0" name="Rectangle 908"/>
              <p:cNvSpPr>
                <a:spLocks noChangeArrowheads="1"/>
              </p:cNvSpPr>
              <p:nvPr/>
            </p:nvSpPr>
            <p:spPr bwMode="auto">
              <a:xfrm>
                <a:off x="319" y="2496"/>
                <a:ext cx="943" cy="5"/>
              </a:xfrm>
              <a:prstGeom prst="rect">
                <a:avLst/>
              </a:prstGeom>
              <a:solidFill>
                <a:srgbClr val="208C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1" name="Rectangle 909"/>
              <p:cNvSpPr>
                <a:spLocks noChangeArrowheads="1"/>
              </p:cNvSpPr>
              <p:nvPr/>
            </p:nvSpPr>
            <p:spPr bwMode="auto">
              <a:xfrm>
                <a:off x="319" y="2501"/>
                <a:ext cx="943" cy="4"/>
              </a:xfrm>
              <a:prstGeom prst="rect">
                <a:avLst/>
              </a:prstGeom>
              <a:solidFill>
                <a:srgbClr val="1F8B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2" name="Rectangle 910"/>
              <p:cNvSpPr>
                <a:spLocks noChangeArrowheads="1"/>
              </p:cNvSpPr>
              <p:nvPr/>
            </p:nvSpPr>
            <p:spPr bwMode="auto">
              <a:xfrm>
                <a:off x="319" y="2505"/>
                <a:ext cx="943" cy="5"/>
              </a:xfrm>
              <a:prstGeom prst="rect">
                <a:avLst/>
              </a:prstGeom>
              <a:solidFill>
                <a:srgbClr val="1F8B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3" name="Rectangle 911"/>
              <p:cNvSpPr>
                <a:spLocks noChangeArrowheads="1"/>
              </p:cNvSpPr>
              <p:nvPr/>
            </p:nvSpPr>
            <p:spPr bwMode="auto">
              <a:xfrm>
                <a:off x="319" y="2510"/>
                <a:ext cx="943" cy="5"/>
              </a:xfrm>
              <a:prstGeom prst="rect">
                <a:avLst/>
              </a:prstGeom>
              <a:solidFill>
                <a:srgbClr val="1F8A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4" name="Rectangle 912"/>
              <p:cNvSpPr>
                <a:spLocks noChangeArrowheads="1"/>
              </p:cNvSpPr>
              <p:nvPr/>
            </p:nvSpPr>
            <p:spPr bwMode="auto">
              <a:xfrm>
                <a:off x="319" y="2515"/>
                <a:ext cx="943" cy="4"/>
              </a:xfrm>
              <a:prstGeom prst="rect">
                <a:avLst/>
              </a:prstGeom>
              <a:solidFill>
                <a:srgbClr val="1F89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5" name="Rectangle 913"/>
              <p:cNvSpPr>
                <a:spLocks noChangeArrowheads="1"/>
              </p:cNvSpPr>
              <p:nvPr/>
            </p:nvSpPr>
            <p:spPr bwMode="auto">
              <a:xfrm>
                <a:off x="319" y="2519"/>
                <a:ext cx="943" cy="5"/>
              </a:xfrm>
              <a:prstGeom prst="rect">
                <a:avLst/>
              </a:prstGeom>
              <a:solidFill>
                <a:srgbClr val="1F88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6" name="Rectangle 914"/>
              <p:cNvSpPr>
                <a:spLocks noChangeArrowheads="1"/>
              </p:cNvSpPr>
              <p:nvPr/>
            </p:nvSpPr>
            <p:spPr bwMode="auto">
              <a:xfrm>
                <a:off x="319" y="2524"/>
                <a:ext cx="943" cy="5"/>
              </a:xfrm>
              <a:prstGeom prst="rect">
                <a:avLst/>
              </a:prstGeom>
              <a:solidFill>
                <a:srgbClr val="1E88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7" name="Rectangle 915"/>
              <p:cNvSpPr>
                <a:spLocks noChangeArrowheads="1"/>
              </p:cNvSpPr>
              <p:nvPr/>
            </p:nvSpPr>
            <p:spPr bwMode="auto">
              <a:xfrm>
                <a:off x="319" y="2529"/>
                <a:ext cx="943" cy="5"/>
              </a:xfrm>
              <a:prstGeom prst="rect">
                <a:avLst/>
              </a:prstGeom>
              <a:solidFill>
                <a:srgbClr val="1E8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8" name="Rectangle 916"/>
              <p:cNvSpPr>
                <a:spLocks noChangeArrowheads="1"/>
              </p:cNvSpPr>
              <p:nvPr/>
            </p:nvSpPr>
            <p:spPr bwMode="auto">
              <a:xfrm>
                <a:off x="319" y="2534"/>
                <a:ext cx="943" cy="4"/>
              </a:xfrm>
              <a:prstGeom prst="rect">
                <a:avLst/>
              </a:prstGeom>
              <a:solidFill>
                <a:srgbClr val="1E86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9" name="Rectangle 917"/>
              <p:cNvSpPr>
                <a:spLocks noChangeArrowheads="1"/>
              </p:cNvSpPr>
              <p:nvPr/>
            </p:nvSpPr>
            <p:spPr bwMode="auto">
              <a:xfrm>
                <a:off x="319" y="2538"/>
                <a:ext cx="943" cy="5"/>
              </a:xfrm>
              <a:prstGeom prst="rect">
                <a:avLst/>
              </a:prstGeom>
              <a:solidFill>
                <a:srgbClr val="1E8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0" name="Rectangle 918"/>
              <p:cNvSpPr>
                <a:spLocks noChangeArrowheads="1"/>
              </p:cNvSpPr>
              <p:nvPr/>
            </p:nvSpPr>
            <p:spPr bwMode="auto">
              <a:xfrm>
                <a:off x="319" y="2543"/>
                <a:ext cx="943" cy="5"/>
              </a:xfrm>
              <a:prstGeom prst="rect">
                <a:avLst/>
              </a:prstGeom>
              <a:solidFill>
                <a:srgbClr val="1E84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1" name="Rectangle 919"/>
              <p:cNvSpPr>
                <a:spLocks noChangeArrowheads="1"/>
              </p:cNvSpPr>
              <p:nvPr/>
            </p:nvSpPr>
            <p:spPr bwMode="auto">
              <a:xfrm>
                <a:off x="319" y="2548"/>
                <a:ext cx="943" cy="5"/>
              </a:xfrm>
              <a:prstGeom prst="rect">
                <a:avLst/>
              </a:prstGeom>
              <a:solidFill>
                <a:srgbClr val="1D8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2" name="Rectangle 920"/>
              <p:cNvSpPr>
                <a:spLocks noChangeArrowheads="1"/>
              </p:cNvSpPr>
              <p:nvPr/>
            </p:nvSpPr>
            <p:spPr bwMode="auto">
              <a:xfrm>
                <a:off x="319" y="2553"/>
                <a:ext cx="943" cy="4"/>
              </a:xfrm>
              <a:prstGeom prst="rect">
                <a:avLst/>
              </a:prstGeom>
              <a:solidFill>
                <a:srgbClr val="1D8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3" name="Rectangle 921"/>
              <p:cNvSpPr>
                <a:spLocks noChangeArrowheads="1"/>
              </p:cNvSpPr>
              <p:nvPr/>
            </p:nvSpPr>
            <p:spPr bwMode="auto">
              <a:xfrm>
                <a:off x="319" y="2557"/>
                <a:ext cx="943" cy="5"/>
              </a:xfrm>
              <a:prstGeom prst="rect">
                <a:avLst/>
              </a:prstGeom>
              <a:solidFill>
                <a:srgbClr val="1D8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4" name="Rectangle 922"/>
              <p:cNvSpPr>
                <a:spLocks noChangeArrowheads="1"/>
              </p:cNvSpPr>
              <p:nvPr/>
            </p:nvSpPr>
            <p:spPr bwMode="auto">
              <a:xfrm>
                <a:off x="319" y="2562"/>
                <a:ext cx="943" cy="5"/>
              </a:xfrm>
              <a:prstGeom prst="rect">
                <a:avLst/>
              </a:prstGeom>
              <a:solidFill>
                <a:srgbClr val="1D81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5" name="Rectangle 923"/>
              <p:cNvSpPr>
                <a:spLocks noChangeArrowheads="1"/>
              </p:cNvSpPr>
              <p:nvPr/>
            </p:nvSpPr>
            <p:spPr bwMode="auto">
              <a:xfrm>
                <a:off x="319" y="2567"/>
                <a:ext cx="943" cy="5"/>
              </a:xfrm>
              <a:prstGeom prst="rect">
                <a:avLst/>
              </a:prstGeom>
              <a:solidFill>
                <a:srgbClr val="1C8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6" name="Rectangle 924"/>
              <p:cNvSpPr>
                <a:spLocks noChangeArrowheads="1"/>
              </p:cNvSpPr>
              <p:nvPr/>
            </p:nvSpPr>
            <p:spPr bwMode="auto">
              <a:xfrm>
                <a:off x="319" y="2572"/>
                <a:ext cx="943" cy="4"/>
              </a:xfrm>
              <a:prstGeom prst="rect">
                <a:avLst/>
              </a:prstGeom>
              <a:solidFill>
                <a:srgbClr val="1C8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7" name="Rectangle 925"/>
              <p:cNvSpPr>
                <a:spLocks noChangeArrowheads="1"/>
              </p:cNvSpPr>
              <p:nvPr/>
            </p:nvSpPr>
            <p:spPr bwMode="auto">
              <a:xfrm>
                <a:off x="319" y="2576"/>
                <a:ext cx="943" cy="5"/>
              </a:xfrm>
              <a:prstGeom prst="rect">
                <a:avLst/>
              </a:prstGeom>
              <a:solidFill>
                <a:srgbClr val="1C7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8" name="Rectangle 926"/>
              <p:cNvSpPr>
                <a:spLocks noChangeArrowheads="1"/>
              </p:cNvSpPr>
              <p:nvPr/>
            </p:nvSpPr>
            <p:spPr bwMode="auto">
              <a:xfrm>
                <a:off x="319" y="2581"/>
                <a:ext cx="943" cy="5"/>
              </a:xfrm>
              <a:prstGeom prst="rect">
                <a:avLst/>
              </a:prstGeom>
              <a:solidFill>
                <a:srgbClr val="1C7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9" name="Rectangle 927"/>
              <p:cNvSpPr>
                <a:spLocks noChangeArrowheads="1"/>
              </p:cNvSpPr>
              <p:nvPr/>
            </p:nvSpPr>
            <p:spPr bwMode="auto">
              <a:xfrm>
                <a:off x="319" y="2586"/>
                <a:ext cx="943" cy="4"/>
              </a:xfrm>
              <a:prstGeom prst="rect">
                <a:avLst/>
              </a:prstGeom>
              <a:solidFill>
                <a:srgbClr val="1C7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0" name="Rectangle 928"/>
              <p:cNvSpPr>
                <a:spLocks noChangeArrowheads="1"/>
              </p:cNvSpPr>
              <p:nvPr/>
            </p:nvSpPr>
            <p:spPr bwMode="auto">
              <a:xfrm>
                <a:off x="319" y="2590"/>
                <a:ext cx="943" cy="5"/>
              </a:xfrm>
              <a:prstGeom prst="rect">
                <a:avLst/>
              </a:prstGeom>
              <a:solidFill>
                <a:srgbClr val="1B7D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1" name="Rectangle 929"/>
              <p:cNvSpPr>
                <a:spLocks noChangeArrowheads="1"/>
              </p:cNvSpPr>
              <p:nvPr/>
            </p:nvSpPr>
            <p:spPr bwMode="auto">
              <a:xfrm>
                <a:off x="319" y="2595"/>
                <a:ext cx="943" cy="5"/>
              </a:xfrm>
              <a:prstGeom prst="rect">
                <a:avLst/>
              </a:prstGeom>
              <a:solidFill>
                <a:srgbClr val="1B7C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2" name="Rectangle 930"/>
              <p:cNvSpPr>
                <a:spLocks noChangeArrowheads="1"/>
              </p:cNvSpPr>
              <p:nvPr/>
            </p:nvSpPr>
            <p:spPr bwMode="auto">
              <a:xfrm>
                <a:off x="319" y="2600"/>
                <a:ext cx="943" cy="5"/>
              </a:xfrm>
              <a:prstGeom prst="rect">
                <a:avLst/>
              </a:prstGeom>
              <a:solidFill>
                <a:srgbClr val="1B7B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3" name="Rectangle 931"/>
              <p:cNvSpPr>
                <a:spLocks noChangeArrowheads="1"/>
              </p:cNvSpPr>
              <p:nvPr/>
            </p:nvSpPr>
            <p:spPr bwMode="auto">
              <a:xfrm>
                <a:off x="319" y="2605"/>
                <a:ext cx="943" cy="4"/>
              </a:xfrm>
              <a:prstGeom prst="rect">
                <a:avLst/>
              </a:prstGeom>
              <a:solidFill>
                <a:srgbClr val="1B7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4" name="Rectangle 932"/>
              <p:cNvSpPr>
                <a:spLocks noChangeArrowheads="1"/>
              </p:cNvSpPr>
              <p:nvPr/>
            </p:nvSpPr>
            <p:spPr bwMode="auto">
              <a:xfrm>
                <a:off x="319" y="2609"/>
                <a:ext cx="943" cy="5"/>
              </a:xfrm>
              <a:prstGeom prst="rect">
                <a:avLst/>
              </a:prstGeom>
              <a:solidFill>
                <a:srgbClr val="1B79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5" name="Rectangle 933"/>
              <p:cNvSpPr>
                <a:spLocks noChangeArrowheads="1"/>
              </p:cNvSpPr>
              <p:nvPr/>
            </p:nvSpPr>
            <p:spPr bwMode="auto">
              <a:xfrm>
                <a:off x="319" y="2614"/>
                <a:ext cx="943" cy="5"/>
              </a:xfrm>
              <a:prstGeom prst="rect">
                <a:avLst/>
              </a:prstGeom>
              <a:solidFill>
                <a:srgbClr val="1A79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6" name="Rectangle 934"/>
              <p:cNvSpPr>
                <a:spLocks noChangeArrowheads="1"/>
              </p:cNvSpPr>
              <p:nvPr/>
            </p:nvSpPr>
            <p:spPr bwMode="auto">
              <a:xfrm>
                <a:off x="319" y="2619"/>
                <a:ext cx="943" cy="5"/>
              </a:xfrm>
              <a:prstGeom prst="rect">
                <a:avLst/>
              </a:prstGeom>
              <a:solidFill>
                <a:srgbClr val="1A7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7" name="Rectangle 935"/>
              <p:cNvSpPr>
                <a:spLocks noChangeArrowheads="1"/>
              </p:cNvSpPr>
              <p:nvPr/>
            </p:nvSpPr>
            <p:spPr bwMode="auto">
              <a:xfrm>
                <a:off x="319" y="2624"/>
                <a:ext cx="943" cy="4"/>
              </a:xfrm>
              <a:prstGeom prst="rect">
                <a:avLst/>
              </a:prstGeom>
              <a:solidFill>
                <a:srgbClr val="1A77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8" name="Rectangle 936"/>
              <p:cNvSpPr>
                <a:spLocks noChangeArrowheads="1"/>
              </p:cNvSpPr>
              <p:nvPr/>
            </p:nvSpPr>
            <p:spPr bwMode="auto">
              <a:xfrm>
                <a:off x="319" y="2628"/>
                <a:ext cx="943" cy="5"/>
              </a:xfrm>
              <a:prstGeom prst="rect">
                <a:avLst/>
              </a:prstGeom>
              <a:solidFill>
                <a:srgbClr val="1A76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9" name="Rectangle 937"/>
              <p:cNvSpPr>
                <a:spLocks noChangeArrowheads="1"/>
              </p:cNvSpPr>
              <p:nvPr/>
            </p:nvSpPr>
            <p:spPr bwMode="auto">
              <a:xfrm>
                <a:off x="319" y="2633"/>
                <a:ext cx="943" cy="5"/>
              </a:xfrm>
              <a:prstGeom prst="rect">
                <a:avLst/>
              </a:prstGeom>
              <a:solidFill>
                <a:srgbClr val="1A75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0" name="Rectangle 938"/>
              <p:cNvSpPr>
                <a:spLocks noChangeArrowheads="1"/>
              </p:cNvSpPr>
              <p:nvPr/>
            </p:nvSpPr>
            <p:spPr bwMode="auto">
              <a:xfrm>
                <a:off x="319" y="2638"/>
                <a:ext cx="943" cy="5"/>
              </a:xfrm>
              <a:prstGeom prst="rect">
                <a:avLst/>
              </a:prstGeom>
              <a:solidFill>
                <a:srgbClr val="1A74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1" name="Rectangle 939"/>
              <p:cNvSpPr>
                <a:spLocks noChangeArrowheads="1"/>
              </p:cNvSpPr>
              <p:nvPr/>
            </p:nvSpPr>
            <p:spPr bwMode="auto">
              <a:xfrm>
                <a:off x="319" y="2643"/>
                <a:ext cx="943" cy="4"/>
              </a:xfrm>
              <a:prstGeom prst="rect">
                <a:avLst/>
              </a:prstGeom>
              <a:solidFill>
                <a:srgbClr val="1A73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2" name="Rectangle 940"/>
              <p:cNvSpPr>
                <a:spLocks noChangeArrowheads="1"/>
              </p:cNvSpPr>
              <p:nvPr/>
            </p:nvSpPr>
            <p:spPr bwMode="auto">
              <a:xfrm>
                <a:off x="319" y="2647"/>
                <a:ext cx="943" cy="5"/>
              </a:xfrm>
              <a:prstGeom prst="rect">
                <a:avLst/>
              </a:prstGeom>
              <a:solidFill>
                <a:srgbClr val="1A73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3" name="Rectangle 941"/>
              <p:cNvSpPr>
                <a:spLocks noChangeArrowheads="1"/>
              </p:cNvSpPr>
              <p:nvPr/>
            </p:nvSpPr>
            <p:spPr bwMode="auto">
              <a:xfrm>
                <a:off x="319" y="2652"/>
                <a:ext cx="943" cy="5"/>
              </a:xfrm>
              <a:prstGeom prst="rect">
                <a:avLst/>
              </a:prstGeom>
              <a:solidFill>
                <a:srgbClr val="1A72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4" name="Rectangle 942"/>
              <p:cNvSpPr>
                <a:spLocks noChangeArrowheads="1"/>
              </p:cNvSpPr>
              <p:nvPr/>
            </p:nvSpPr>
            <p:spPr bwMode="auto">
              <a:xfrm>
                <a:off x="319" y="2657"/>
                <a:ext cx="943" cy="5"/>
              </a:xfrm>
              <a:prstGeom prst="rect">
                <a:avLst/>
              </a:prstGeom>
              <a:solidFill>
                <a:srgbClr val="1971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5" name="Rectangle 943"/>
              <p:cNvSpPr>
                <a:spLocks noChangeArrowheads="1"/>
              </p:cNvSpPr>
              <p:nvPr/>
            </p:nvSpPr>
            <p:spPr bwMode="auto">
              <a:xfrm>
                <a:off x="319" y="2662"/>
                <a:ext cx="943" cy="4"/>
              </a:xfrm>
              <a:prstGeom prst="rect">
                <a:avLst/>
              </a:prstGeom>
              <a:solidFill>
                <a:srgbClr val="1971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6" name="Rectangle 944"/>
              <p:cNvSpPr>
                <a:spLocks noChangeArrowheads="1"/>
              </p:cNvSpPr>
              <p:nvPr/>
            </p:nvSpPr>
            <p:spPr bwMode="auto">
              <a:xfrm>
                <a:off x="319" y="2666"/>
                <a:ext cx="943" cy="5"/>
              </a:xfrm>
              <a:prstGeom prst="rect">
                <a:avLst/>
              </a:prstGeom>
              <a:solidFill>
                <a:srgbClr val="1970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7" name="Rectangle 945"/>
              <p:cNvSpPr>
                <a:spLocks noChangeArrowheads="1"/>
              </p:cNvSpPr>
              <p:nvPr/>
            </p:nvSpPr>
            <p:spPr bwMode="auto">
              <a:xfrm>
                <a:off x="319" y="2671"/>
                <a:ext cx="943" cy="5"/>
              </a:xfrm>
              <a:prstGeom prst="rect">
                <a:avLst/>
              </a:prstGeom>
              <a:solidFill>
                <a:srgbClr val="196F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8" name="Rectangle 946"/>
              <p:cNvSpPr>
                <a:spLocks noChangeArrowheads="1"/>
              </p:cNvSpPr>
              <p:nvPr/>
            </p:nvSpPr>
            <p:spPr bwMode="auto">
              <a:xfrm>
                <a:off x="319" y="2676"/>
                <a:ext cx="943" cy="4"/>
              </a:xfrm>
              <a:prstGeom prst="rect">
                <a:avLst/>
              </a:prstGeom>
              <a:solidFill>
                <a:srgbClr val="196E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9" name="Rectangle 947"/>
              <p:cNvSpPr>
                <a:spLocks noChangeArrowheads="1"/>
              </p:cNvSpPr>
              <p:nvPr/>
            </p:nvSpPr>
            <p:spPr bwMode="auto">
              <a:xfrm>
                <a:off x="319" y="2680"/>
                <a:ext cx="943" cy="5"/>
              </a:xfrm>
              <a:prstGeom prst="rect">
                <a:avLst/>
              </a:prstGeom>
              <a:solidFill>
                <a:srgbClr val="186E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0" name="Rectangle 948"/>
              <p:cNvSpPr>
                <a:spLocks noChangeArrowheads="1"/>
              </p:cNvSpPr>
              <p:nvPr/>
            </p:nvSpPr>
            <p:spPr bwMode="auto">
              <a:xfrm>
                <a:off x="319" y="2685"/>
                <a:ext cx="943" cy="5"/>
              </a:xfrm>
              <a:prstGeom prst="rect">
                <a:avLst/>
              </a:prstGeom>
              <a:solidFill>
                <a:srgbClr val="186D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1" name="Rectangle 949"/>
              <p:cNvSpPr>
                <a:spLocks noChangeArrowheads="1"/>
              </p:cNvSpPr>
              <p:nvPr/>
            </p:nvSpPr>
            <p:spPr bwMode="auto">
              <a:xfrm>
                <a:off x="319" y="2690"/>
                <a:ext cx="943" cy="5"/>
              </a:xfrm>
              <a:prstGeom prst="rect">
                <a:avLst/>
              </a:prstGeom>
              <a:solidFill>
                <a:srgbClr val="186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2" name="Rectangle 950"/>
              <p:cNvSpPr>
                <a:spLocks noChangeArrowheads="1"/>
              </p:cNvSpPr>
              <p:nvPr/>
            </p:nvSpPr>
            <p:spPr bwMode="auto">
              <a:xfrm>
                <a:off x="319" y="2695"/>
                <a:ext cx="943" cy="4"/>
              </a:xfrm>
              <a:prstGeom prst="rect">
                <a:avLst/>
              </a:prstGeom>
              <a:solidFill>
                <a:srgbClr val="186B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3" name="Rectangle 951"/>
              <p:cNvSpPr>
                <a:spLocks noChangeArrowheads="1"/>
              </p:cNvSpPr>
              <p:nvPr/>
            </p:nvSpPr>
            <p:spPr bwMode="auto">
              <a:xfrm>
                <a:off x="319" y="2699"/>
                <a:ext cx="943" cy="5"/>
              </a:xfrm>
              <a:prstGeom prst="rect">
                <a:avLst/>
              </a:prstGeom>
              <a:solidFill>
                <a:srgbClr val="186A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4" name="Rectangle 952"/>
              <p:cNvSpPr>
                <a:spLocks noChangeArrowheads="1"/>
              </p:cNvSpPr>
              <p:nvPr/>
            </p:nvSpPr>
            <p:spPr bwMode="auto">
              <a:xfrm>
                <a:off x="319" y="2704"/>
                <a:ext cx="943" cy="5"/>
              </a:xfrm>
              <a:prstGeom prst="rect">
                <a:avLst/>
              </a:prstGeom>
              <a:solidFill>
                <a:srgbClr val="1769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5" name="Rectangle 953"/>
              <p:cNvSpPr>
                <a:spLocks noChangeArrowheads="1"/>
              </p:cNvSpPr>
              <p:nvPr/>
            </p:nvSpPr>
            <p:spPr bwMode="auto">
              <a:xfrm>
                <a:off x="319" y="2709"/>
                <a:ext cx="943" cy="5"/>
              </a:xfrm>
              <a:prstGeom prst="rect">
                <a:avLst/>
              </a:prstGeom>
              <a:solidFill>
                <a:srgbClr val="1769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6" name="Rectangle 954"/>
              <p:cNvSpPr>
                <a:spLocks noChangeArrowheads="1"/>
              </p:cNvSpPr>
              <p:nvPr/>
            </p:nvSpPr>
            <p:spPr bwMode="auto">
              <a:xfrm>
                <a:off x="319" y="2714"/>
                <a:ext cx="943" cy="4"/>
              </a:xfrm>
              <a:prstGeom prst="rect">
                <a:avLst/>
              </a:prstGeom>
              <a:solidFill>
                <a:srgbClr val="1768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7" name="Rectangle 955"/>
              <p:cNvSpPr>
                <a:spLocks noChangeArrowheads="1"/>
              </p:cNvSpPr>
              <p:nvPr/>
            </p:nvSpPr>
            <p:spPr bwMode="auto">
              <a:xfrm>
                <a:off x="319" y="2718"/>
                <a:ext cx="943" cy="5"/>
              </a:xfrm>
              <a:prstGeom prst="rect">
                <a:avLst/>
              </a:prstGeom>
              <a:solidFill>
                <a:srgbClr val="1767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8" name="Rectangle 956"/>
              <p:cNvSpPr>
                <a:spLocks noChangeArrowheads="1"/>
              </p:cNvSpPr>
              <p:nvPr/>
            </p:nvSpPr>
            <p:spPr bwMode="auto">
              <a:xfrm>
                <a:off x="319" y="2723"/>
                <a:ext cx="943" cy="5"/>
              </a:xfrm>
              <a:prstGeom prst="rect">
                <a:avLst/>
              </a:prstGeom>
              <a:solidFill>
                <a:srgbClr val="1767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9" name="Rectangle 957"/>
              <p:cNvSpPr>
                <a:spLocks noChangeArrowheads="1"/>
              </p:cNvSpPr>
              <p:nvPr/>
            </p:nvSpPr>
            <p:spPr bwMode="auto">
              <a:xfrm>
                <a:off x="319" y="2728"/>
                <a:ext cx="943" cy="5"/>
              </a:xfrm>
              <a:prstGeom prst="rect">
                <a:avLst/>
              </a:prstGeom>
              <a:solidFill>
                <a:srgbClr val="1666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0" name="Rectangle 958"/>
              <p:cNvSpPr>
                <a:spLocks noChangeArrowheads="1"/>
              </p:cNvSpPr>
              <p:nvPr/>
            </p:nvSpPr>
            <p:spPr bwMode="auto">
              <a:xfrm>
                <a:off x="319" y="2733"/>
                <a:ext cx="943" cy="4"/>
              </a:xfrm>
              <a:prstGeom prst="rect">
                <a:avLst/>
              </a:prstGeom>
              <a:solidFill>
                <a:srgbClr val="1665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1" name="Rectangle 959"/>
              <p:cNvSpPr>
                <a:spLocks noChangeArrowheads="1"/>
              </p:cNvSpPr>
              <p:nvPr/>
            </p:nvSpPr>
            <p:spPr bwMode="auto">
              <a:xfrm>
                <a:off x="319" y="2737"/>
                <a:ext cx="943" cy="5"/>
              </a:xfrm>
              <a:prstGeom prst="rect">
                <a:avLst/>
              </a:prstGeom>
              <a:solidFill>
                <a:srgbClr val="1664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2" name="Rectangle 960"/>
              <p:cNvSpPr>
                <a:spLocks noChangeArrowheads="1"/>
              </p:cNvSpPr>
              <p:nvPr/>
            </p:nvSpPr>
            <p:spPr bwMode="auto">
              <a:xfrm>
                <a:off x="319" y="2742"/>
                <a:ext cx="943" cy="5"/>
              </a:xfrm>
              <a:prstGeom prst="rect">
                <a:avLst/>
              </a:prstGeom>
              <a:solidFill>
                <a:srgbClr val="1664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3" name="Rectangle 961"/>
              <p:cNvSpPr>
                <a:spLocks noChangeArrowheads="1"/>
              </p:cNvSpPr>
              <p:nvPr/>
            </p:nvSpPr>
            <p:spPr bwMode="auto">
              <a:xfrm>
                <a:off x="319" y="2747"/>
                <a:ext cx="943" cy="4"/>
              </a:xfrm>
              <a:prstGeom prst="rect">
                <a:avLst/>
              </a:prstGeom>
              <a:solidFill>
                <a:srgbClr val="1563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4" name="Rectangle 962"/>
              <p:cNvSpPr>
                <a:spLocks noChangeArrowheads="1"/>
              </p:cNvSpPr>
              <p:nvPr/>
            </p:nvSpPr>
            <p:spPr bwMode="auto">
              <a:xfrm>
                <a:off x="319" y="2751"/>
                <a:ext cx="943" cy="5"/>
              </a:xfrm>
              <a:prstGeom prst="rect">
                <a:avLst/>
              </a:prstGeom>
              <a:solidFill>
                <a:srgbClr val="1562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5" name="Rectangle 963"/>
              <p:cNvSpPr>
                <a:spLocks noChangeArrowheads="1"/>
              </p:cNvSpPr>
              <p:nvPr/>
            </p:nvSpPr>
            <p:spPr bwMode="auto">
              <a:xfrm>
                <a:off x="319" y="2756"/>
                <a:ext cx="943" cy="5"/>
              </a:xfrm>
              <a:prstGeom prst="rect">
                <a:avLst/>
              </a:prstGeom>
              <a:solidFill>
                <a:srgbClr val="1561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6" name="Rectangle 964"/>
              <p:cNvSpPr>
                <a:spLocks noChangeArrowheads="1"/>
              </p:cNvSpPr>
              <p:nvPr/>
            </p:nvSpPr>
            <p:spPr bwMode="auto">
              <a:xfrm>
                <a:off x="322" y="2401"/>
                <a:ext cx="940" cy="358"/>
              </a:xfrm>
              <a:prstGeom prst="rect">
                <a:avLst/>
              </a:prstGeom>
              <a:no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7" name="Rectangle 965"/>
              <p:cNvSpPr>
                <a:spLocks noChangeArrowheads="1"/>
              </p:cNvSpPr>
              <p:nvPr/>
            </p:nvSpPr>
            <p:spPr bwMode="auto">
              <a:xfrm>
                <a:off x="581" y="2418"/>
                <a:ext cx="52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Отражение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38" name="Rectangle 966"/>
              <p:cNvSpPr>
                <a:spLocks noChangeArrowheads="1"/>
              </p:cNvSpPr>
              <p:nvPr/>
            </p:nvSpPr>
            <p:spPr bwMode="auto">
              <a:xfrm>
                <a:off x="343" y="2524"/>
                <a:ext cx="103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расходования средств в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39" name="Rectangle 967"/>
              <p:cNvSpPr>
                <a:spLocks noChangeArrowheads="1"/>
              </p:cNvSpPr>
              <p:nvPr/>
            </p:nvSpPr>
            <p:spPr bwMode="auto">
              <a:xfrm>
                <a:off x="406" y="2630"/>
                <a:ext cx="87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бухгалтерском учете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40" name="Line 968"/>
              <p:cNvSpPr>
                <a:spLocks noChangeShapeType="1"/>
              </p:cNvSpPr>
              <p:nvPr/>
            </p:nvSpPr>
            <p:spPr bwMode="auto">
              <a:xfrm>
                <a:off x="792" y="2759"/>
                <a:ext cx="1" cy="68"/>
              </a:xfrm>
              <a:prstGeom prst="line">
                <a:avLst/>
              </a:pr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1" name="Freeform 969"/>
              <p:cNvSpPr>
                <a:spLocks/>
              </p:cNvSpPr>
              <p:nvPr/>
            </p:nvSpPr>
            <p:spPr bwMode="auto">
              <a:xfrm>
                <a:off x="770" y="2827"/>
                <a:ext cx="44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66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66">
                    <a:moveTo>
                      <a:pt x="0" y="0"/>
                    </a:moveTo>
                    <a:lnTo>
                      <a:pt x="22" y="66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2" name="Rectangle 970"/>
              <p:cNvSpPr>
                <a:spLocks noChangeArrowheads="1"/>
              </p:cNvSpPr>
              <p:nvPr/>
            </p:nvSpPr>
            <p:spPr bwMode="auto">
              <a:xfrm>
                <a:off x="3317" y="1639"/>
                <a:ext cx="943" cy="28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3" name="Rectangle 971"/>
              <p:cNvSpPr>
                <a:spLocks noChangeArrowheads="1"/>
              </p:cNvSpPr>
              <p:nvPr/>
            </p:nvSpPr>
            <p:spPr bwMode="auto">
              <a:xfrm>
                <a:off x="3317" y="1667"/>
                <a:ext cx="943" cy="5"/>
              </a:xfrm>
              <a:prstGeom prst="rect">
                <a:avLst/>
              </a:prstGeom>
              <a:solidFill>
                <a:srgbClr val="2296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4" name="Rectangle 972"/>
              <p:cNvSpPr>
                <a:spLocks noChangeArrowheads="1"/>
              </p:cNvSpPr>
              <p:nvPr/>
            </p:nvSpPr>
            <p:spPr bwMode="auto">
              <a:xfrm>
                <a:off x="3317" y="1672"/>
                <a:ext cx="943" cy="10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5" name="Rectangle 973"/>
              <p:cNvSpPr>
                <a:spLocks noChangeArrowheads="1"/>
              </p:cNvSpPr>
              <p:nvPr/>
            </p:nvSpPr>
            <p:spPr bwMode="auto">
              <a:xfrm>
                <a:off x="3317" y="1682"/>
                <a:ext cx="943" cy="4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6" name="Rectangle 974"/>
              <p:cNvSpPr>
                <a:spLocks noChangeArrowheads="1"/>
              </p:cNvSpPr>
              <p:nvPr/>
            </p:nvSpPr>
            <p:spPr bwMode="auto">
              <a:xfrm>
                <a:off x="3317" y="1686"/>
                <a:ext cx="943" cy="5"/>
              </a:xfrm>
              <a:prstGeom prst="rect">
                <a:avLst/>
              </a:prstGeom>
              <a:solidFill>
                <a:srgbClr val="2294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7" name="Rectangle 975"/>
              <p:cNvSpPr>
                <a:spLocks noChangeArrowheads="1"/>
              </p:cNvSpPr>
              <p:nvPr/>
            </p:nvSpPr>
            <p:spPr bwMode="auto">
              <a:xfrm>
                <a:off x="3317" y="1691"/>
                <a:ext cx="943" cy="5"/>
              </a:xfrm>
              <a:prstGeom prst="rect">
                <a:avLst/>
              </a:prstGeom>
              <a:solidFill>
                <a:srgbClr val="2294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8" name="Rectangle 976"/>
              <p:cNvSpPr>
                <a:spLocks noChangeArrowheads="1"/>
              </p:cNvSpPr>
              <p:nvPr/>
            </p:nvSpPr>
            <p:spPr bwMode="auto">
              <a:xfrm>
                <a:off x="3317" y="1696"/>
                <a:ext cx="943" cy="5"/>
              </a:xfrm>
              <a:prstGeom prst="rect">
                <a:avLst/>
              </a:prstGeom>
              <a:solidFill>
                <a:srgbClr val="2193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9" name="Rectangle 977"/>
              <p:cNvSpPr>
                <a:spLocks noChangeArrowheads="1"/>
              </p:cNvSpPr>
              <p:nvPr/>
            </p:nvSpPr>
            <p:spPr bwMode="auto">
              <a:xfrm>
                <a:off x="3317" y="1701"/>
                <a:ext cx="943" cy="4"/>
              </a:xfrm>
              <a:prstGeom prst="rect">
                <a:avLst/>
              </a:prstGeom>
              <a:solidFill>
                <a:srgbClr val="2192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0" name="Rectangle 978"/>
              <p:cNvSpPr>
                <a:spLocks noChangeArrowheads="1"/>
              </p:cNvSpPr>
              <p:nvPr/>
            </p:nvSpPr>
            <p:spPr bwMode="auto">
              <a:xfrm>
                <a:off x="3317" y="1705"/>
                <a:ext cx="943" cy="5"/>
              </a:xfrm>
              <a:prstGeom prst="rect">
                <a:avLst/>
              </a:prstGeom>
              <a:solidFill>
                <a:srgbClr val="2191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1" name="Rectangle 979"/>
              <p:cNvSpPr>
                <a:spLocks noChangeArrowheads="1"/>
              </p:cNvSpPr>
              <p:nvPr/>
            </p:nvSpPr>
            <p:spPr bwMode="auto">
              <a:xfrm>
                <a:off x="3317" y="1710"/>
                <a:ext cx="943" cy="5"/>
              </a:xfrm>
              <a:prstGeom prst="rect">
                <a:avLst/>
              </a:prstGeom>
              <a:solidFill>
                <a:srgbClr val="2190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2" name="Rectangle 980"/>
              <p:cNvSpPr>
                <a:spLocks noChangeArrowheads="1"/>
              </p:cNvSpPr>
              <p:nvPr/>
            </p:nvSpPr>
            <p:spPr bwMode="auto">
              <a:xfrm>
                <a:off x="3317" y="1715"/>
                <a:ext cx="943" cy="4"/>
              </a:xfrm>
              <a:prstGeom prst="rect">
                <a:avLst/>
              </a:prstGeom>
              <a:solidFill>
                <a:srgbClr val="218F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3" name="Rectangle 981"/>
              <p:cNvSpPr>
                <a:spLocks noChangeArrowheads="1"/>
              </p:cNvSpPr>
              <p:nvPr/>
            </p:nvSpPr>
            <p:spPr bwMode="auto">
              <a:xfrm>
                <a:off x="3317" y="1719"/>
                <a:ext cx="943" cy="5"/>
              </a:xfrm>
              <a:prstGeom prst="rect">
                <a:avLst/>
              </a:prstGeom>
              <a:solidFill>
                <a:srgbClr val="208F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4" name="Rectangle 982"/>
              <p:cNvSpPr>
                <a:spLocks noChangeArrowheads="1"/>
              </p:cNvSpPr>
              <p:nvPr/>
            </p:nvSpPr>
            <p:spPr bwMode="auto">
              <a:xfrm>
                <a:off x="3317" y="1724"/>
                <a:ext cx="943" cy="5"/>
              </a:xfrm>
              <a:prstGeom prst="rect">
                <a:avLst/>
              </a:prstGeom>
              <a:solidFill>
                <a:srgbClr val="208E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5" name="Rectangle 983"/>
              <p:cNvSpPr>
                <a:spLocks noChangeArrowheads="1"/>
              </p:cNvSpPr>
              <p:nvPr/>
            </p:nvSpPr>
            <p:spPr bwMode="auto">
              <a:xfrm>
                <a:off x="3317" y="1729"/>
                <a:ext cx="943" cy="5"/>
              </a:xfrm>
              <a:prstGeom prst="rect">
                <a:avLst/>
              </a:prstGeom>
              <a:solidFill>
                <a:srgbClr val="208D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6" name="Rectangle 984"/>
              <p:cNvSpPr>
                <a:spLocks noChangeArrowheads="1"/>
              </p:cNvSpPr>
              <p:nvPr/>
            </p:nvSpPr>
            <p:spPr bwMode="auto">
              <a:xfrm>
                <a:off x="3317" y="1734"/>
                <a:ext cx="943" cy="4"/>
              </a:xfrm>
              <a:prstGeom prst="rect">
                <a:avLst/>
              </a:prstGeom>
              <a:solidFill>
                <a:srgbClr val="208C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7" name="Rectangle 985"/>
              <p:cNvSpPr>
                <a:spLocks noChangeArrowheads="1"/>
              </p:cNvSpPr>
              <p:nvPr/>
            </p:nvSpPr>
            <p:spPr bwMode="auto">
              <a:xfrm>
                <a:off x="3317" y="1738"/>
                <a:ext cx="943" cy="5"/>
              </a:xfrm>
              <a:prstGeom prst="rect">
                <a:avLst/>
              </a:prstGeom>
              <a:solidFill>
                <a:srgbClr val="208C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8" name="Rectangle 986"/>
              <p:cNvSpPr>
                <a:spLocks noChangeArrowheads="1"/>
              </p:cNvSpPr>
              <p:nvPr/>
            </p:nvSpPr>
            <p:spPr bwMode="auto">
              <a:xfrm>
                <a:off x="3317" y="1743"/>
                <a:ext cx="943" cy="5"/>
              </a:xfrm>
              <a:prstGeom prst="rect">
                <a:avLst/>
              </a:prstGeom>
              <a:solidFill>
                <a:srgbClr val="1F8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9" name="Rectangle 987"/>
              <p:cNvSpPr>
                <a:spLocks noChangeArrowheads="1"/>
              </p:cNvSpPr>
              <p:nvPr/>
            </p:nvSpPr>
            <p:spPr bwMode="auto">
              <a:xfrm>
                <a:off x="3317" y="1748"/>
                <a:ext cx="943" cy="5"/>
              </a:xfrm>
              <a:prstGeom prst="rect">
                <a:avLst/>
              </a:prstGeom>
              <a:solidFill>
                <a:srgbClr val="1F8A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0" name="Rectangle 988"/>
              <p:cNvSpPr>
                <a:spLocks noChangeArrowheads="1"/>
              </p:cNvSpPr>
              <p:nvPr/>
            </p:nvSpPr>
            <p:spPr bwMode="auto">
              <a:xfrm>
                <a:off x="3317" y="1753"/>
                <a:ext cx="943" cy="4"/>
              </a:xfrm>
              <a:prstGeom prst="rect">
                <a:avLst/>
              </a:prstGeom>
              <a:solidFill>
                <a:srgbClr val="1F8A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1" name="Rectangle 989"/>
              <p:cNvSpPr>
                <a:spLocks noChangeArrowheads="1"/>
              </p:cNvSpPr>
              <p:nvPr/>
            </p:nvSpPr>
            <p:spPr bwMode="auto">
              <a:xfrm>
                <a:off x="3317" y="1757"/>
                <a:ext cx="943" cy="5"/>
              </a:xfrm>
              <a:prstGeom prst="rect">
                <a:avLst/>
              </a:prstGeom>
              <a:solidFill>
                <a:srgbClr val="1F89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2" name="Rectangle 990"/>
              <p:cNvSpPr>
                <a:spLocks noChangeArrowheads="1"/>
              </p:cNvSpPr>
              <p:nvPr/>
            </p:nvSpPr>
            <p:spPr bwMode="auto">
              <a:xfrm>
                <a:off x="3317" y="1762"/>
                <a:ext cx="943" cy="5"/>
              </a:xfrm>
              <a:prstGeom prst="rect">
                <a:avLst/>
              </a:prstGeom>
              <a:solidFill>
                <a:srgbClr val="1E88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3" name="Rectangle 991"/>
              <p:cNvSpPr>
                <a:spLocks noChangeArrowheads="1"/>
              </p:cNvSpPr>
              <p:nvPr/>
            </p:nvSpPr>
            <p:spPr bwMode="auto">
              <a:xfrm>
                <a:off x="3317" y="1767"/>
                <a:ext cx="943" cy="5"/>
              </a:xfrm>
              <a:prstGeom prst="rect">
                <a:avLst/>
              </a:prstGeom>
              <a:solidFill>
                <a:srgbClr val="1E8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4" name="Rectangle 992"/>
              <p:cNvSpPr>
                <a:spLocks noChangeArrowheads="1"/>
              </p:cNvSpPr>
              <p:nvPr/>
            </p:nvSpPr>
            <p:spPr bwMode="auto">
              <a:xfrm>
                <a:off x="3317" y="1772"/>
                <a:ext cx="943" cy="4"/>
              </a:xfrm>
              <a:prstGeom prst="rect">
                <a:avLst/>
              </a:prstGeom>
              <a:solidFill>
                <a:srgbClr val="1E86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5" name="Rectangle 993"/>
              <p:cNvSpPr>
                <a:spLocks noChangeArrowheads="1"/>
              </p:cNvSpPr>
              <p:nvPr/>
            </p:nvSpPr>
            <p:spPr bwMode="auto">
              <a:xfrm>
                <a:off x="3317" y="1776"/>
                <a:ext cx="943" cy="5"/>
              </a:xfrm>
              <a:prstGeom prst="rect">
                <a:avLst/>
              </a:prstGeom>
              <a:solidFill>
                <a:srgbClr val="1E8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6" name="Rectangle 994"/>
              <p:cNvSpPr>
                <a:spLocks noChangeArrowheads="1"/>
              </p:cNvSpPr>
              <p:nvPr/>
            </p:nvSpPr>
            <p:spPr bwMode="auto">
              <a:xfrm>
                <a:off x="3317" y="1781"/>
                <a:ext cx="943" cy="5"/>
              </a:xfrm>
              <a:prstGeom prst="rect">
                <a:avLst/>
              </a:prstGeom>
              <a:solidFill>
                <a:srgbClr val="1E85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7" name="Rectangle 995"/>
              <p:cNvSpPr>
                <a:spLocks noChangeArrowheads="1"/>
              </p:cNvSpPr>
              <p:nvPr/>
            </p:nvSpPr>
            <p:spPr bwMode="auto">
              <a:xfrm>
                <a:off x="3317" y="1786"/>
                <a:ext cx="943" cy="4"/>
              </a:xfrm>
              <a:prstGeom prst="rect">
                <a:avLst/>
              </a:prstGeom>
              <a:solidFill>
                <a:srgbClr val="1D84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8" name="Rectangle 996"/>
              <p:cNvSpPr>
                <a:spLocks noChangeArrowheads="1"/>
              </p:cNvSpPr>
              <p:nvPr/>
            </p:nvSpPr>
            <p:spPr bwMode="auto">
              <a:xfrm>
                <a:off x="3317" y="1790"/>
                <a:ext cx="943" cy="5"/>
              </a:xfrm>
              <a:prstGeom prst="rect">
                <a:avLst/>
              </a:prstGeom>
              <a:solidFill>
                <a:srgbClr val="1D8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9" name="Rectangle 997"/>
              <p:cNvSpPr>
                <a:spLocks noChangeArrowheads="1"/>
              </p:cNvSpPr>
              <p:nvPr/>
            </p:nvSpPr>
            <p:spPr bwMode="auto">
              <a:xfrm>
                <a:off x="3317" y="1795"/>
                <a:ext cx="943" cy="5"/>
              </a:xfrm>
              <a:prstGeom prst="rect">
                <a:avLst/>
              </a:prstGeom>
              <a:solidFill>
                <a:srgbClr val="1D8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0" name="Rectangle 998"/>
              <p:cNvSpPr>
                <a:spLocks noChangeArrowheads="1"/>
              </p:cNvSpPr>
              <p:nvPr/>
            </p:nvSpPr>
            <p:spPr bwMode="auto">
              <a:xfrm>
                <a:off x="3317" y="1800"/>
                <a:ext cx="943" cy="5"/>
              </a:xfrm>
              <a:prstGeom prst="rect">
                <a:avLst/>
              </a:prstGeom>
              <a:solidFill>
                <a:srgbClr val="1D81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1" name="Rectangle 999"/>
              <p:cNvSpPr>
                <a:spLocks noChangeArrowheads="1"/>
              </p:cNvSpPr>
              <p:nvPr/>
            </p:nvSpPr>
            <p:spPr bwMode="auto">
              <a:xfrm>
                <a:off x="3317" y="1805"/>
                <a:ext cx="943" cy="4"/>
              </a:xfrm>
              <a:prstGeom prst="rect">
                <a:avLst/>
              </a:prstGeom>
              <a:solidFill>
                <a:srgbClr val="1D8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2" name="Rectangle 1000"/>
              <p:cNvSpPr>
                <a:spLocks noChangeArrowheads="1"/>
              </p:cNvSpPr>
              <p:nvPr/>
            </p:nvSpPr>
            <p:spPr bwMode="auto">
              <a:xfrm>
                <a:off x="3317" y="1809"/>
                <a:ext cx="943" cy="5"/>
              </a:xfrm>
              <a:prstGeom prst="rect">
                <a:avLst/>
              </a:prstGeom>
              <a:solidFill>
                <a:srgbClr val="1C8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3" name="Rectangle 1001"/>
              <p:cNvSpPr>
                <a:spLocks noChangeArrowheads="1"/>
              </p:cNvSpPr>
              <p:nvPr/>
            </p:nvSpPr>
            <p:spPr bwMode="auto">
              <a:xfrm>
                <a:off x="3317" y="1814"/>
                <a:ext cx="943" cy="5"/>
              </a:xfrm>
              <a:prstGeom prst="rect">
                <a:avLst/>
              </a:prstGeom>
              <a:solidFill>
                <a:srgbClr val="1C7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4" name="Rectangle 1002"/>
              <p:cNvSpPr>
                <a:spLocks noChangeArrowheads="1"/>
              </p:cNvSpPr>
              <p:nvPr/>
            </p:nvSpPr>
            <p:spPr bwMode="auto">
              <a:xfrm>
                <a:off x="3317" y="1819"/>
                <a:ext cx="943" cy="5"/>
              </a:xfrm>
              <a:prstGeom prst="rect">
                <a:avLst/>
              </a:prstGeom>
              <a:solidFill>
                <a:srgbClr val="1C7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5" name="Rectangle 1003"/>
              <p:cNvSpPr>
                <a:spLocks noChangeArrowheads="1"/>
              </p:cNvSpPr>
              <p:nvPr/>
            </p:nvSpPr>
            <p:spPr bwMode="auto">
              <a:xfrm>
                <a:off x="3317" y="1824"/>
                <a:ext cx="943" cy="4"/>
              </a:xfrm>
              <a:prstGeom prst="rect">
                <a:avLst/>
              </a:prstGeom>
              <a:solidFill>
                <a:srgbClr val="1C7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6" name="Rectangle 1004"/>
              <p:cNvSpPr>
                <a:spLocks noChangeArrowheads="1"/>
              </p:cNvSpPr>
              <p:nvPr/>
            </p:nvSpPr>
            <p:spPr bwMode="auto">
              <a:xfrm>
                <a:off x="3317" y="1828"/>
                <a:ext cx="943" cy="5"/>
              </a:xfrm>
              <a:prstGeom prst="rect">
                <a:avLst/>
              </a:prstGeom>
              <a:solidFill>
                <a:srgbClr val="1C7D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7" name="Rectangle 1005"/>
              <p:cNvSpPr>
                <a:spLocks noChangeArrowheads="1"/>
              </p:cNvSpPr>
              <p:nvPr/>
            </p:nvSpPr>
            <p:spPr bwMode="auto">
              <a:xfrm>
                <a:off x="3317" y="1833"/>
                <a:ext cx="943" cy="5"/>
              </a:xfrm>
              <a:prstGeom prst="rect">
                <a:avLst/>
              </a:prstGeom>
              <a:solidFill>
                <a:srgbClr val="1B7C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8" name="Rectangle 1006"/>
              <p:cNvSpPr>
                <a:spLocks noChangeArrowheads="1"/>
              </p:cNvSpPr>
              <p:nvPr/>
            </p:nvSpPr>
            <p:spPr bwMode="auto">
              <a:xfrm>
                <a:off x="3317" y="1838"/>
                <a:ext cx="943" cy="5"/>
              </a:xfrm>
              <a:prstGeom prst="rect">
                <a:avLst/>
              </a:prstGeom>
              <a:solidFill>
                <a:srgbClr val="1B7B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9" name="Rectangle 1007"/>
              <p:cNvSpPr>
                <a:spLocks noChangeArrowheads="1"/>
              </p:cNvSpPr>
              <p:nvPr/>
            </p:nvSpPr>
            <p:spPr bwMode="auto">
              <a:xfrm>
                <a:off x="3317" y="1843"/>
                <a:ext cx="943" cy="4"/>
              </a:xfrm>
              <a:prstGeom prst="rect">
                <a:avLst/>
              </a:prstGeom>
              <a:solidFill>
                <a:srgbClr val="1B7B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0" name="Rectangle 1008"/>
              <p:cNvSpPr>
                <a:spLocks noChangeArrowheads="1"/>
              </p:cNvSpPr>
              <p:nvPr/>
            </p:nvSpPr>
            <p:spPr bwMode="auto">
              <a:xfrm>
                <a:off x="3317" y="1847"/>
                <a:ext cx="943" cy="5"/>
              </a:xfrm>
              <a:prstGeom prst="rect">
                <a:avLst/>
              </a:prstGeom>
              <a:solidFill>
                <a:srgbClr val="1B7A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Group 1210"/>
            <p:cNvGrpSpPr>
              <a:grpSpLocks/>
            </p:cNvGrpSpPr>
            <p:nvPr/>
          </p:nvGrpSpPr>
          <p:grpSpPr bwMode="auto">
            <a:xfrm>
              <a:off x="2760" y="1511"/>
              <a:ext cx="2921" cy="1993"/>
              <a:chOff x="2760" y="1511"/>
              <a:chExt cx="2921" cy="1993"/>
            </a:xfrm>
          </p:grpSpPr>
          <p:sp>
            <p:nvSpPr>
              <p:cNvPr id="4082" name="Rectangle 1010"/>
              <p:cNvSpPr>
                <a:spLocks noChangeArrowheads="1"/>
              </p:cNvSpPr>
              <p:nvPr/>
            </p:nvSpPr>
            <p:spPr bwMode="auto">
              <a:xfrm>
                <a:off x="3317" y="1852"/>
                <a:ext cx="943" cy="5"/>
              </a:xfrm>
              <a:prstGeom prst="rect">
                <a:avLst/>
              </a:prstGeom>
              <a:solidFill>
                <a:srgbClr val="1A79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3" name="Rectangle 1011"/>
              <p:cNvSpPr>
                <a:spLocks noChangeArrowheads="1"/>
              </p:cNvSpPr>
              <p:nvPr/>
            </p:nvSpPr>
            <p:spPr bwMode="auto">
              <a:xfrm>
                <a:off x="3317" y="1857"/>
                <a:ext cx="943" cy="4"/>
              </a:xfrm>
              <a:prstGeom prst="rect">
                <a:avLst/>
              </a:prstGeom>
              <a:solidFill>
                <a:srgbClr val="1A7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4" name="Rectangle 1012"/>
              <p:cNvSpPr>
                <a:spLocks noChangeArrowheads="1"/>
              </p:cNvSpPr>
              <p:nvPr/>
            </p:nvSpPr>
            <p:spPr bwMode="auto">
              <a:xfrm>
                <a:off x="3317" y="1861"/>
                <a:ext cx="943" cy="5"/>
              </a:xfrm>
              <a:prstGeom prst="rect">
                <a:avLst/>
              </a:prstGeom>
              <a:solidFill>
                <a:srgbClr val="1A77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5" name="Rectangle 1013"/>
              <p:cNvSpPr>
                <a:spLocks noChangeArrowheads="1"/>
              </p:cNvSpPr>
              <p:nvPr/>
            </p:nvSpPr>
            <p:spPr bwMode="auto">
              <a:xfrm>
                <a:off x="3317" y="1866"/>
                <a:ext cx="943" cy="5"/>
              </a:xfrm>
              <a:prstGeom prst="rect">
                <a:avLst/>
              </a:prstGeom>
              <a:solidFill>
                <a:srgbClr val="1A76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6" name="Rectangle 1014"/>
              <p:cNvSpPr>
                <a:spLocks noChangeArrowheads="1"/>
              </p:cNvSpPr>
              <p:nvPr/>
            </p:nvSpPr>
            <p:spPr bwMode="auto">
              <a:xfrm>
                <a:off x="3317" y="1871"/>
                <a:ext cx="943" cy="5"/>
              </a:xfrm>
              <a:prstGeom prst="rect">
                <a:avLst/>
              </a:prstGeom>
              <a:solidFill>
                <a:srgbClr val="1A75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7" name="Rectangle 1015"/>
              <p:cNvSpPr>
                <a:spLocks noChangeArrowheads="1"/>
              </p:cNvSpPr>
              <p:nvPr/>
            </p:nvSpPr>
            <p:spPr bwMode="auto">
              <a:xfrm>
                <a:off x="3317" y="1876"/>
                <a:ext cx="943" cy="4"/>
              </a:xfrm>
              <a:prstGeom prst="rect">
                <a:avLst/>
              </a:prstGeom>
              <a:solidFill>
                <a:srgbClr val="1A75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8" name="Rectangle 1016"/>
              <p:cNvSpPr>
                <a:spLocks noChangeArrowheads="1"/>
              </p:cNvSpPr>
              <p:nvPr/>
            </p:nvSpPr>
            <p:spPr bwMode="auto">
              <a:xfrm>
                <a:off x="3317" y="1880"/>
                <a:ext cx="943" cy="5"/>
              </a:xfrm>
              <a:prstGeom prst="rect">
                <a:avLst/>
              </a:prstGeom>
              <a:solidFill>
                <a:srgbClr val="1A74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9" name="Rectangle 1017"/>
              <p:cNvSpPr>
                <a:spLocks noChangeArrowheads="1"/>
              </p:cNvSpPr>
              <p:nvPr/>
            </p:nvSpPr>
            <p:spPr bwMode="auto">
              <a:xfrm>
                <a:off x="3317" y="1885"/>
                <a:ext cx="943" cy="5"/>
              </a:xfrm>
              <a:prstGeom prst="rect">
                <a:avLst/>
              </a:prstGeom>
              <a:solidFill>
                <a:srgbClr val="1A73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0" name="Rectangle 1018"/>
              <p:cNvSpPr>
                <a:spLocks noChangeArrowheads="1"/>
              </p:cNvSpPr>
              <p:nvPr/>
            </p:nvSpPr>
            <p:spPr bwMode="auto">
              <a:xfrm>
                <a:off x="3317" y="1890"/>
                <a:ext cx="943" cy="5"/>
              </a:xfrm>
              <a:prstGeom prst="rect">
                <a:avLst/>
              </a:prstGeom>
              <a:solidFill>
                <a:srgbClr val="1A72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1" name="Rectangle 1019"/>
              <p:cNvSpPr>
                <a:spLocks noChangeArrowheads="1"/>
              </p:cNvSpPr>
              <p:nvPr/>
            </p:nvSpPr>
            <p:spPr bwMode="auto">
              <a:xfrm>
                <a:off x="3317" y="1895"/>
                <a:ext cx="943" cy="4"/>
              </a:xfrm>
              <a:prstGeom prst="rect">
                <a:avLst/>
              </a:prstGeom>
              <a:solidFill>
                <a:srgbClr val="1A72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2" name="Rectangle 1020"/>
              <p:cNvSpPr>
                <a:spLocks noChangeArrowheads="1"/>
              </p:cNvSpPr>
              <p:nvPr/>
            </p:nvSpPr>
            <p:spPr bwMode="auto">
              <a:xfrm>
                <a:off x="3317" y="1899"/>
                <a:ext cx="943" cy="5"/>
              </a:xfrm>
              <a:prstGeom prst="rect">
                <a:avLst/>
              </a:prstGeom>
              <a:solidFill>
                <a:srgbClr val="1971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3" name="Rectangle 1021"/>
              <p:cNvSpPr>
                <a:spLocks noChangeArrowheads="1"/>
              </p:cNvSpPr>
              <p:nvPr/>
            </p:nvSpPr>
            <p:spPr bwMode="auto">
              <a:xfrm>
                <a:off x="3317" y="1904"/>
                <a:ext cx="943" cy="5"/>
              </a:xfrm>
              <a:prstGeom prst="rect">
                <a:avLst/>
              </a:prstGeom>
              <a:solidFill>
                <a:srgbClr val="1970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4" name="Rectangle 1022"/>
              <p:cNvSpPr>
                <a:spLocks noChangeArrowheads="1"/>
              </p:cNvSpPr>
              <p:nvPr/>
            </p:nvSpPr>
            <p:spPr bwMode="auto">
              <a:xfrm>
                <a:off x="3317" y="1909"/>
                <a:ext cx="943" cy="5"/>
              </a:xfrm>
              <a:prstGeom prst="rect">
                <a:avLst/>
              </a:prstGeom>
              <a:solidFill>
                <a:srgbClr val="1970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5" name="Rectangle 1023"/>
              <p:cNvSpPr>
                <a:spLocks noChangeArrowheads="1"/>
              </p:cNvSpPr>
              <p:nvPr/>
            </p:nvSpPr>
            <p:spPr bwMode="auto">
              <a:xfrm>
                <a:off x="3317" y="1914"/>
                <a:ext cx="943" cy="4"/>
              </a:xfrm>
              <a:prstGeom prst="rect">
                <a:avLst/>
              </a:prstGeom>
              <a:solidFill>
                <a:srgbClr val="196F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6" name="Rectangle 1024"/>
              <p:cNvSpPr>
                <a:spLocks noChangeArrowheads="1"/>
              </p:cNvSpPr>
              <p:nvPr/>
            </p:nvSpPr>
            <p:spPr bwMode="auto">
              <a:xfrm>
                <a:off x="3317" y="1918"/>
                <a:ext cx="943" cy="5"/>
              </a:xfrm>
              <a:prstGeom prst="rect">
                <a:avLst/>
              </a:prstGeom>
              <a:solidFill>
                <a:srgbClr val="186E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7" name="Rectangle 1025"/>
              <p:cNvSpPr>
                <a:spLocks noChangeArrowheads="1"/>
              </p:cNvSpPr>
              <p:nvPr/>
            </p:nvSpPr>
            <p:spPr bwMode="auto">
              <a:xfrm>
                <a:off x="3317" y="1923"/>
                <a:ext cx="943" cy="5"/>
              </a:xfrm>
              <a:prstGeom prst="rect">
                <a:avLst/>
              </a:prstGeom>
              <a:solidFill>
                <a:srgbClr val="186D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8" name="Rectangle 1026"/>
              <p:cNvSpPr>
                <a:spLocks noChangeArrowheads="1"/>
              </p:cNvSpPr>
              <p:nvPr/>
            </p:nvSpPr>
            <p:spPr bwMode="auto">
              <a:xfrm>
                <a:off x="3317" y="1928"/>
                <a:ext cx="943" cy="4"/>
              </a:xfrm>
              <a:prstGeom prst="rect">
                <a:avLst/>
              </a:prstGeom>
              <a:solidFill>
                <a:srgbClr val="186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9" name="Rectangle 1027"/>
              <p:cNvSpPr>
                <a:spLocks noChangeArrowheads="1"/>
              </p:cNvSpPr>
              <p:nvPr/>
            </p:nvSpPr>
            <p:spPr bwMode="auto">
              <a:xfrm>
                <a:off x="3317" y="1932"/>
                <a:ext cx="943" cy="5"/>
              </a:xfrm>
              <a:prstGeom prst="rect">
                <a:avLst/>
              </a:prstGeom>
              <a:solidFill>
                <a:srgbClr val="186B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0" name="Rectangle 1028"/>
              <p:cNvSpPr>
                <a:spLocks noChangeArrowheads="1"/>
              </p:cNvSpPr>
              <p:nvPr/>
            </p:nvSpPr>
            <p:spPr bwMode="auto">
              <a:xfrm>
                <a:off x="3317" y="1937"/>
                <a:ext cx="943" cy="5"/>
              </a:xfrm>
              <a:prstGeom prst="rect">
                <a:avLst/>
              </a:prstGeom>
              <a:solidFill>
                <a:srgbClr val="186B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1" name="Rectangle 1029"/>
              <p:cNvSpPr>
                <a:spLocks noChangeArrowheads="1"/>
              </p:cNvSpPr>
              <p:nvPr/>
            </p:nvSpPr>
            <p:spPr bwMode="auto">
              <a:xfrm>
                <a:off x="3317" y="1942"/>
                <a:ext cx="943" cy="5"/>
              </a:xfrm>
              <a:prstGeom prst="rect">
                <a:avLst/>
              </a:prstGeom>
              <a:solidFill>
                <a:srgbClr val="176A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2" name="Rectangle 1030"/>
              <p:cNvSpPr>
                <a:spLocks noChangeArrowheads="1"/>
              </p:cNvSpPr>
              <p:nvPr/>
            </p:nvSpPr>
            <p:spPr bwMode="auto">
              <a:xfrm>
                <a:off x="3317" y="1947"/>
                <a:ext cx="943" cy="4"/>
              </a:xfrm>
              <a:prstGeom prst="rect">
                <a:avLst/>
              </a:prstGeom>
              <a:solidFill>
                <a:srgbClr val="1769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3" name="Rectangle 1031"/>
              <p:cNvSpPr>
                <a:spLocks noChangeArrowheads="1"/>
              </p:cNvSpPr>
              <p:nvPr/>
            </p:nvSpPr>
            <p:spPr bwMode="auto">
              <a:xfrm>
                <a:off x="3317" y="1951"/>
                <a:ext cx="943" cy="5"/>
              </a:xfrm>
              <a:prstGeom prst="rect">
                <a:avLst/>
              </a:prstGeom>
              <a:solidFill>
                <a:srgbClr val="1768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4" name="Rectangle 1032"/>
              <p:cNvSpPr>
                <a:spLocks noChangeArrowheads="1"/>
              </p:cNvSpPr>
              <p:nvPr/>
            </p:nvSpPr>
            <p:spPr bwMode="auto">
              <a:xfrm>
                <a:off x="3317" y="1956"/>
                <a:ext cx="943" cy="5"/>
              </a:xfrm>
              <a:prstGeom prst="rect">
                <a:avLst/>
              </a:prstGeom>
              <a:solidFill>
                <a:srgbClr val="176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5" name="Rectangle 1033"/>
              <p:cNvSpPr>
                <a:spLocks noChangeArrowheads="1"/>
              </p:cNvSpPr>
              <p:nvPr/>
            </p:nvSpPr>
            <p:spPr bwMode="auto">
              <a:xfrm>
                <a:off x="3317" y="1961"/>
                <a:ext cx="943" cy="5"/>
              </a:xfrm>
              <a:prstGeom prst="rect">
                <a:avLst/>
              </a:prstGeom>
              <a:solidFill>
                <a:srgbClr val="1767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Rectangle 1034"/>
              <p:cNvSpPr>
                <a:spLocks noChangeArrowheads="1"/>
              </p:cNvSpPr>
              <p:nvPr/>
            </p:nvSpPr>
            <p:spPr bwMode="auto">
              <a:xfrm>
                <a:off x="3317" y="1966"/>
                <a:ext cx="943" cy="4"/>
              </a:xfrm>
              <a:prstGeom prst="rect">
                <a:avLst/>
              </a:prstGeom>
              <a:solidFill>
                <a:srgbClr val="1666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7" name="Rectangle 1035"/>
              <p:cNvSpPr>
                <a:spLocks noChangeArrowheads="1"/>
              </p:cNvSpPr>
              <p:nvPr/>
            </p:nvSpPr>
            <p:spPr bwMode="auto">
              <a:xfrm>
                <a:off x="3317" y="1970"/>
                <a:ext cx="943" cy="5"/>
              </a:xfrm>
              <a:prstGeom prst="rect">
                <a:avLst/>
              </a:prstGeom>
              <a:solidFill>
                <a:srgbClr val="1665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8" name="Rectangle 1036"/>
              <p:cNvSpPr>
                <a:spLocks noChangeArrowheads="1"/>
              </p:cNvSpPr>
              <p:nvPr/>
            </p:nvSpPr>
            <p:spPr bwMode="auto">
              <a:xfrm>
                <a:off x="3317" y="1975"/>
                <a:ext cx="943" cy="5"/>
              </a:xfrm>
              <a:prstGeom prst="rect">
                <a:avLst/>
              </a:prstGeom>
              <a:solidFill>
                <a:srgbClr val="1665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9" name="Rectangle 1037"/>
              <p:cNvSpPr>
                <a:spLocks noChangeArrowheads="1"/>
              </p:cNvSpPr>
              <p:nvPr/>
            </p:nvSpPr>
            <p:spPr bwMode="auto">
              <a:xfrm>
                <a:off x="3317" y="1980"/>
                <a:ext cx="943" cy="5"/>
              </a:xfrm>
              <a:prstGeom prst="rect">
                <a:avLst/>
              </a:prstGeom>
              <a:solidFill>
                <a:srgbClr val="1664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0" name="Rectangle 1038"/>
              <p:cNvSpPr>
                <a:spLocks noChangeArrowheads="1"/>
              </p:cNvSpPr>
              <p:nvPr/>
            </p:nvSpPr>
            <p:spPr bwMode="auto">
              <a:xfrm>
                <a:off x="3317" y="1985"/>
                <a:ext cx="943" cy="4"/>
              </a:xfrm>
              <a:prstGeom prst="rect">
                <a:avLst/>
              </a:prstGeom>
              <a:solidFill>
                <a:srgbClr val="1663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1" name="Rectangle 1039"/>
              <p:cNvSpPr>
                <a:spLocks noChangeArrowheads="1"/>
              </p:cNvSpPr>
              <p:nvPr/>
            </p:nvSpPr>
            <p:spPr bwMode="auto">
              <a:xfrm>
                <a:off x="3317" y="1989"/>
                <a:ext cx="943" cy="5"/>
              </a:xfrm>
              <a:prstGeom prst="rect">
                <a:avLst/>
              </a:prstGeom>
              <a:solidFill>
                <a:srgbClr val="1562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2" name="Rectangle 1040"/>
              <p:cNvSpPr>
                <a:spLocks noChangeArrowheads="1"/>
              </p:cNvSpPr>
              <p:nvPr/>
            </p:nvSpPr>
            <p:spPr bwMode="auto">
              <a:xfrm>
                <a:off x="3317" y="1994"/>
                <a:ext cx="943" cy="5"/>
              </a:xfrm>
              <a:prstGeom prst="rect">
                <a:avLst/>
              </a:prstGeom>
              <a:solidFill>
                <a:srgbClr val="1561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3" name="Rectangle 1041"/>
              <p:cNvSpPr>
                <a:spLocks noChangeArrowheads="1"/>
              </p:cNvSpPr>
              <p:nvPr/>
            </p:nvSpPr>
            <p:spPr bwMode="auto">
              <a:xfrm>
                <a:off x="3320" y="1641"/>
                <a:ext cx="940" cy="358"/>
              </a:xfrm>
              <a:prstGeom prst="rect">
                <a:avLst/>
              </a:prstGeom>
              <a:no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4" name="Rectangle 1042"/>
              <p:cNvSpPr>
                <a:spLocks noChangeArrowheads="1"/>
              </p:cNvSpPr>
              <p:nvPr/>
            </p:nvSpPr>
            <p:spPr bwMode="auto">
              <a:xfrm>
                <a:off x="3480" y="1658"/>
                <a:ext cx="734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Резервирование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5" name="Rectangle 1043"/>
              <p:cNvSpPr>
                <a:spLocks noChangeArrowheads="1"/>
              </p:cNvSpPr>
              <p:nvPr/>
            </p:nvSpPr>
            <p:spPr bwMode="auto">
              <a:xfrm>
                <a:off x="3420" y="1764"/>
                <a:ext cx="86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средств на лицевых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6" name="Rectangle 1044"/>
              <p:cNvSpPr>
                <a:spLocks noChangeArrowheads="1"/>
              </p:cNvSpPr>
              <p:nvPr/>
            </p:nvSpPr>
            <p:spPr bwMode="auto">
              <a:xfrm>
                <a:off x="3367" y="1870"/>
                <a:ext cx="95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счетах подразделений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7" name="Line 1045"/>
              <p:cNvSpPr>
                <a:spLocks noChangeShapeType="1"/>
              </p:cNvSpPr>
              <p:nvPr/>
            </p:nvSpPr>
            <p:spPr bwMode="auto">
              <a:xfrm>
                <a:off x="3790" y="1999"/>
                <a:ext cx="1" cy="88"/>
              </a:xfrm>
              <a:prstGeom prst="line">
                <a:avLst/>
              </a:pr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8" name="Freeform 1046"/>
              <p:cNvSpPr>
                <a:spLocks/>
              </p:cNvSpPr>
              <p:nvPr/>
            </p:nvSpPr>
            <p:spPr bwMode="auto">
              <a:xfrm>
                <a:off x="3768" y="2087"/>
                <a:ext cx="44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67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67">
                    <a:moveTo>
                      <a:pt x="0" y="0"/>
                    </a:moveTo>
                    <a:lnTo>
                      <a:pt x="22" y="67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9" name="Rectangle 1047"/>
              <p:cNvSpPr>
                <a:spLocks noChangeArrowheads="1"/>
              </p:cNvSpPr>
              <p:nvPr/>
            </p:nvSpPr>
            <p:spPr bwMode="auto">
              <a:xfrm>
                <a:off x="3317" y="2150"/>
                <a:ext cx="947" cy="24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0" name="Rectangle 1048"/>
              <p:cNvSpPr>
                <a:spLocks noChangeArrowheads="1"/>
              </p:cNvSpPr>
              <p:nvPr/>
            </p:nvSpPr>
            <p:spPr bwMode="auto">
              <a:xfrm>
                <a:off x="3317" y="2174"/>
                <a:ext cx="947" cy="5"/>
              </a:xfrm>
              <a:prstGeom prst="rect">
                <a:avLst/>
              </a:prstGeom>
              <a:solidFill>
                <a:srgbClr val="2296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1" name="Rectangle 1049"/>
              <p:cNvSpPr>
                <a:spLocks noChangeArrowheads="1"/>
              </p:cNvSpPr>
              <p:nvPr/>
            </p:nvSpPr>
            <p:spPr bwMode="auto">
              <a:xfrm>
                <a:off x="3317" y="2179"/>
                <a:ext cx="947" cy="4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2" name="Rectangle 1050"/>
              <p:cNvSpPr>
                <a:spLocks noChangeArrowheads="1"/>
              </p:cNvSpPr>
              <p:nvPr/>
            </p:nvSpPr>
            <p:spPr bwMode="auto">
              <a:xfrm>
                <a:off x="3317" y="2183"/>
                <a:ext cx="947" cy="5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3" name="Rectangle 1051"/>
              <p:cNvSpPr>
                <a:spLocks noChangeArrowheads="1"/>
              </p:cNvSpPr>
              <p:nvPr/>
            </p:nvSpPr>
            <p:spPr bwMode="auto">
              <a:xfrm>
                <a:off x="3317" y="2188"/>
                <a:ext cx="947" cy="5"/>
              </a:xfrm>
              <a:prstGeom prst="rect">
                <a:avLst/>
              </a:prstGeom>
              <a:solidFill>
                <a:srgbClr val="2294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4" name="Rectangle 1052"/>
              <p:cNvSpPr>
                <a:spLocks noChangeArrowheads="1"/>
              </p:cNvSpPr>
              <p:nvPr/>
            </p:nvSpPr>
            <p:spPr bwMode="auto">
              <a:xfrm>
                <a:off x="3317" y="2193"/>
                <a:ext cx="947" cy="5"/>
              </a:xfrm>
              <a:prstGeom prst="rect">
                <a:avLst/>
              </a:prstGeom>
              <a:solidFill>
                <a:srgbClr val="2293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5" name="Rectangle 1053"/>
              <p:cNvSpPr>
                <a:spLocks noChangeArrowheads="1"/>
              </p:cNvSpPr>
              <p:nvPr/>
            </p:nvSpPr>
            <p:spPr bwMode="auto">
              <a:xfrm>
                <a:off x="3317" y="2198"/>
                <a:ext cx="947" cy="4"/>
              </a:xfrm>
              <a:prstGeom prst="rect">
                <a:avLst/>
              </a:prstGeom>
              <a:solidFill>
                <a:srgbClr val="2192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6" name="Rectangle 1054"/>
              <p:cNvSpPr>
                <a:spLocks noChangeArrowheads="1"/>
              </p:cNvSpPr>
              <p:nvPr/>
            </p:nvSpPr>
            <p:spPr bwMode="auto">
              <a:xfrm>
                <a:off x="3317" y="2202"/>
                <a:ext cx="947" cy="5"/>
              </a:xfrm>
              <a:prstGeom prst="rect">
                <a:avLst/>
              </a:prstGeom>
              <a:solidFill>
                <a:srgbClr val="2191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7" name="Rectangle 1055"/>
              <p:cNvSpPr>
                <a:spLocks noChangeArrowheads="1"/>
              </p:cNvSpPr>
              <p:nvPr/>
            </p:nvSpPr>
            <p:spPr bwMode="auto">
              <a:xfrm>
                <a:off x="3317" y="2207"/>
                <a:ext cx="947" cy="5"/>
              </a:xfrm>
              <a:prstGeom prst="rect">
                <a:avLst/>
              </a:prstGeom>
              <a:solidFill>
                <a:srgbClr val="2190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8" name="Rectangle 1056"/>
              <p:cNvSpPr>
                <a:spLocks noChangeArrowheads="1"/>
              </p:cNvSpPr>
              <p:nvPr/>
            </p:nvSpPr>
            <p:spPr bwMode="auto">
              <a:xfrm>
                <a:off x="3317" y="2212"/>
                <a:ext cx="947" cy="5"/>
              </a:xfrm>
              <a:prstGeom prst="rect">
                <a:avLst/>
              </a:prstGeom>
              <a:solidFill>
                <a:srgbClr val="208F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9" name="Rectangle 1057"/>
              <p:cNvSpPr>
                <a:spLocks noChangeArrowheads="1"/>
              </p:cNvSpPr>
              <p:nvPr/>
            </p:nvSpPr>
            <p:spPr bwMode="auto">
              <a:xfrm>
                <a:off x="3317" y="2217"/>
                <a:ext cx="947" cy="4"/>
              </a:xfrm>
              <a:prstGeom prst="rect">
                <a:avLst/>
              </a:prstGeom>
              <a:solidFill>
                <a:srgbClr val="208D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0" name="Rectangle 1058"/>
              <p:cNvSpPr>
                <a:spLocks noChangeArrowheads="1"/>
              </p:cNvSpPr>
              <p:nvPr/>
            </p:nvSpPr>
            <p:spPr bwMode="auto">
              <a:xfrm>
                <a:off x="3317" y="2221"/>
                <a:ext cx="947" cy="5"/>
              </a:xfrm>
              <a:prstGeom prst="rect">
                <a:avLst/>
              </a:prstGeom>
              <a:solidFill>
                <a:srgbClr val="208C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1" name="Rectangle 1059"/>
              <p:cNvSpPr>
                <a:spLocks noChangeArrowheads="1"/>
              </p:cNvSpPr>
              <p:nvPr/>
            </p:nvSpPr>
            <p:spPr bwMode="auto">
              <a:xfrm>
                <a:off x="3317" y="2226"/>
                <a:ext cx="947" cy="5"/>
              </a:xfrm>
              <a:prstGeom prst="rect">
                <a:avLst/>
              </a:prstGeom>
              <a:solidFill>
                <a:srgbClr val="208C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2" name="Rectangle 1060"/>
              <p:cNvSpPr>
                <a:spLocks noChangeArrowheads="1"/>
              </p:cNvSpPr>
              <p:nvPr/>
            </p:nvSpPr>
            <p:spPr bwMode="auto">
              <a:xfrm>
                <a:off x="3317" y="2231"/>
                <a:ext cx="947" cy="4"/>
              </a:xfrm>
              <a:prstGeom prst="rect">
                <a:avLst/>
              </a:prstGeom>
              <a:solidFill>
                <a:srgbClr val="1F8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3" name="Rectangle 1061"/>
              <p:cNvSpPr>
                <a:spLocks noChangeArrowheads="1"/>
              </p:cNvSpPr>
              <p:nvPr/>
            </p:nvSpPr>
            <p:spPr bwMode="auto">
              <a:xfrm>
                <a:off x="3317" y="2235"/>
                <a:ext cx="947" cy="5"/>
              </a:xfrm>
              <a:prstGeom prst="rect">
                <a:avLst/>
              </a:prstGeom>
              <a:solidFill>
                <a:srgbClr val="1F8A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4" name="Rectangle 1062"/>
              <p:cNvSpPr>
                <a:spLocks noChangeArrowheads="1"/>
              </p:cNvSpPr>
              <p:nvPr/>
            </p:nvSpPr>
            <p:spPr bwMode="auto">
              <a:xfrm>
                <a:off x="3317" y="2240"/>
                <a:ext cx="947" cy="5"/>
              </a:xfrm>
              <a:prstGeom prst="rect">
                <a:avLst/>
              </a:prstGeom>
              <a:solidFill>
                <a:srgbClr val="1F89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5" name="Rectangle 1063"/>
              <p:cNvSpPr>
                <a:spLocks noChangeArrowheads="1"/>
              </p:cNvSpPr>
              <p:nvPr/>
            </p:nvSpPr>
            <p:spPr bwMode="auto">
              <a:xfrm>
                <a:off x="3317" y="2245"/>
                <a:ext cx="947" cy="5"/>
              </a:xfrm>
              <a:prstGeom prst="rect">
                <a:avLst/>
              </a:prstGeom>
              <a:solidFill>
                <a:srgbClr val="1E88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6" name="Rectangle 1064"/>
              <p:cNvSpPr>
                <a:spLocks noChangeArrowheads="1"/>
              </p:cNvSpPr>
              <p:nvPr/>
            </p:nvSpPr>
            <p:spPr bwMode="auto">
              <a:xfrm>
                <a:off x="3317" y="2250"/>
                <a:ext cx="947" cy="4"/>
              </a:xfrm>
              <a:prstGeom prst="rect">
                <a:avLst/>
              </a:prstGeom>
              <a:solidFill>
                <a:srgbClr val="1E86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7" name="Rectangle 1065"/>
              <p:cNvSpPr>
                <a:spLocks noChangeArrowheads="1"/>
              </p:cNvSpPr>
              <p:nvPr/>
            </p:nvSpPr>
            <p:spPr bwMode="auto">
              <a:xfrm>
                <a:off x="3317" y="2254"/>
                <a:ext cx="947" cy="5"/>
              </a:xfrm>
              <a:prstGeom prst="rect">
                <a:avLst/>
              </a:prstGeom>
              <a:solidFill>
                <a:srgbClr val="1E8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8" name="Rectangle 1066"/>
              <p:cNvSpPr>
                <a:spLocks noChangeArrowheads="1"/>
              </p:cNvSpPr>
              <p:nvPr/>
            </p:nvSpPr>
            <p:spPr bwMode="auto">
              <a:xfrm>
                <a:off x="3317" y="2259"/>
                <a:ext cx="947" cy="5"/>
              </a:xfrm>
              <a:prstGeom prst="rect">
                <a:avLst/>
              </a:prstGeom>
              <a:solidFill>
                <a:srgbClr val="1E84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9" name="Rectangle 1067"/>
              <p:cNvSpPr>
                <a:spLocks noChangeArrowheads="1"/>
              </p:cNvSpPr>
              <p:nvPr/>
            </p:nvSpPr>
            <p:spPr bwMode="auto">
              <a:xfrm>
                <a:off x="3317" y="2264"/>
                <a:ext cx="947" cy="5"/>
              </a:xfrm>
              <a:prstGeom prst="rect">
                <a:avLst/>
              </a:prstGeom>
              <a:solidFill>
                <a:srgbClr val="1D8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0" name="Rectangle 1068"/>
              <p:cNvSpPr>
                <a:spLocks noChangeArrowheads="1"/>
              </p:cNvSpPr>
              <p:nvPr/>
            </p:nvSpPr>
            <p:spPr bwMode="auto">
              <a:xfrm>
                <a:off x="3317" y="2269"/>
                <a:ext cx="947" cy="4"/>
              </a:xfrm>
              <a:prstGeom prst="rect">
                <a:avLst/>
              </a:prstGeom>
              <a:solidFill>
                <a:srgbClr val="1D8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1" name="Rectangle 1069"/>
              <p:cNvSpPr>
                <a:spLocks noChangeArrowheads="1"/>
              </p:cNvSpPr>
              <p:nvPr/>
            </p:nvSpPr>
            <p:spPr bwMode="auto">
              <a:xfrm>
                <a:off x="3317" y="2273"/>
                <a:ext cx="947" cy="5"/>
              </a:xfrm>
              <a:prstGeom prst="rect">
                <a:avLst/>
              </a:prstGeom>
              <a:solidFill>
                <a:srgbClr val="1D81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2" name="Rectangle 1070"/>
              <p:cNvSpPr>
                <a:spLocks noChangeArrowheads="1"/>
              </p:cNvSpPr>
              <p:nvPr/>
            </p:nvSpPr>
            <p:spPr bwMode="auto">
              <a:xfrm>
                <a:off x="3317" y="2278"/>
                <a:ext cx="947" cy="5"/>
              </a:xfrm>
              <a:prstGeom prst="rect">
                <a:avLst/>
              </a:prstGeom>
              <a:solidFill>
                <a:srgbClr val="1C8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3" name="Rectangle 1071"/>
              <p:cNvSpPr>
                <a:spLocks noChangeArrowheads="1"/>
              </p:cNvSpPr>
              <p:nvPr/>
            </p:nvSpPr>
            <p:spPr bwMode="auto">
              <a:xfrm>
                <a:off x="3317" y="2283"/>
                <a:ext cx="947" cy="5"/>
              </a:xfrm>
              <a:prstGeom prst="rect">
                <a:avLst/>
              </a:prstGeom>
              <a:solidFill>
                <a:srgbClr val="1C7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4" name="Rectangle 1072"/>
              <p:cNvSpPr>
                <a:spLocks noChangeArrowheads="1"/>
              </p:cNvSpPr>
              <p:nvPr/>
            </p:nvSpPr>
            <p:spPr bwMode="auto">
              <a:xfrm>
                <a:off x="3317" y="2288"/>
                <a:ext cx="947" cy="4"/>
              </a:xfrm>
              <a:prstGeom prst="rect">
                <a:avLst/>
              </a:prstGeom>
              <a:solidFill>
                <a:srgbClr val="1C7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5" name="Rectangle 1073"/>
              <p:cNvSpPr>
                <a:spLocks noChangeArrowheads="1"/>
              </p:cNvSpPr>
              <p:nvPr/>
            </p:nvSpPr>
            <p:spPr bwMode="auto">
              <a:xfrm>
                <a:off x="3317" y="2292"/>
                <a:ext cx="947" cy="5"/>
              </a:xfrm>
              <a:prstGeom prst="rect">
                <a:avLst/>
              </a:prstGeom>
              <a:solidFill>
                <a:srgbClr val="1C7D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6" name="Rectangle 1074"/>
              <p:cNvSpPr>
                <a:spLocks noChangeArrowheads="1"/>
              </p:cNvSpPr>
              <p:nvPr/>
            </p:nvSpPr>
            <p:spPr bwMode="auto">
              <a:xfrm>
                <a:off x="3317" y="2297"/>
                <a:ext cx="947" cy="5"/>
              </a:xfrm>
              <a:prstGeom prst="rect">
                <a:avLst/>
              </a:prstGeom>
              <a:solidFill>
                <a:srgbClr val="1B7C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7" name="Rectangle 1075"/>
              <p:cNvSpPr>
                <a:spLocks noChangeArrowheads="1"/>
              </p:cNvSpPr>
              <p:nvPr/>
            </p:nvSpPr>
            <p:spPr bwMode="auto">
              <a:xfrm>
                <a:off x="3317" y="2302"/>
                <a:ext cx="947" cy="4"/>
              </a:xfrm>
              <a:prstGeom prst="rect">
                <a:avLst/>
              </a:prstGeom>
              <a:solidFill>
                <a:srgbClr val="1B7B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8" name="Rectangle 1076"/>
              <p:cNvSpPr>
                <a:spLocks noChangeArrowheads="1"/>
              </p:cNvSpPr>
              <p:nvPr/>
            </p:nvSpPr>
            <p:spPr bwMode="auto">
              <a:xfrm>
                <a:off x="3317" y="2306"/>
                <a:ext cx="947" cy="5"/>
              </a:xfrm>
              <a:prstGeom prst="rect">
                <a:avLst/>
              </a:prstGeom>
              <a:solidFill>
                <a:srgbClr val="1B7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9" name="Rectangle 1077"/>
              <p:cNvSpPr>
                <a:spLocks noChangeArrowheads="1"/>
              </p:cNvSpPr>
              <p:nvPr/>
            </p:nvSpPr>
            <p:spPr bwMode="auto">
              <a:xfrm>
                <a:off x="3317" y="2311"/>
                <a:ext cx="947" cy="5"/>
              </a:xfrm>
              <a:prstGeom prst="rect">
                <a:avLst/>
              </a:prstGeom>
              <a:solidFill>
                <a:srgbClr val="1A79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0" name="Rectangle 1078"/>
              <p:cNvSpPr>
                <a:spLocks noChangeArrowheads="1"/>
              </p:cNvSpPr>
              <p:nvPr/>
            </p:nvSpPr>
            <p:spPr bwMode="auto">
              <a:xfrm>
                <a:off x="3317" y="2316"/>
                <a:ext cx="947" cy="5"/>
              </a:xfrm>
              <a:prstGeom prst="rect">
                <a:avLst/>
              </a:prstGeom>
              <a:solidFill>
                <a:srgbClr val="1A7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1" name="Rectangle 1079"/>
              <p:cNvSpPr>
                <a:spLocks noChangeArrowheads="1"/>
              </p:cNvSpPr>
              <p:nvPr/>
            </p:nvSpPr>
            <p:spPr bwMode="auto">
              <a:xfrm>
                <a:off x="3317" y="2321"/>
                <a:ext cx="947" cy="4"/>
              </a:xfrm>
              <a:prstGeom prst="rect">
                <a:avLst/>
              </a:prstGeom>
              <a:solidFill>
                <a:srgbClr val="1A77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2" name="Rectangle 1080"/>
              <p:cNvSpPr>
                <a:spLocks noChangeArrowheads="1"/>
              </p:cNvSpPr>
              <p:nvPr/>
            </p:nvSpPr>
            <p:spPr bwMode="auto">
              <a:xfrm>
                <a:off x="3317" y="2325"/>
                <a:ext cx="947" cy="5"/>
              </a:xfrm>
              <a:prstGeom prst="rect">
                <a:avLst/>
              </a:prstGeom>
              <a:solidFill>
                <a:srgbClr val="1A75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3" name="Rectangle 1081"/>
              <p:cNvSpPr>
                <a:spLocks noChangeArrowheads="1"/>
              </p:cNvSpPr>
              <p:nvPr/>
            </p:nvSpPr>
            <p:spPr bwMode="auto">
              <a:xfrm>
                <a:off x="3317" y="2330"/>
                <a:ext cx="947" cy="5"/>
              </a:xfrm>
              <a:prstGeom prst="rect">
                <a:avLst/>
              </a:prstGeom>
              <a:solidFill>
                <a:srgbClr val="1A74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4" name="Rectangle 1082"/>
              <p:cNvSpPr>
                <a:spLocks noChangeArrowheads="1"/>
              </p:cNvSpPr>
              <p:nvPr/>
            </p:nvSpPr>
            <p:spPr bwMode="auto">
              <a:xfrm>
                <a:off x="3317" y="2335"/>
                <a:ext cx="947" cy="5"/>
              </a:xfrm>
              <a:prstGeom prst="rect">
                <a:avLst/>
              </a:prstGeom>
              <a:solidFill>
                <a:srgbClr val="1A73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5" name="Rectangle 1083"/>
              <p:cNvSpPr>
                <a:spLocks noChangeArrowheads="1"/>
              </p:cNvSpPr>
              <p:nvPr/>
            </p:nvSpPr>
            <p:spPr bwMode="auto">
              <a:xfrm>
                <a:off x="3317" y="2340"/>
                <a:ext cx="947" cy="4"/>
              </a:xfrm>
              <a:prstGeom prst="rect">
                <a:avLst/>
              </a:prstGeom>
              <a:solidFill>
                <a:srgbClr val="1A72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6" name="Rectangle 1084"/>
              <p:cNvSpPr>
                <a:spLocks noChangeArrowheads="1"/>
              </p:cNvSpPr>
              <p:nvPr/>
            </p:nvSpPr>
            <p:spPr bwMode="auto">
              <a:xfrm>
                <a:off x="3317" y="2344"/>
                <a:ext cx="947" cy="5"/>
              </a:xfrm>
              <a:prstGeom prst="rect">
                <a:avLst/>
              </a:prstGeom>
              <a:solidFill>
                <a:srgbClr val="1971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7" name="Rectangle 1085"/>
              <p:cNvSpPr>
                <a:spLocks noChangeArrowheads="1"/>
              </p:cNvSpPr>
              <p:nvPr/>
            </p:nvSpPr>
            <p:spPr bwMode="auto">
              <a:xfrm>
                <a:off x="3317" y="2349"/>
                <a:ext cx="947" cy="5"/>
              </a:xfrm>
              <a:prstGeom prst="rect">
                <a:avLst/>
              </a:prstGeom>
              <a:solidFill>
                <a:srgbClr val="1971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8" name="Rectangle 1086"/>
              <p:cNvSpPr>
                <a:spLocks noChangeArrowheads="1"/>
              </p:cNvSpPr>
              <p:nvPr/>
            </p:nvSpPr>
            <p:spPr bwMode="auto">
              <a:xfrm>
                <a:off x="3317" y="2354"/>
                <a:ext cx="947" cy="5"/>
              </a:xfrm>
              <a:prstGeom prst="rect">
                <a:avLst/>
              </a:prstGeom>
              <a:solidFill>
                <a:srgbClr val="1970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9" name="Rectangle 1087"/>
              <p:cNvSpPr>
                <a:spLocks noChangeArrowheads="1"/>
              </p:cNvSpPr>
              <p:nvPr/>
            </p:nvSpPr>
            <p:spPr bwMode="auto">
              <a:xfrm>
                <a:off x="3317" y="2359"/>
                <a:ext cx="947" cy="4"/>
              </a:xfrm>
              <a:prstGeom prst="rect">
                <a:avLst/>
              </a:prstGeom>
              <a:solidFill>
                <a:srgbClr val="196F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0" name="Rectangle 1088"/>
              <p:cNvSpPr>
                <a:spLocks noChangeArrowheads="1"/>
              </p:cNvSpPr>
              <p:nvPr/>
            </p:nvSpPr>
            <p:spPr bwMode="auto">
              <a:xfrm>
                <a:off x="3317" y="2363"/>
                <a:ext cx="947" cy="5"/>
              </a:xfrm>
              <a:prstGeom prst="rect">
                <a:avLst/>
              </a:prstGeom>
              <a:solidFill>
                <a:srgbClr val="186D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1" name="Rectangle 1089"/>
              <p:cNvSpPr>
                <a:spLocks noChangeArrowheads="1"/>
              </p:cNvSpPr>
              <p:nvPr/>
            </p:nvSpPr>
            <p:spPr bwMode="auto">
              <a:xfrm>
                <a:off x="3317" y="2368"/>
                <a:ext cx="947" cy="5"/>
              </a:xfrm>
              <a:prstGeom prst="rect">
                <a:avLst/>
              </a:prstGeom>
              <a:solidFill>
                <a:srgbClr val="186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2" name="Rectangle 1090"/>
              <p:cNvSpPr>
                <a:spLocks noChangeArrowheads="1"/>
              </p:cNvSpPr>
              <p:nvPr/>
            </p:nvSpPr>
            <p:spPr bwMode="auto">
              <a:xfrm>
                <a:off x="3317" y="2373"/>
                <a:ext cx="947" cy="4"/>
              </a:xfrm>
              <a:prstGeom prst="rect">
                <a:avLst/>
              </a:prstGeom>
              <a:solidFill>
                <a:srgbClr val="186B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3" name="Rectangle 1091"/>
              <p:cNvSpPr>
                <a:spLocks noChangeArrowheads="1"/>
              </p:cNvSpPr>
              <p:nvPr/>
            </p:nvSpPr>
            <p:spPr bwMode="auto">
              <a:xfrm>
                <a:off x="3317" y="2377"/>
                <a:ext cx="947" cy="5"/>
              </a:xfrm>
              <a:prstGeom prst="rect">
                <a:avLst/>
              </a:prstGeom>
              <a:solidFill>
                <a:srgbClr val="186A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4" name="Rectangle 1092"/>
              <p:cNvSpPr>
                <a:spLocks noChangeArrowheads="1"/>
              </p:cNvSpPr>
              <p:nvPr/>
            </p:nvSpPr>
            <p:spPr bwMode="auto">
              <a:xfrm>
                <a:off x="3317" y="2382"/>
                <a:ext cx="947" cy="5"/>
              </a:xfrm>
              <a:prstGeom prst="rect">
                <a:avLst/>
              </a:prstGeom>
              <a:solidFill>
                <a:srgbClr val="1769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5" name="Rectangle 1093"/>
              <p:cNvSpPr>
                <a:spLocks noChangeArrowheads="1"/>
              </p:cNvSpPr>
              <p:nvPr/>
            </p:nvSpPr>
            <p:spPr bwMode="auto">
              <a:xfrm>
                <a:off x="3317" y="2387"/>
                <a:ext cx="947" cy="5"/>
              </a:xfrm>
              <a:prstGeom prst="rect">
                <a:avLst/>
              </a:prstGeom>
              <a:solidFill>
                <a:srgbClr val="1768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6" name="Rectangle 1094"/>
              <p:cNvSpPr>
                <a:spLocks noChangeArrowheads="1"/>
              </p:cNvSpPr>
              <p:nvPr/>
            </p:nvSpPr>
            <p:spPr bwMode="auto">
              <a:xfrm>
                <a:off x="3317" y="2392"/>
                <a:ext cx="947" cy="4"/>
              </a:xfrm>
              <a:prstGeom prst="rect">
                <a:avLst/>
              </a:prstGeom>
              <a:solidFill>
                <a:srgbClr val="1767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7" name="Rectangle 1095"/>
              <p:cNvSpPr>
                <a:spLocks noChangeArrowheads="1"/>
              </p:cNvSpPr>
              <p:nvPr/>
            </p:nvSpPr>
            <p:spPr bwMode="auto">
              <a:xfrm>
                <a:off x="3317" y="2396"/>
                <a:ext cx="947" cy="5"/>
              </a:xfrm>
              <a:prstGeom prst="rect">
                <a:avLst/>
              </a:prstGeom>
              <a:solidFill>
                <a:srgbClr val="1666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8" name="Rectangle 1096"/>
              <p:cNvSpPr>
                <a:spLocks noChangeArrowheads="1"/>
              </p:cNvSpPr>
              <p:nvPr/>
            </p:nvSpPr>
            <p:spPr bwMode="auto">
              <a:xfrm>
                <a:off x="3317" y="2401"/>
                <a:ext cx="947" cy="5"/>
              </a:xfrm>
              <a:prstGeom prst="rect">
                <a:avLst/>
              </a:prstGeom>
              <a:solidFill>
                <a:srgbClr val="1665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9" name="Rectangle 1097"/>
              <p:cNvSpPr>
                <a:spLocks noChangeArrowheads="1"/>
              </p:cNvSpPr>
              <p:nvPr/>
            </p:nvSpPr>
            <p:spPr bwMode="auto">
              <a:xfrm>
                <a:off x="3317" y="2406"/>
                <a:ext cx="947" cy="5"/>
              </a:xfrm>
              <a:prstGeom prst="rect">
                <a:avLst/>
              </a:prstGeom>
              <a:solidFill>
                <a:srgbClr val="1664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0" name="Rectangle 1098"/>
              <p:cNvSpPr>
                <a:spLocks noChangeArrowheads="1"/>
              </p:cNvSpPr>
              <p:nvPr/>
            </p:nvSpPr>
            <p:spPr bwMode="auto">
              <a:xfrm>
                <a:off x="3317" y="2411"/>
                <a:ext cx="947" cy="4"/>
              </a:xfrm>
              <a:prstGeom prst="rect">
                <a:avLst/>
              </a:prstGeom>
              <a:solidFill>
                <a:srgbClr val="1663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1" name="Rectangle 1099"/>
              <p:cNvSpPr>
                <a:spLocks noChangeArrowheads="1"/>
              </p:cNvSpPr>
              <p:nvPr/>
            </p:nvSpPr>
            <p:spPr bwMode="auto">
              <a:xfrm>
                <a:off x="3317" y="2415"/>
                <a:ext cx="947" cy="5"/>
              </a:xfrm>
              <a:prstGeom prst="rect">
                <a:avLst/>
              </a:prstGeom>
              <a:solidFill>
                <a:srgbClr val="1562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2" name="Rectangle 1100"/>
              <p:cNvSpPr>
                <a:spLocks noChangeArrowheads="1"/>
              </p:cNvSpPr>
              <p:nvPr/>
            </p:nvSpPr>
            <p:spPr bwMode="auto">
              <a:xfrm>
                <a:off x="3317" y="2420"/>
                <a:ext cx="947" cy="5"/>
              </a:xfrm>
              <a:prstGeom prst="rect">
                <a:avLst/>
              </a:prstGeom>
              <a:solidFill>
                <a:srgbClr val="1561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3" name="Rectangle 1101"/>
              <p:cNvSpPr>
                <a:spLocks noChangeArrowheads="1"/>
              </p:cNvSpPr>
              <p:nvPr/>
            </p:nvSpPr>
            <p:spPr bwMode="auto">
              <a:xfrm>
                <a:off x="3317" y="2425"/>
                <a:ext cx="947" cy="5"/>
              </a:xfrm>
              <a:prstGeom prst="rect">
                <a:avLst/>
              </a:prstGeom>
              <a:solidFill>
                <a:srgbClr val="1562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4" name="Rectangle 1102"/>
              <p:cNvSpPr>
                <a:spLocks noChangeArrowheads="1"/>
              </p:cNvSpPr>
              <p:nvPr/>
            </p:nvSpPr>
            <p:spPr bwMode="auto">
              <a:xfrm>
                <a:off x="3317" y="2430"/>
                <a:ext cx="947" cy="4"/>
              </a:xfrm>
              <a:prstGeom prst="rect">
                <a:avLst/>
              </a:prstGeom>
              <a:solidFill>
                <a:srgbClr val="1663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5" name="Rectangle 1103"/>
              <p:cNvSpPr>
                <a:spLocks noChangeArrowheads="1"/>
              </p:cNvSpPr>
              <p:nvPr/>
            </p:nvSpPr>
            <p:spPr bwMode="auto">
              <a:xfrm>
                <a:off x="3317" y="2434"/>
                <a:ext cx="947" cy="5"/>
              </a:xfrm>
              <a:prstGeom prst="rect">
                <a:avLst/>
              </a:prstGeom>
              <a:solidFill>
                <a:srgbClr val="1665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6" name="Freeform 1104"/>
              <p:cNvSpPr>
                <a:spLocks/>
              </p:cNvSpPr>
              <p:nvPr/>
            </p:nvSpPr>
            <p:spPr bwMode="auto">
              <a:xfrm>
                <a:off x="3320" y="2154"/>
                <a:ext cx="940" cy="279"/>
              </a:xfrm>
              <a:custGeom>
                <a:avLst/>
                <a:gdLst/>
                <a:ahLst/>
                <a:cxnLst>
                  <a:cxn ang="0">
                    <a:pos x="0" y="794"/>
                  </a:cxn>
                  <a:cxn ang="0">
                    <a:pos x="0" y="0"/>
                  </a:cxn>
                  <a:cxn ang="0">
                    <a:pos x="3175" y="0"/>
                  </a:cxn>
                  <a:cxn ang="0">
                    <a:pos x="3175" y="794"/>
                  </a:cxn>
                  <a:cxn ang="0">
                    <a:pos x="1587" y="794"/>
                  </a:cxn>
                  <a:cxn ang="0">
                    <a:pos x="0" y="794"/>
                  </a:cxn>
                </a:cxnLst>
                <a:rect l="0" t="0" r="r" b="b"/>
                <a:pathLst>
                  <a:path w="3175" h="945">
                    <a:moveTo>
                      <a:pt x="0" y="794"/>
                    </a:moveTo>
                    <a:lnTo>
                      <a:pt x="0" y="0"/>
                    </a:lnTo>
                    <a:lnTo>
                      <a:pt x="3175" y="0"/>
                    </a:lnTo>
                    <a:lnTo>
                      <a:pt x="3175" y="794"/>
                    </a:lnTo>
                    <a:cubicBezTo>
                      <a:pt x="2657" y="643"/>
                      <a:pt x="2106" y="643"/>
                      <a:pt x="1587" y="794"/>
                    </a:cubicBezTo>
                    <a:cubicBezTo>
                      <a:pt x="1069" y="945"/>
                      <a:pt x="518" y="945"/>
                      <a:pt x="0" y="79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7" name="Rectangle 1105"/>
              <p:cNvSpPr>
                <a:spLocks noChangeArrowheads="1"/>
              </p:cNvSpPr>
              <p:nvPr/>
            </p:nvSpPr>
            <p:spPr bwMode="auto">
              <a:xfrm>
                <a:off x="3445" y="2145"/>
                <a:ext cx="464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Документ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78" name="Rectangle 1106"/>
              <p:cNvSpPr>
                <a:spLocks noChangeArrowheads="1"/>
              </p:cNvSpPr>
              <p:nvPr/>
            </p:nvSpPr>
            <p:spPr bwMode="auto">
              <a:xfrm>
                <a:off x="3835" y="2145"/>
                <a:ext cx="94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«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79" name="Rectangle 1107"/>
              <p:cNvSpPr>
                <a:spLocks noChangeArrowheads="1"/>
              </p:cNvSpPr>
              <p:nvPr/>
            </p:nvSpPr>
            <p:spPr bwMode="auto">
              <a:xfrm>
                <a:off x="3880" y="2145"/>
                <a:ext cx="34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Резерв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80" name="Rectangle 1108"/>
              <p:cNvSpPr>
                <a:spLocks noChangeArrowheads="1"/>
              </p:cNvSpPr>
              <p:nvPr/>
            </p:nvSpPr>
            <p:spPr bwMode="auto">
              <a:xfrm>
                <a:off x="3624" y="2251"/>
                <a:ext cx="360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средств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81" name="Rectangle 1109"/>
              <p:cNvSpPr>
                <a:spLocks noChangeArrowheads="1"/>
              </p:cNvSpPr>
              <p:nvPr/>
            </p:nvSpPr>
            <p:spPr bwMode="auto">
              <a:xfrm>
                <a:off x="3915" y="2251"/>
                <a:ext cx="95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»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82" name="Line 1110"/>
              <p:cNvSpPr>
                <a:spLocks noChangeShapeType="1"/>
              </p:cNvSpPr>
              <p:nvPr/>
            </p:nvSpPr>
            <p:spPr bwMode="auto">
              <a:xfrm>
                <a:off x="3790" y="2388"/>
                <a:ext cx="1" cy="102"/>
              </a:xfrm>
              <a:prstGeom prst="line">
                <a:avLst/>
              </a:pr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3" name="Freeform 1111"/>
              <p:cNvSpPr>
                <a:spLocks/>
              </p:cNvSpPr>
              <p:nvPr/>
            </p:nvSpPr>
            <p:spPr bwMode="auto">
              <a:xfrm>
                <a:off x="3768" y="2490"/>
                <a:ext cx="44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66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66">
                    <a:moveTo>
                      <a:pt x="0" y="0"/>
                    </a:moveTo>
                    <a:lnTo>
                      <a:pt x="22" y="66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4" name="Freeform 1112"/>
              <p:cNvSpPr>
                <a:spLocks/>
              </p:cNvSpPr>
              <p:nvPr/>
            </p:nvSpPr>
            <p:spPr bwMode="auto">
              <a:xfrm>
                <a:off x="2827" y="2410"/>
                <a:ext cx="963" cy="1094"/>
              </a:xfrm>
              <a:custGeom>
                <a:avLst/>
                <a:gdLst/>
                <a:ahLst/>
                <a:cxnLst>
                  <a:cxn ang="0">
                    <a:pos x="963" y="961"/>
                  </a:cxn>
                  <a:cxn ang="0">
                    <a:pos x="963" y="1094"/>
                  </a:cxn>
                  <a:cxn ang="0">
                    <a:pos x="98" y="1094"/>
                  </a:cxn>
                  <a:cxn ang="0">
                    <a:pos x="98" y="0"/>
                  </a:cxn>
                  <a:cxn ang="0">
                    <a:pos x="0" y="0"/>
                  </a:cxn>
                </a:cxnLst>
                <a:rect l="0" t="0" r="r" b="b"/>
                <a:pathLst>
                  <a:path w="963" h="1094">
                    <a:moveTo>
                      <a:pt x="963" y="961"/>
                    </a:moveTo>
                    <a:lnTo>
                      <a:pt x="963" y="1094"/>
                    </a:lnTo>
                    <a:lnTo>
                      <a:pt x="98" y="1094"/>
                    </a:lnTo>
                    <a:lnTo>
                      <a:pt x="98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5" name="Freeform 1113"/>
              <p:cNvSpPr>
                <a:spLocks/>
              </p:cNvSpPr>
              <p:nvPr/>
            </p:nvSpPr>
            <p:spPr bwMode="auto">
              <a:xfrm>
                <a:off x="2760" y="2388"/>
                <a:ext cx="67" cy="45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22"/>
                  </a:cxn>
                  <a:cxn ang="0">
                    <a:pos x="67" y="45"/>
                  </a:cxn>
                  <a:cxn ang="0">
                    <a:pos x="67" y="0"/>
                  </a:cxn>
                </a:cxnLst>
                <a:rect l="0" t="0" r="r" b="b"/>
                <a:pathLst>
                  <a:path w="67" h="45">
                    <a:moveTo>
                      <a:pt x="67" y="0"/>
                    </a:moveTo>
                    <a:lnTo>
                      <a:pt x="0" y="22"/>
                    </a:lnTo>
                    <a:lnTo>
                      <a:pt x="67" y="45"/>
                    </a:lnTo>
                    <a:lnTo>
                      <a:pt x="67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15619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6" name="Rectangle 1114"/>
              <p:cNvSpPr>
                <a:spLocks noChangeArrowheads="1"/>
              </p:cNvSpPr>
              <p:nvPr/>
            </p:nvSpPr>
            <p:spPr bwMode="auto">
              <a:xfrm>
                <a:off x="4624" y="1511"/>
                <a:ext cx="943" cy="71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7" name="Rectangle 1115"/>
              <p:cNvSpPr>
                <a:spLocks noChangeArrowheads="1"/>
              </p:cNvSpPr>
              <p:nvPr/>
            </p:nvSpPr>
            <p:spPr bwMode="auto">
              <a:xfrm>
                <a:off x="4624" y="1582"/>
                <a:ext cx="943" cy="19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8" name="Rectangle 1116"/>
              <p:cNvSpPr>
                <a:spLocks noChangeArrowheads="1"/>
              </p:cNvSpPr>
              <p:nvPr/>
            </p:nvSpPr>
            <p:spPr bwMode="auto">
              <a:xfrm>
                <a:off x="4624" y="1601"/>
                <a:ext cx="943" cy="14"/>
              </a:xfrm>
              <a:prstGeom prst="rect">
                <a:avLst/>
              </a:prstGeom>
              <a:solidFill>
                <a:srgbClr val="2294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9" name="Rectangle 1117"/>
              <p:cNvSpPr>
                <a:spLocks noChangeArrowheads="1"/>
              </p:cNvSpPr>
              <p:nvPr/>
            </p:nvSpPr>
            <p:spPr bwMode="auto">
              <a:xfrm>
                <a:off x="4624" y="1615"/>
                <a:ext cx="943" cy="10"/>
              </a:xfrm>
              <a:prstGeom prst="rect">
                <a:avLst/>
              </a:prstGeom>
              <a:solidFill>
                <a:srgbClr val="2192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0" name="Rectangle 1118"/>
              <p:cNvSpPr>
                <a:spLocks noChangeArrowheads="1"/>
              </p:cNvSpPr>
              <p:nvPr/>
            </p:nvSpPr>
            <p:spPr bwMode="auto">
              <a:xfrm>
                <a:off x="4624" y="1625"/>
                <a:ext cx="943" cy="14"/>
              </a:xfrm>
              <a:prstGeom prst="rect">
                <a:avLst/>
              </a:prstGeom>
              <a:solidFill>
                <a:srgbClr val="2191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1" name="Rectangle 1119"/>
              <p:cNvSpPr>
                <a:spLocks noChangeArrowheads="1"/>
              </p:cNvSpPr>
              <p:nvPr/>
            </p:nvSpPr>
            <p:spPr bwMode="auto">
              <a:xfrm>
                <a:off x="4624" y="1639"/>
                <a:ext cx="943" cy="14"/>
              </a:xfrm>
              <a:prstGeom prst="rect">
                <a:avLst/>
              </a:prstGeom>
              <a:solidFill>
                <a:srgbClr val="2190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2" name="Rectangle 1120"/>
              <p:cNvSpPr>
                <a:spLocks noChangeArrowheads="1"/>
              </p:cNvSpPr>
              <p:nvPr/>
            </p:nvSpPr>
            <p:spPr bwMode="auto">
              <a:xfrm>
                <a:off x="4624" y="1653"/>
                <a:ext cx="943" cy="10"/>
              </a:xfrm>
              <a:prstGeom prst="rect">
                <a:avLst/>
              </a:prstGeom>
              <a:solidFill>
                <a:srgbClr val="208E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3" name="Rectangle 1121"/>
              <p:cNvSpPr>
                <a:spLocks noChangeArrowheads="1"/>
              </p:cNvSpPr>
              <p:nvPr/>
            </p:nvSpPr>
            <p:spPr bwMode="auto">
              <a:xfrm>
                <a:off x="4624" y="1663"/>
                <a:ext cx="943" cy="14"/>
              </a:xfrm>
              <a:prstGeom prst="rect">
                <a:avLst/>
              </a:prstGeom>
              <a:solidFill>
                <a:srgbClr val="208D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4" name="Rectangle 1122"/>
              <p:cNvSpPr>
                <a:spLocks noChangeArrowheads="1"/>
              </p:cNvSpPr>
              <p:nvPr/>
            </p:nvSpPr>
            <p:spPr bwMode="auto">
              <a:xfrm>
                <a:off x="4624" y="1677"/>
                <a:ext cx="943" cy="14"/>
              </a:xfrm>
              <a:prstGeom prst="rect">
                <a:avLst/>
              </a:prstGeom>
              <a:solidFill>
                <a:srgbClr val="208C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5" name="Rectangle 1123"/>
              <p:cNvSpPr>
                <a:spLocks noChangeArrowheads="1"/>
              </p:cNvSpPr>
              <p:nvPr/>
            </p:nvSpPr>
            <p:spPr bwMode="auto">
              <a:xfrm>
                <a:off x="4624" y="1691"/>
                <a:ext cx="943" cy="10"/>
              </a:xfrm>
              <a:prstGeom prst="rect">
                <a:avLst/>
              </a:prstGeom>
              <a:solidFill>
                <a:srgbClr val="1F8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6" name="Rectangle 1124"/>
              <p:cNvSpPr>
                <a:spLocks noChangeArrowheads="1"/>
              </p:cNvSpPr>
              <p:nvPr/>
            </p:nvSpPr>
            <p:spPr bwMode="auto">
              <a:xfrm>
                <a:off x="4624" y="1701"/>
                <a:ext cx="943" cy="18"/>
              </a:xfrm>
              <a:prstGeom prst="rect">
                <a:avLst/>
              </a:prstGeom>
              <a:solidFill>
                <a:srgbClr val="1F8A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7" name="Rectangle 1125"/>
              <p:cNvSpPr>
                <a:spLocks noChangeArrowheads="1"/>
              </p:cNvSpPr>
              <p:nvPr/>
            </p:nvSpPr>
            <p:spPr bwMode="auto">
              <a:xfrm>
                <a:off x="4624" y="1719"/>
                <a:ext cx="943" cy="15"/>
              </a:xfrm>
              <a:prstGeom prst="rect">
                <a:avLst/>
              </a:prstGeom>
              <a:solidFill>
                <a:srgbClr val="1F88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8" name="Rectangle 1126"/>
              <p:cNvSpPr>
                <a:spLocks noChangeArrowheads="1"/>
              </p:cNvSpPr>
              <p:nvPr/>
            </p:nvSpPr>
            <p:spPr bwMode="auto">
              <a:xfrm>
                <a:off x="4624" y="1734"/>
                <a:ext cx="943" cy="14"/>
              </a:xfrm>
              <a:prstGeom prst="rect">
                <a:avLst/>
              </a:prstGeom>
              <a:solidFill>
                <a:srgbClr val="1E8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9" name="Rectangle 1127"/>
              <p:cNvSpPr>
                <a:spLocks noChangeArrowheads="1"/>
              </p:cNvSpPr>
              <p:nvPr/>
            </p:nvSpPr>
            <p:spPr bwMode="auto">
              <a:xfrm>
                <a:off x="4624" y="1748"/>
                <a:ext cx="943" cy="9"/>
              </a:xfrm>
              <a:prstGeom prst="rect">
                <a:avLst/>
              </a:prstGeom>
              <a:solidFill>
                <a:srgbClr val="1E8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0" name="Rectangle 1128"/>
              <p:cNvSpPr>
                <a:spLocks noChangeArrowheads="1"/>
              </p:cNvSpPr>
              <p:nvPr/>
            </p:nvSpPr>
            <p:spPr bwMode="auto">
              <a:xfrm>
                <a:off x="4624" y="1757"/>
                <a:ext cx="943" cy="15"/>
              </a:xfrm>
              <a:prstGeom prst="rect">
                <a:avLst/>
              </a:prstGeom>
              <a:solidFill>
                <a:srgbClr val="1E84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1" name="Rectangle 1129"/>
              <p:cNvSpPr>
                <a:spLocks noChangeArrowheads="1"/>
              </p:cNvSpPr>
              <p:nvPr/>
            </p:nvSpPr>
            <p:spPr bwMode="auto">
              <a:xfrm>
                <a:off x="4624" y="1772"/>
                <a:ext cx="943" cy="14"/>
              </a:xfrm>
              <a:prstGeom prst="rect">
                <a:avLst/>
              </a:prstGeom>
              <a:solidFill>
                <a:srgbClr val="1D8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2" name="Rectangle 1130"/>
              <p:cNvSpPr>
                <a:spLocks noChangeArrowheads="1"/>
              </p:cNvSpPr>
              <p:nvPr/>
            </p:nvSpPr>
            <p:spPr bwMode="auto">
              <a:xfrm>
                <a:off x="4624" y="1786"/>
                <a:ext cx="943" cy="14"/>
              </a:xfrm>
              <a:prstGeom prst="rect">
                <a:avLst/>
              </a:prstGeom>
              <a:solidFill>
                <a:srgbClr val="1D81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3" name="Rectangle 1131"/>
              <p:cNvSpPr>
                <a:spLocks noChangeArrowheads="1"/>
              </p:cNvSpPr>
              <p:nvPr/>
            </p:nvSpPr>
            <p:spPr bwMode="auto">
              <a:xfrm>
                <a:off x="4624" y="1800"/>
                <a:ext cx="943" cy="14"/>
              </a:xfrm>
              <a:prstGeom prst="rect">
                <a:avLst/>
              </a:prstGeom>
              <a:solidFill>
                <a:srgbClr val="1C8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4" name="Rectangle 1132"/>
              <p:cNvSpPr>
                <a:spLocks noChangeArrowheads="1"/>
              </p:cNvSpPr>
              <p:nvPr/>
            </p:nvSpPr>
            <p:spPr bwMode="auto">
              <a:xfrm>
                <a:off x="4624" y="1814"/>
                <a:ext cx="943" cy="14"/>
              </a:xfrm>
              <a:prstGeom prst="rect">
                <a:avLst/>
              </a:prstGeom>
              <a:solidFill>
                <a:srgbClr val="1C7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5" name="Rectangle 1133"/>
              <p:cNvSpPr>
                <a:spLocks noChangeArrowheads="1"/>
              </p:cNvSpPr>
              <p:nvPr/>
            </p:nvSpPr>
            <p:spPr bwMode="auto">
              <a:xfrm>
                <a:off x="4624" y="1828"/>
                <a:ext cx="943" cy="15"/>
              </a:xfrm>
              <a:prstGeom prst="rect">
                <a:avLst/>
              </a:prstGeom>
              <a:solidFill>
                <a:srgbClr val="1C7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6" name="Rectangle 1134"/>
              <p:cNvSpPr>
                <a:spLocks noChangeArrowheads="1"/>
              </p:cNvSpPr>
              <p:nvPr/>
            </p:nvSpPr>
            <p:spPr bwMode="auto">
              <a:xfrm>
                <a:off x="4624" y="1843"/>
                <a:ext cx="943" cy="14"/>
              </a:xfrm>
              <a:prstGeom prst="rect">
                <a:avLst/>
              </a:prstGeom>
              <a:solidFill>
                <a:srgbClr val="1B7C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7" name="Rectangle 1135"/>
              <p:cNvSpPr>
                <a:spLocks noChangeArrowheads="1"/>
              </p:cNvSpPr>
              <p:nvPr/>
            </p:nvSpPr>
            <p:spPr bwMode="auto">
              <a:xfrm>
                <a:off x="4624" y="1857"/>
                <a:ext cx="943" cy="14"/>
              </a:xfrm>
              <a:prstGeom prst="rect">
                <a:avLst/>
              </a:prstGeom>
              <a:solidFill>
                <a:srgbClr val="1B7B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8" name="Rectangle 1136"/>
              <p:cNvSpPr>
                <a:spLocks noChangeArrowheads="1"/>
              </p:cNvSpPr>
              <p:nvPr/>
            </p:nvSpPr>
            <p:spPr bwMode="auto">
              <a:xfrm>
                <a:off x="4624" y="1871"/>
                <a:ext cx="943" cy="14"/>
              </a:xfrm>
              <a:prstGeom prst="rect">
                <a:avLst/>
              </a:prstGeom>
              <a:solidFill>
                <a:srgbClr val="1B79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9" name="Rectangle 1137"/>
              <p:cNvSpPr>
                <a:spLocks noChangeArrowheads="1"/>
              </p:cNvSpPr>
              <p:nvPr/>
            </p:nvSpPr>
            <p:spPr bwMode="auto">
              <a:xfrm>
                <a:off x="4624" y="1885"/>
                <a:ext cx="943" cy="14"/>
              </a:xfrm>
              <a:prstGeom prst="rect">
                <a:avLst/>
              </a:prstGeom>
              <a:solidFill>
                <a:srgbClr val="1A7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0" name="Rectangle 1138"/>
              <p:cNvSpPr>
                <a:spLocks noChangeArrowheads="1"/>
              </p:cNvSpPr>
              <p:nvPr/>
            </p:nvSpPr>
            <p:spPr bwMode="auto">
              <a:xfrm>
                <a:off x="4624" y="1899"/>
                <a:ext cx="943" cy="15"/>
              </a:xfrm>
              <a:prstGeom prst="rect">
                <a:avLst/>
              </a:prstGeom>
              <a:solidFill>
                <a:srgbClr val="1A76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1" name="Rectangle 1139"/>
              <p:cNvSpPr>
                <a:spLocks noChangeArrowheads="1"/>
              </p:cNvSpPr>
              <p:nvPr/>
            </p:nvSpPr>
            <p:spPr bwMode="auto">
              <a:xfrm>
                <a:off x="4624" y="1914"/>
                <a:ext cx="943" cy="9"/>
              </a:xfrm>
              <a:prstGeom prst="rect">
                <a:avLst/>
              </a:prstGeom>
              <a:solidFill>
                <a:srgbClr val="1A75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2" name="Rectangle 1140"/>
              <p:cNvSpPr>
                <a:spLocks noChangeArrowheads="1"/>
              </p:cNvSpPr>
              <p:nvPr/>
            </p:nvSpPr>
            <p:spPr bwMode="auto">
              <a:xfrm>
                <a:off x="4624" y="1923"/>
                <a:ext cx="943" cy="14"/>
              </a:xfrm>
              <a:prstGeom prst="rect">
                <a:avLst/>
              </a:prstGeom>
              <a:solidFill>
                <a:srgbClr val="1A74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3" name="Rectangle 1141"/>
              <p:cNvSpPr>
                <a:spLocks noChangeArrowheads="1"/>
              </p:cNvSpPr>
              <p:nvPr/>
            </p:nvSpPr>
            <p:spPr bwMode="auto">
              <a:xfrm>
                <a:off x="4624" y="1937"/>
                <a:ext cx="943" cy="14"/>
              </a:xfrm>
              <a:prstGeom prst="rect">
                <a:avLst/>
              </a:prstGeom>
              <a:solidFill>
                <a:srgbClr val="1A73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4" name="Rectangle 1142"/>
              <p:cNvSpPr>
                <a:spLocks noChangeArrowheads="1"/>
              </p:cNvSpPr>
              <p:nvPr/>
            </p:nvSpPr>
            <p:spPr bwMode="auto">
              <a:xfrm>
                <a:off x="4624" y="1951"/>
                <a:ext cx="943" cy="19"/>
              </a:xfrm>
              <a:prstGeom prst="rect">
                <a:avLst/>
              </a:prstGeom>
              <a:solidFill>
                <a:srgbClr val="1971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5" name="Rectangle 1143"/>
              <p:cNvSpPr>
                <a:spLocks noChangeArrowheads="1"/>
              </p:cNvSpPr>
              <p:nvPr/>
            </p:nvSpPr>
            <p:spPr bwMode="auto">
              <a:xfrm>
                <a:off x="4624" y="1970"/>
                <a:ext cx="943" cy="10"/>
              </a:xfrm>
              <a:prstGeom prst="rect">
                <a:avLst/>
              </a:prstGeom>
              <a:solidFill>
                <a:srgbClr val="1970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6" name="Rectangle 1144"/>
              <p:cNvSpPr>
                <a:spLocks noChangeArrowheads="1"/>
              </p:cNvSpPr>
              <p:nvPr/>
            </p:nvSpPr>
            <p:spPr bwMode="auto">
              <a:xfrm>
                <a:off x="4624" y="1980"/>
                <a:ext cx="943" cy="14"/>
              </a:xfrm>
              <a:prstGeom prst="rect">
                <a:avLst/>
              </a:prstGeom>
              <a:solidFill>
                <a:srgbClr val="196F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7" name="Rectangle 1145"/>
              <p:cNvSpPr>
                <a:spLocks noChangeArrowheads="1"/>
              </p:cNvSpPr>
              <p:nvPr/>
            </p:nvSpPr>
            <p:spPr bwMode="auto">
              <a:xfrm>
                <a:off x="4624" y="1994"/>
                <a:ext cx="943" cy="14"/>
              </a:xfrm>
              <a:prstGeom prst="rect">
                <a:avLst/>
              </a:prstGeom>
              <a:solidFill>
                <a:srgbClr val="186D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8" name="Rectangle 1146"/>
              <p:cNvSpPr>
                <a:spLocks noChangeArrowheads="1"/>
              </p:cNvSpPr>
              <p:nvPr/>
            </p:nvSpPr>
            <p:spPr bwMode="auto">
              <a:xfrm>
                <a:off x="4624" y="2008"/>
                <a:ext cx="943" cy="14"/>
              </a:xfrm>
              <a:prstGeom prst="rect">
                <a:avLst/>
              </a:prstGeom>
              <a:solidFill>
                <a:srgbClr val="186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9" name="Rectangle 1147"/>
              <p:cNvSpPr>
                <a:spLocks noChangeArrowheads="1"/>
              </p:cNvSpPr>
              <p:nvPr/>
            </p:nvSpPr>
            <p:spPr bwMode="auto">
              <a:xfrm>
                <a:off x="4624" y="2022"/>
                <a:ext cx="943" cy="15"/>
              </a:xfrm>
              <a:prstGeom prst="rect">
                <a:avLst/>
              </a:prstGeom>
              <a:solidFill>
                <a:srgbClr val="186A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0" name="Rectangle 1148"/>
              <p:cNvSpPr>
                <a:spLocks noChangeArrowheads="1"/>
              </p:cNvSpPr>
              <p:nvPr/>
            </p:nvSpPr>
            <p:spPr bwMode="auto">
              <a:xfrm>
                <a:off x="4624" y="2037"/>
                <a:ext cx="943" cy="14"/>
              </a:xfrm>
              <a:prstGeom prst="rect">
                <a:avLst/>
              </a:prstGeom>
              <a:solidFill>
                <a:srgbClr val="1769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1" name="Rectangle 1149"/>
              <p:cNvSpPr>
                <a:spLocks noChangeArrowheads="1"/>
              </p:cNvSpPr>
              <p:nvPr/>
            </p:nvSpPr>
            <p:spPr bwMode="auto">
              <a:xfrm>
                <a:off x="4624" y="2051"/>
                <a:ext cx="943" cy="14"/>
              </a:xfrm>
              <a:prstGeom prst="rect">
                <a:avLst/>
              </a:prstGeom>
              <a:solidFill>
                <a:srgbClr val="1768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2" name="Rectangle 1150"/>
              <p:cNvSpPr>
                <a:spLocks noChangeArrowheads="1"/>
              </p:cNvSpPr>
              <p:nvPr/>
            </p:nvSpPr>
            <p:spPr bwMode="auto">
              <a:xfrm>
                <a:off x="4624" y="2065"/>
                <a:ext cx="943" cy="10"/>
              </a:xfrm>
              <a:prstGeom prst="rect">
                <a:avLst/>
              </a:prstGeom>
              <a:solidFill>
                <a:srgbClr val="1666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3" name="Rectangle 1151"/>
              <p:cNvSpPr>
                <a:spLocks noChangeArrowheads="1"/>
              </p:cNvSpPr>
              <p:nvPr/>
            </p:nvSpPr>
            <p:spPr bwMode="auto">
              <a:xfrm>
                <a:off x="4624" y="2075"/>
                <a:ext cx="943" cy="14"/>
              </a:xfrm>
              <a:prstGeom prst="rect">
                <a:avLst/>
              </a:prstGeom>
              <a:solidFill>
                <a:srgbClr val="16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4" name="Rectangle 1152"/>
              <p:cNvSpPr>
                <a:spLocks noChangeArrowheads="1"/>
              </p:cNvSpPr>
              <p:nvPr/>
            </p:nvSpPr>
            <p:spPr bwMode="auto">
              <a:xfrm>
                <a:off x="4624" y="2089"/>
                <a:ext cx="943" cy="14"/>
              </a:xfrm>
              <a:prstGeom prst="rect">
                <a:avLst/>
              </a:prstGeom>
              <a:solidFill>
                <a:srgbClr val="1664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5" name="Rectangle 1153"/>
              <p:cNvSpPr>
                <a:spLocks noChangeArrowheads="1"/>
              </p:cNvSpPr>
              <p:nvPr/>
            </p:nvSpPr>
            <p:spPr bwMode="auto">
              <a:xfrm>
                <a:off x="4624" y="2103"/>
                <a:ext cx="943" cy="14"/>
              </a:xfrm>
              <a:prstGeom prst="rect">
                <a:avLst/>
              </a:prstGeom>
              <a:solidFill>
                <a:srgbClr val="1563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6" name="Rectangle 1154"/>
              <p:cNvSpPr>
                <a:spLocks noChangeArrowheads="1"/>
              </p:cNvSpPr>
              <p:nvPr/>
            </p:nvSpPr>
            <p:spPr bwMode="auto">
              <a:xfrm>
                <a:off x="4624" y="2117"/>
                <a:ext cx="943" cy="5"/>
              </a:xfrm>
              <a:prstGeom prst="rect">
                <a:avLst/>
              </a:prstGeom>
              <a:solidFill>
                <a:srgbClr val="1561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7" name="Rectangle 1155"/>
              <p:cNvSpPr>
                <a:spLocks noChangeArrowheads="1"/>
              </p:cNvSpPr>
              <p:nvPr/>
            </p:nvSpPr>
            <p:spPr bwMode="auto">
              <a:xfrm>
                <a:off x="4626" y="1516"/>
                <a:ext cx="940" cy="608"/>
              </a:xfrm>
              <a:prstGeom prst="rect">
                <a:avLst/>
              </a:prstGeom>
              <a:no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8" name="Rectangle 1156"/>
              <p:cNvSpPr>
                <a:spLocks noChangeArrowheads="1"/>
              </p:cNvSpPr>
              <p:nvPr/>
            </p:nvSpPr>
            <p:spPr bwMode="auto">
              <a:xfrm>
                <a:off x="4865" y="1605"/>
                <a:ext cx="568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Проведение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29" name="Rectangle 1157"/>
              <p:cNvSpPr>
                <a:spLocks noChangeArrowheads="1"/>
              </p:cNvSpPr>
              <p:nvPr/>
            </p:nvSpPr>
            <p:spPr bwMode="auto">
              <a:xfrm>
                <a:off x="4672" y="1711"/>
                <a:ext cx="937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конкурсных процедур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30" name="Rectangle 1158"/>
              <p:cNvSpPr>
                <a:spLocks noChangeArrowheads="1"/>
              </p:cNvSpPr>
              <p:nvPr/>
            </p:nvSpPr>
            <p:spPr bwMode="auto">
              <a:xfrm>
                <a:off x="5503" y="1711"/>
                <a:ext cx="71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31" name="Rectangle 1159"/>
              <p:cNvSpPr>
                <a:spLocks noChangeArrowheads="1"/>
              </p:cNvSpPr>
              <p:nvPr/>
            </p:nvSpPr>
            <p:spPr bwMode="auto">
              <a:xfrm>
                <a:off x="4648" y="1817"/>
                <a:ext cx="1033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Отражение договоров с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32" name="Rectangle 1160"/>
              <p:cNvSpPr>
                <a:spLocks noChangeArrowheads="1"/>
              </p:cNvSpPr>
              <p:nvPr/>
            </p:nvSpPr>
            <p:spPr bwMode="auto">
              <a:xfrm>
                <a:off x="4821" y="1923"/>
                <a:ext cx="640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поставщиками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33" name="Rectangle 1161"/>
              <p:cNvSpPr>
                <a:spLocks noChangeArrowheads="1"/>
              </p:cNvSpPr>
              <p:nvPr/>
            </p:nvSpPr>
            <p:spPr bwMode="auto">
              <a:xfrm>
                <a:off x="4624" y="2174"/>
                <a:ext cx="948" cy="33"/>
              </a:xfrm>
              <a:prstGeom prst="rect">
                <a:avLst/>
              </a:prstGeom>
              <a:solidFill>
                <a:srgbClr val="2296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4" name="Rectangle 1162"/>
              <p:cNvSpPr>
                <a:spLocks noChangeArrowheads="1"/>
              </p:cNvSpPr>
              <p:nvPr/>
            </p:nvSpPr>
            <p:spPr bwMode="auto">
              <a:xfrm>
                <a:off x="4624" y="2207"/>
                <a:ext cx="948" cy="5"/>
              </a:xfrm>
              <a:prstGeom prst="rect">
                <a:avLst/>
              </a:prstGeom>
              <a:solidFill>
                <a:srgbClr val="2296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5" name="Rectangle 1163"/>
              <p:cNvSpPr>
                <a:spLocks noChangeArrowheads="1"/>
              </p:cNvSpPr>
              <p:nvPr/>
            </p:nvSpPr>
            <p:spPr bwMode="auto">
              <a:xfrm>
                <a:off x="4624" y="2212"/>
                <a:ext cx="948" cy="5"/>
              </a:xfrm>
              <a:prstGeom prst="rect">
                <a:avLst/>
              </a:prstGeom>
              <a:solidFill>
                <a:srgbClr val="2295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6" name="Rectangle 1164"/>
              <p:cNvSpPr>
                <a:spLocks noChangeArrowheads="1"/>
              </p:cNvSpPr>
              <p:nvPr/>
            </p:nvSpPr>
            <p:spPr bwMode="auto">
              <a:xfrm>
                <a:off x="4624" y="2217"/>
                <a:ext cx="948" cy="9"/>
              </a:xfrm>
              <a:prstGeom prst="rect">
                <a:avLst/>
              </a:prstGeom>
              <a:solidFill>
                <a:srgbClr val="229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7" name="Rectangle 1165"/>
              <p:cNvSpPr>
                <a:spLocks noChangeArrowheads="1"/>
              </p:cNvSpPr>
              <p:nvPr/>
            </p:nvSpPr>
            <p:spPr bwMode="auto">
              <a:xfrm>
                <a:off x="4624" y="2226"/>
                <a:ext cx="948" cy="5"/>
              </a:xfrm>
              <a:prstGeom prst="rect">
                <a:avLst/>
              </a:prstGeom>
              <a:solidFill>
                <a:srgbClr val="2294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8" name="Rectangle 1166"/>
              <p:cNvSpPr>
                <a:spLocks noChangeArrowheads="1"/>
              </p:cNvSpPr>
              <p:nvPr/>
            </p:nvSpPr>
            <p:spPr bwMode="auto">
              <a:xfrm>
                <a:off x="4624" y="2231"/>
                <a:ext cx="948" cy="4"/>
              </a:xfrm>
              <a:prstGeom prst="rect">
                <a:avLst/>
              </a:prstGeom>
              <a:solidFill>
                <a:srgbClr val="2293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9" name="Rectangle 1167"/>
              <p:cNvSpPr>
                <a:spLocks noChangeArrowheads="1"/>
              </p:cNvSpPr>
              <p:nvPr/>
            </p:nvSpPr>
            <p:spPr bwMode="auto">
              <a:xfrm>
                <a:off x="4624" y="2235"/>
                <a:ext cx="948" cy="5"/>
              </a:xfrm>
              <a:prstGeom prst="rect">
                <a:avLst/>
              </a:prstGeom>
              <a:solidFill>
                <a:srgbClr val="2192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0" name="Rectangle 1168"/>
              <p:cNvSpPr>
                <a:spLocks noChangeArrowheads="1"/>
              </p:cNvSpPr>
              <p:nvPr/>
            </p:nvSpPr>
            <p:spPr bwMode="auto">
              <a:xfrm>
                <a:off x="4624" y="2240"/>
                <a:ext cx="948" cy="5"/>
              </a:xfrm>
              <a:prstGeom prst="rect">
                <a:avLst/>
              </a:prstGeom>
              <a:solidFill>
                <a:srgbClr val="2191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1" name="Rectangle 1169"/>
              <p:cNvSpPr>
                <a:spLocks noChangeArrowheads="1"/>
              </p:cNvSpPr>
              <p:nvPr/>
            </p:nvSpPr>
            <p:spPr bwMode="auto">
              <a:xfrm>
                <a:off x="4624" y="2245"/>
                <a:ext cx="948" cy="5"/>
              </a:xfrm>
              <a:prstGeom prst="rect">
                <a:avLst/>
              </a:prstGeom>
              <a:solidFill>
                <a:srgbClr val="2191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2" name="Rectangle 1170"/>
              <p:cNvSpPr>
                <a:spLocks noChangeArrowheads="1"/>
              </p:cNvSpPr>
              <p:nvPr/>
            </p:nvSpPr>
            <p:spPr bwMode="auto">
              <a:xfrm>
                <a:off x="4624" y="2250"/>
                <a:ext cx="948" cy="4"/>
              </a:xfrm>
              <a:prstGeom prst="rect">
                <a:avLst/>
              </a:prstGeom>
              <a:solidFill>
                <a:srgbClr val="2190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3" name="Rectangle 1171"/>
              <p:cNvSpPr>
                <a:spLocks noChangeArrowheads="1"/>
              </p:cNvSpPr>
              <p:nvPr/>
            </p:nvSpPr>
            <p:spPr bwMode="auto">
              <a:xfrm>
                <a:off x="4624" y="2254"/>
                <a:ext cx="948" cy="5"/>
              </a:xfrm>
              <a:prstGeom prst="rect">
                <a:avLst/>
              </a:prstGeom>
              <a:solidFill>
                <a:srgbClr val="208F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4" name="Rectangle 1172"/>
              <p:cNvSpPr>
                <a:spLocks noChangeArrowheads="1"/>
              </p:cNvSpPr>
              <p:nvPr/>
            </p:nvSpPr>
            <p:spPr bwMode="auto">
              <a:xfrm>
                <a:off x="4624" y="2259"/>
                <a:ext cx="948" cy="5"/>
              </a:xfrm>
              <a:prstGeom prst="rect">
                <a:avLst/>
              </a:prstGeom>
              <a:solidFill>
                <a:srgbClr val="208E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5" name="Rectangle 1173"/>
              <p:cNvSpPr>
                <a:spLocks noChangeArrowheads="1"/>
              </p:cNvSpPr>
              <p:nvPr/>
            </p:nvSpPr>
            <p:spPr bwMode="auto">
              <a:xfrm>
                <a:off x="4624" y="2264"/>
                <a:ext cx="948" cy="5"/>
              </a:xfrm>
              <a:prstGeom prst="rect">
                <a:avLst/>
              </a:prstGeom>
              <a:solidFill>
                <a:srgbClr val="208D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6" name="Rectangle 1174"/>
              <p:cNvSpPr>
                <a:spLocks noChangeArrowheads="1"/>
              </p:cNvSpPr>
              <p:nvPr/>
            </p:nvSpPr>
            <p:spPr bwMode="auto">
              <a:xfrm>
                <a:off x="4624" y="2269"/>
                <a:ext cx="948" cy="4"/>
              </a:xfrm>
              <a:prstGeom prst="rect">
                <a:avLst/>
              </a:prstGeom>
              <a:solidFill>
                <a:srgbClr val="208C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7" name="Rectangle 1175"/>
              <p:cNvSpPr>
                <a:spLocks noChangeArrowheads="1"/>
              </p:cNvSpPr>
              <p:nvPr/>
            </p:nvSpPr>
            <p:spPr bwMode="auto">
              <a:xfrm>
                <a:off x="4624" y="2273"/>
                <a:ext cx="948" cy="5"/>
              </a:xfrm>
              <a:prstGeom prst="rect">
                <a:avLst/>
              </a:prstGeom>
              <a:solidFill>
                <a:srgbClr val="208C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8" name="Rectangle 1176"/>
              <p:cNvSpPr>
                <a:spLocks noChangeArrowheads="1"/>
              </p:cNvSpPr>
              <p:nvPr/>
            </p:nvSpPr>
            <p:spPr bwMode="auto">
              <a:xfrm>
                <a:off x="4624" y="2278"/>
                <a:ext cx="948" cy="5"/>
              </a:xfrm>
              <a:prstGeom prst="rect">
                <a:avLst/>
              </a:prstGeom>
              <a:solidFill>
                <a:srgbClr val="1F8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9" name="Rectangle 1177"/>
              <p:cNvSpPr>
                <a:spLocks noChangeArrowheads="1"/>
              </p:cNvSpPr>
              <p:nvPr/>
            </p:nvSpPr>
            <p:spPr bwMode="auto">
              <a:xfrm>
                <a:off x="4624" y="2283"/>
                <a:ext cx="948" cy="5"/>
              </a:xfrm>
              <a:prstGeom prst="rect">
                <a:avLst/>
              </a:prstGeom>
              <a:solidFill>
                <a:srgbClr val="1F8B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0" name="Rectangle 1178"/>
              <p:cNvSpPr>
                <a:spLocks noChangeArrowheads="1"/>
              </p:cNvSpPr>
              <p:nvPr/>
            </p:nvSpPr>
            <p:spPr bwMode="auto">
              <a:xfrm>
                <a:off x="4624" y="2288"/>
                <a:ext cx="948" cy="4"/>
              </a:xfrm>
              <a:prstGeom prst="rect">
                <a:avLst/>
              </a:prstGeom>
              <a:solidFill>
                <a:srgbClr val="1F8A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1" name="Rectangle 1179"/>
              <p:cNvSpPr>
                <a:spLocks noChangeArrowheads="1"/>
              </p:cNvSpPr>
              <p:nvPr/>
            </p:nvSpPr>
            <p:spPr bwMode="auto">
              <a:xfrm>
                <a:off x="4624" y="2292"/>
                <a:ext cx="948" cy="5"/>
              </a:xfrm>
              <a:prstGeom prst="rect">
                <a:avLst/>
              </a:prstGeom>
              <a:solidFill>
                <a:srgbClr val="1F89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2" name="Rectangle 1180"/>
              <p:cNvSpPr>
                <a:spLocks noChangeArrowheads="1"/>
              </p:cNvSpPr>
              <p:nvPr/>
            </p:nvSpPr>
            <p:spPr bwMode="auto">
              <a:xfrm>
                <a:off x="4624" y="2297"/>
                <a:ext cx="948" cy="5"/>
              </a:xfrm>
              <a:prstGeom prst="rect">
                <a:avLst/>
              </a:prstGeom>
              <a:solidFill>
                <a:srgbClr val="1F88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3" name="Rectangle 1181"/>
              <p:cNvSpPr>
                <a:spLocks noChangeArrowheads="1"/>
              </p:cNvSpPr>
              <p:nvPr/>
            </p:nvSpPr>
            <p:spPr bwMode="auto">
              <a:xfrm>
                <a:off x="4624" y="2302"/>
                <a:ext cx="948" cy="4"/>
              </a:xfrm>
              <a:prstGeom prst="rect">
                <a:avLst/>
              </a:prstGeom>
              <a:solidFill>
                <a:srgbClr val="1E8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4" name="Rectangle 1182"/>
              <p:cNvSpPr>
                <a:spLocks noChangeArrowheads="1"/>
              </p:cNvSpPr>
              <p:nvPr/>
            </p:nvSpPr>
            <p:spPr bwMode="auto">
              <a:xfrm>
                <a:off x="4624" y="2306"/>
                <a:ext cx="948" cy="5"/>
              </a:xfrm>
              <a:prstGeom prst="rect">
                <a:avLst/>
              </a:prstGeom>
              <a:solidFill>
                <a:srgbClr val="1E87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5" name="Rectangle 1183"/>
              <p:cNvSpPr>
                <a:spLocks noChangeArrowheads="1"/>
              </p:cNvSpPr>
              <p:nvPr/>
            </p:nvSpPr>
            <p:spPr bwMode="auto">
              <a:xfrm>
                <a:off x="4624" y="2311"/>
                <a:ext cx="948" cy="5"/>
              </a:xfrm>
              <a:prstGeom prst="rect">
                <a:avLst/>
              </a:prstGeom>
              <a:solidFill>
                <a:srgbClr val="1E86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6" name="Rectangle 1184"/>
              <p:cNvSpPr>
                <a:spLocks noChangeArrowheads="1"/>
              </p:cNvSpPr>
              <p:nvPr/>
            </p:nvSpPr>
            <p:spPr bwMode="auto">
              <a:xfrm>
                <a:off x="4624" y="2316"/>
                <a:ext cx="948" cy="5"/>
              </a:xfrm>
              <a:prstGeom prst="rect">
                <a:avLst/>
              </a:prstGeom>
              <a:solidFill>
                <a:srgbClr val="1E85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7" name="Rectangle 1185"/>
              <p:cNvSpPr>
                <a:spLocks noChangeArrowheads="1"/>
              </p:cNvSpPr>
              <p:nvPr/>
            </p:nvSpPr>
            <p:spPr bwMode="auto">
              <a:xfrm>
                <a:off x="4624" y="2321"/>
                <a:ext cx="948" cy="4"/>
              </a:xfrm>
              <a:prstGeom prst="rect">
                <a:avLst/>
              </a:prstGeom>
              <a:solidFill>
                <a:srgbClr val="1D84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8" name="Rectangle 1186"/>
              <p:cNvSpPr>
                <a:spLocks noChangeArrowheads="1"/>
              </p:cNvSpPr>
              <p:nvPr/>
            </p:nvSpPr>
            <p:spPr bwMode="auto">
              <a:xfrm>
                <a:off x="4624" y="2325"/>
                <a:ext cx="948" cy="5"/>
              </a:xfrm>
              <a:prstGeom prst="rect">
                <a:avLst/>
              </a:prstGeom>
              <a:solidFill>
                <a:srgbClr val="1D8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9" name="Rectangle 1187"/>
              <p:cNvSpPr>
                <a:spLocks noChangeArrowheads="1"/>
              </p:cNvSpPr>
              <p:nvPr/>
            </p:nvSpPr>
            <p:spPr bwMode="auto">
              <a:xfrm>
                <a:off x="4624" y="2330"/>
                <a:ext cx="948" cy="5"/>
              </a:xfrm>
              <a:prstGeom prst="rect">
                <a:avLst/>
              </a:prstGeom>
              <a:solidFill>
                <a:srgbClr val="1D8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0" name="Rectangle 1188"/>
              <p:cNvSpPr>
                <a:spLocks noChangeArrowheads="1"/>
              </p:cNvSpPr>
              <p:nvPr/>
            </p:nvSpPr>
            <p:spPr bwMode="auto">
              <a:xfrm>
                <a:off x="4624" y="2335"/>
                <a:ext cx="948" cy="5"/>
              </a:xfrm>
              <a:prstGeom prst="rect">
                <a:avLst/>
              </a:prstGeom>
              <a:solidFill>
                <a:srgbClr val="1D82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1" name="Rectangle 1189"/>
              <p:cNvSpPr>
                <a:spLocks noChangeArrowheads="1"/>
              </p:cNvSpPr>
              <p:nvPr/>
            </p:nvSpPr>
            <p:spPr bwMode="auto">
              <a:xfrm>
                <a:off x="4624" y="2340"/>
                <a:ext cx="948" cy="4"/>
              </a:xfrm>
              <a:prstGeom prst="rect">
                <a:avLst/>
              </a:prstGeom>
              <a:solidFill>
                <a:srgbClr val="1D8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2" name="Rectangle 1190"/>
              <p:cNvSpPr>
                <a:spLocks noChangeArrowheads="1"/>
              </p:cNvSpPr>
              <p:nvPr/>
            </p:nvSpPr>
            <p:spPr bwMode="auto">
              <a:xfrm>
                <a:off x="4624" y="2344"/>
                <a:ext cx="948" cy="5"/>
              </a:xfrm>
              <a:prstGeom prst="rect">
                <a:avLst/>
              </a:prstGeom>
              <a:solidFill>
                <a:srgbClr val="1C8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3" name="Rectangle 1191"/>
              <p:cNvSpPr>
                <a:spLocks noChangeArrowheads="1"/>
              </p:cNvSpPr>
              <p:nvPr/>
            </p:nvSpPr>
            <p:spPr bwMode="auto">
              <a:xfrm>
                <a:off x="4624" y="2349"/>
                <a:ext cx="948" cy="5"/>
              </a:xfrm>
              <a:prstGeom prst="rect">
                <a:avLst/>
              </a:prstGeom>
              <a:solidFill>
                <a:srgbClr val="1C8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4" name="Rectangle 1192"/>
              <p:cNvSpPr>
                <a:spLocks noChangeArrowheads="1"/>
              </p:cNvSpPr>
              <p:nvPr/>
            </p:nvSpPr>
            <p:spPr bwMode="auto">
              <a:xfrm>
                <a:off x="4624" y="2354"/>
                <a:ext cx="948" cy="5"/>
              </a:xfrm>
              <a:prstGeom prst="rect">
                <a:avLst/>
              </a:prstGeom>
              <a:solidFill>
                <a:srgbClr val="1C7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5" name="Rectangle 1193"/>
              <p:cNvSpPr>
                <a:spLocks noChangeArrowheads="1"/>
              </p:cNvSpPr>
              <p:nvPr/>
            </p:nvSpPr>
            <p:spPr bwMode="auto">
              <a:xfrm>
                <a:off x="4624" y="2359"/>
                <a:ext cx="948" cy="4"/>
              </a:xfrm>
              <a:prstGeom prst="rect">
                <a:avLst/>
              </a:prstGeom>
              <a:solidFill>
                <a:srgbClr val="1C7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6" name="Rectangle 1194"/>
              <p:cNvSpPr>
                <a:spLocks noChangeArrowheads="1"/>
              </p:cNvSpPr>
              <p:nvPr/>
            </p:nvSpPr>
            <p:spPr bwMode="auto">
              <a:xfrm>
                <a:off x="4624" y="2363"/>
                <a:ext cx="948" cy="5"/>
              </a:xfrm>
              <a:prstGeom prst="rect">
                <a:avLst/>
              </a:prstGeom>
              <a:solidFill>
                <a:srgbClr val="1C7D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7" name="Rectangle 1195"/>
              <p:cNvSpPr>
                <a:spLocks noChangeArrowheads="1"/>
              </p:cNvSpPr>
              <p:nvPr/>
            </p:nvSpPr>
            <p:spPr bwMode="auto">
              <a:xfrm>
                <a:off x="4624" y="2368"/>
                <a:ext cx="948" cy="5"/>
              </a:xfrm>
              <a:prstGeom prst="rect">
                <a:avLst/>
              </a:prstGeom>
              <a:solidFill>
                <a:srgbClr val="1B7D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8" name="Rectangle 1196"/>
              <p:cNvSpPr>
                <a:spLocks noChangeArrowheads="1"/>
              </p:cNvSpPr>
              <p:nvPr/>
            </p:nvSpPr>
            <p:spPr bwMode="auto">
              <a:xfrm>
                <a:off x="4624" y="2373"/>
                <a:ext cx="948" cy="4"/>
              </a:xfrm>
              <a:prstGeom prst="rect">
                <a:avLst/>
              </a:prstGeom>
              <a:solidFill>
                <a:srgbClr val="1B7C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9" name="Rectangle 1197"/>
              <p:cNvSpPr>
                <a:spLocks noChangeArrowheads="1"/>
              </p:cNvSpPr>
              <p:nvPr/>
            </p:nvSpPr>
            <p:spPr bwMode="auto">
              <a:xfrm>
                <a:off x="4624" y="2377"/>
                <a:ext cx="948" cy="5"/>
              </a:xfrm>
              <a:prstGeom prst="rect">
                <a:avLst/>
              </a:prstGeom>
              <a:solidFill>
                <a:srgbClr val="1B7B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0" name="Rectangle 1198"/>
              <p:cNvSpPr>
                <a:spLocks noChangeArrowheads="1"/>
              </p:cNvSpPr>
              <p:nvPr/>
            </p:nvSpPr>
            <p:spPr bwMode="auto">
              <a:xfrm>
                <a:off x="4624" y="2382"/>
                <a:ext cx="948" cy="5"/>
              </a:xfrm>
              <a:prstGeom prst="rect">
                <a:avLst/>
              </a:prstGeom>
              <a:solidFill>
                <a:srgbClr val="1B7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1" name="Rectangle 1199"/>
              <p:cNvSpPr>
                <a:spLocks noChangeArrowheads="1"/>
              </p:cNvSpPr>
              <p:nvPr/>
            </p:nvSpPr>
            <p:spPr bwMode="auto">
              <a:xfrm>
                <a:off x="4624" y="2387"/>
                <a:ext cx="948" cy="5"/>
              </a:xfrm>
              <a:prstGeom prst="rect">
                <a:avLst/>
              </a:prstGeom>
              <a:solidFill>
                <a:srgbClr val="1B79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2" name="Rectangle 1200"/>
              <p:cNvSpPr>
                <a:spLocks noChangeArrowheads="1"/>
              </p:cNvSpPr>
              <p:nvPr/>
            </p:nvSpPr>
            <p:spPr bwMode="auto">
              <a:xfrm>
                <a:off x="4624" y="2392"/>
                <a:ext cx="948" cy="4"/>
              </a:xfrm>
              <a:prstGeom prst="rect">
                <a:avLst/>
              </a:prstGeom>
              <a:solidFill>
                <a:srgbClr val="1A78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3" name="Rectangle 1201"/>
              <p:cNvSpPr>
                <a:spLocks noChangeArrowheads="1"/>
              </p:cNvSpPr>
              <p:nvPr/>
            </p:nvSpPr>
            <p:spPr bwMode="auto">
              <a:xfrm>
                <a:off x="4624" y="2396"/>
                <a:ext cx="948" cy="5"/>
              </a:xfrm>
              <a:prstGeom prst="rect">
                <a:avLst/>
              </a:prstGeom>
              <a:solidFill>
                <a:srgbClr val="1A77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4" name="Rectangle 1202"/>
              <p:cNvSpPr>
                <a:spLocks noChangeArrowheads="1"/>
              </p:cNvSpPr>
              <p:nvPr/>
            </p:nvSpPr>
            <p:spPr bwMode="auto">
              <a:xfrm>
                <a:off x="4624" y="2401"/>
                <a:ext cx="948" cy="5"/>
              </a:xfrm>
              <a:prstGeom prst="rect">
                <a:avLst/>
              </a:prstGeom>
              <a:solidFill>
                <a:srgbClr val="1A77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5" name="Rectangle 1203"/>
              <p:cNvSpPr>
                <a:spLocks noChangeArrowheads="1"/>
              </p:cNvSpPr>
              <p:nvPr/>
            </p:nvSpPr>
            <p:spPr bwMode="auto">
              <a:xfrm>
                <a:off x="4624" y="2406"/>
                <a:ext cx="948" cy="5"/>
              </a:xfrm>
              <a:prstGeom prst="rect">
                <a:avLst/>
              </a:prstGeom>
              <a:solidFill>
                <a:srgbClr val="1A76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6" name="Rectangle 1204"/>
              <p:cNvSpPr>
                <a:spLocks noChangeArrowheads="1"/>
              </p:cNvSpPr>
              <p:nvPr/>
            </p:nvSpPr>
            <p:spPr bwMode="auto">
              <a:xfrm>
                <a:off x="4624" y="2411"/>
                <a:ext cx="948" cy="4"/>
              </a:xfrm>
              <a:prstGeom prst="rect">
                <a:avLst/>
              </a:prstGeom>
              <a:solidFill>
                <a:srgbClr val="1A75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7" name="Rectangle 1205"/>
              <p:cNvSpPr>
                <a:spLocks noChangeArrowheads="1"/>
              </p:cNvSpPr>
              <p:nvPr/>
            </p:nvSpPr>
            <p:spPr bwMode="auto">
              <a:xfrm>
                <a:off x="4624" y="2415"/>
                <a:ext cx="948" cy="5"/>
              </a:xfrm>
              <a:prstGeom prst="rect">
                <a:avLst/>
              </a:prstGeom>
              <a:solidFill>
                <a:srgbClr val="1A74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8" name="Rectangle 1206"/>
              <p:cNvSpPr>
                <a:spLocks noChangeArrowheads="1"/>
              </p:cNvSpPr>
              <p:nvPr/>
            </p:nvSpPr>
            <p:spPr bwMode="auto">
              <a:xfrm>
                <a:off x="4624" y="2420"/>
                <a:ext cx="948" cy="5"/>
              </a:xfrm>
              <a:prstGeom prst="rect">
                <a:avLst/>
              </a:prstGeom>
              <a:solidFill>
                <a:srgbClr val="1A73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9" name="Rectangle 1207"/>
              <p:cNvSpPr>
                <a:spLocks noChangeArrowheads="1"/>
              </p:cNvSpPr>
              <p:nvPr/>
            </p:nvSpPr>
            <p:spPr bwMode="auto">
              <a:xfrm>
                <a:off x="4624" y="2425"/>
                <a:ext cx="948" cy="5"/>
              </a:xfrm>
              <a:prstGeom prst="rect">
                <a:avLst/>
              </a:prstGeom>
              <a:solidFill>
                <a:srgbClr val="1A73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0" name="Rectangle 1208"/>
              <p:cNvSpPr>
                <a:spLocks noChangeArrowheads="1"/>
              </p:cNvSpPr>
              <p:nvPr/>
            </p:nvSpPr>
            <p:spPr bwMode="auto">
              <a:xfrm>
                <a:off x="4624" y="2430"/>
                <a:ext cx="948" cy="4"/>
              </a:xfrm>
              <a:prstGeom prst="rect">
                <a:avLst/>
              </a:prstGeom>
              <a:solidFill>
                <a:srgbClr val="1A72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1" name="Rectangle 1209"/>
              <p:cNvSpPr>
                <a:spLocks noChangeArrowheads="1"/>
              </p:cNvSpPr>
              <p:nvPr/>
            </p:nvSpPr>
            <p:spPr bwMode="auto">
              <a:xfrm>
                <a:off x="4624" y="2434"/>
                <a:ext cx="948" cy="5"/>
              </a:xfrm>
              <a:prstGeom prst="rect">
                <a:avLst/>
              </a:prstGeom>
              <a:solidFill>
                <a:srgbClr val="1971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283" name="Rectangle 1211"/>
            <p:cNvSpPr>
              <a:spLocks noChangeArrowheads="1"/>
            </p:cNvSpPr>
            <p:nvPr/>
          </p:nvSpPr>
          <p:spPr bwMode="auto">
            <a:xfrm>
              <a:off x="4624" y="2439"/>
              <a:ext cx="948" cy="5"/>
            </a:xfrm>
            <a:prstGeom prst="rect">
              <a:avLst/>
            </a:prstGeom>
            <a:solidFill>
              <a:srgbClr val="1971A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4" name="Rectangle 1212"/>
            <p:cNvSpPr>
              <a:spLocks noChangeArrowheads="1"/>
            </p:cNvSpPr>
            <p:nvPr/>
          </p:nvSpPr>
          <p:spPr bwMode="auto">
            <a:xfrm>
              <a:off x="4624" y="2444"/>
              <a:ext cx="948" cy="4"/>
            </a:xfrm>
            <a:prstGeom prst="rect">
              <a:avLst/>
            </a:prstGeom>
            <a:solidFill>
              <a:srgbClr val="1970A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5" name="Rectangle 1213"/>
            <p:cNvSpPr>
              <a:spLocks noChangeArrowheads="1"/>
            </p:cNvSpPr>
            <p:nvPr/>
          </p:nvSpPr>
          <p:spPr bwMode="auto">
            <a:xfrm>
              <a:off x="4624" y="2448"/>
              <a:ext cx="948" cy="5"/>
            </a:xfrm>
            <a:prstGeom prst="rect">
              <a:avLst/>
            </a:prstGeom>
            <a:solidFill>
              <a:srgbClr val="196FA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6" name="Rectangle 1214"/>
            <p:cNvSpPr>
              <a:spLocks noChangeArrowheads="1"/>
            </p:cNvSpPr>
            <p:nvPr/>
          </p:nvSpPr>
          <p:spPr bwMode="auto">
            <a:xfrm>
              <a:off x="4624" y="2453"/>
              <a:ext cx="948" cy="5"/>
            </a:xfrm>
            <a:prstGeom prst="rect">
              <a:avLst/>
            </a:prstGeom>
            <a:solidFill>
              <a:srgbClr val="196EA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7" name="Rectangle 1215"/>
            <p:cNvSpPr>
              <a:spLocks noChangeArrowheads="1"/>
            </p:cNvSpPr>
            <p:nvPr/>
          </p:nvSpPr>
          <p:spPr bwMode="auto">
            <a:xfrm>
              <a:off x="4624" y="2458"/>
              <a:ext cx="948" cy="5"/>
            </a:xfrm>
            <a:prstGeom prst="rect">
              <a:avLst/>
            </a:prstGeom>
            <a:solidFill>
              <a:srgbClr val="186DA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8" name="Rectangle 1216"/>
            <p:cNvSpPr>
              <a:spLocks noChangeArrowheads="1"/>
            </p:cNvSpPr>
            <p:nvPr/>
          </p:nvSpPr>
          <p:spPr bwMode="auto">
            <a:xfrm>
              <a:off x="4624" y="2463"/>
              <a:ext cx="948" cy="4"/>
            </a:xfrm>
            <a:prstGeom prst="rect">
              <a:avLst/>
            </a:prstGeom>
            <a:solidFill>
              <a:srgbClr val="186DA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9" name="Rectangle 1217"/>
            <p:cNvSpPr>
              <a:spLocks noChangeArrowheads="1"/>
            </p:cNvSpPr>
            <p:nvPr/>
          </p:nvSpPr>
          <p:spPr bwMode="auto">
            <a:xfrm>
              <a:off x="4624" y="2467"/>
              <a:ext cx="948" cy="5"/>
            </a:xfrm>
            <a:prstGeom prst="rect">
              <a:avLst/>
            </a:prstGeom>
            <a:solidFill>
              <a:srgbClr val="186C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0" name="Rectangle 1218"/>
            <p:cNvSpPr>
              <a:spLocks noChangeArrowheads="1"/>
            </p:cNvSpPr>
            <p:nvPr/>
          </p:nvSpPr>
          <p:spPr bwMode="auto">
            <a:xfrm>
              <a:off x="4624" y="2472"/>
              <a:ext cx="948" cy="5"/>
            </a:xfrm>
            <a:prstGeom prst="rect">
              <a:avLst/>
            </a:prstGeom>
            <a:solidFill>
              <a:srgbClr val="186BA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1" name="Rectangle 1219"/>
            <p:cNvSpPr>
              <a:spLocks noChangeArrowheads="1"/>
            </p:cNvSpPr>
            <p:nvPr/>
          </p:nvSpPr>
          <p:spPr bwMode="auto">
            <a:xfrm>
              <a:off x="4624" y="2477"/>
              <a:ext cx="948" cy="5"/>
            </a:xfrm>
            <a:prstGeom prst="rect">
              <a:avLst/>
            </a:prstGeom>
            <a:solidFill>
              <a:srgbClr val="186A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2" name="Rectangle 1220"/>
            <p:cNvSpPr>
              <a:spLocks noChangeArrowheads="1"/>
            </p:cNvSpPr>
            <p:nvPr/>
          </p:nvSpPr>
          <p:spPr bwMode="auto">
            <a:xfrm>
              <a:off x="4624" y="2482"/>
              <a:ext cx="948" cy="4"/>
            </a:xfrm>
            <a:prstGeom prst="rect">
              <a:avLst/>
            </a:prstGeom>
            <a:solidFill>
              <a:srgbClr val="1769A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3" name="Rectangle 1221"/>
            <p:cNvSpPr>
              <a:spLocks noChangeArrowheads="1"/>
            </p:cNvSpPr>
            <p:nvPr/>
          </p:nvSpPr>
          <p:spPr bwMode="auto">
            <a:xfrm>
              <a:off x="4624" y="2486"/>
              <a:ext cx="948" cy="5"/>
            </a:xfrm>
            <a:prstGeom prst="rect">
              <a:avLst/>
            </a:prstGeom>
            <a:solidFill>
              <a:srgbClr val="17689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4" name="Rectangle 1222"/>
            <p:cNvSpPr>
              <a:spLocks noChangeArrowheads="1"/>
            </p:cNvSpPr>
            <p:nvPr/>
          </p:nvSpPr>
          <p:spPr bwMode="auto">
            <a:xfrm>
              <a:off x="4624" y="2491"/>
              <a:ext cx="948" cy="5"/>
            </a:xfrm>
            <a:prstGeom prst="rect">
              <a:avLst/>
            </a:prstGeom>
            <a:solidFill>
              <a:srgbClr val="17689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5" name="Rectangle 1223"/>
            <p:cNvSpPr>
              <a:spLocks noChangeArrowheads="1"/>
            </p:cNvSpPr>
            <p:nvPr/>
          </p:nvSpPr>
          <p:spPr bwMode="auto">
            <a:xfrm>
              <a:off x="4624" y="2496"/>
              <a:ext cx="948" cy="5"/>
            </a:xfrm>
            <a:prstGeom prst="rect">
              <a:avLst/>
            </a:prstGeom>
            <a:solidFill>
              <a:srgbClr val="17679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6" name="Rectangle 1224"/>
            <p:cNvSpPr>
              <a:spLocks noChangeArrowheads="1"/>
            </p:cNvSpPr>
            <p:nvPr/>
          </p:nvSpPr>
          <p:spPr bwMode="auto">
            <a:xfrm>
              <a:off x="4624" y="2501"/>
              <a:ext cx="948" cy="4"/>
            </a:xfrm>
            <a:prstGeom prst="rect">
              <a:avLst/>
            </a:prstGeom>
            <a:solidFill>
              <a:srgbClr val="1666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7" name="Rectangle 1225"/>
            <p:cNvSpPr>
              <a:spLocks noChangeArrowheads="1"/>
            </p:cNvSpPr>
            <p:nvPr/>
          </p:nvSpPr>
          <p:spPr bwMode="auto">
            <a:xfrm>
              <a:off x="4624" y="2505"/>
              <a:ext cx="948" cy="5"/>
            </a:xfrm>
            <a:prstGeom prst="rect">
              <a:avLst/>
            </a:prstGeom>
            <a:solidFill>
              <a:srgbClr val="1666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8" name="Rectangle 1226"/>
            <p:cNvSpPr>
              <a:spLocks noChangeArrowheads="1"/>
            </p:cNvSpPr>
            <p:nvPr/>
          </p:nvSpPr>
          <p:spPr bwMode="auto">
            <a:xfrm>
              <a:off x="4624" y="2510"/>
              <a:ext cx="948" cy="5"/>
            </a:xfrm>
            <a:prstGeom prst="rect">
              <a:avLst/>
            </a:prstGeom>
            <a:solidFill>
              <a:srgbClr val="16659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9" name="Rectangle 1227"/>
            <p:cNvSpPr>
              <a:spLocks noChangeArrowheads="1"/>
            </p:cNvSpPr>
            <p:nvPr/>
          </p:nvSpPr>
          <p:spPr bwMode="auto">
            <a:xfrm>
              <a:off x="4624" y="2515"/>
              <a:ext cx="948" cy="4"/>
            </a:xfrm>
            <a:prstGeom prst="rect">
              <a:avLst/>
            </a:prstGeom>
            <a:solidFill>
              <a:srgbClr val="16649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0" name="Rectangle 1228"/>
            <p:cNvSpPr>
              <a:spLocks noChangeArrowheads="1"/>
            </p:cNvSpPr>
            <p:nvPr/>
          </p:nvSpPr>
          <p:spPr bwMode="auto">
            <a:xfrm>
              <a:off x="4624" y="2519"/>
              <a:ext cx="948" cy="5"/>
            </a:xfrm>
            <a:prstGeom prst="rect">
              <a:avLst/>
            </a:prstGeom>
            <a:solidFill>
              <a:srgbClr val="16639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1" name="Rectangle 1229"/>
            <p:cNvSpPr>
              <a:spLocks noChangeArrowheads="1"/>
            </p:cNvSpPr>
            <p:nvPr/>
          </p:nvSpPr>
          <p:spPr bwMode="auto">
            <a:xfrm>
              <a:off x="4624" y="2524"/>
              <a:ext cx="948" cy="5"/>
            </a:xfrm>
            <a:prstGeom prst="rect">
              <a:avLst/>
            </a:prstGeom>
            <a:solidFill>
              <a:srgbClr val="15639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2" name="Rectangle 1230"/>
            <p:cNvSpPr>
              <a:spLocks noChangeArrowheads="1"/>
            </p:cNvSpPr>
            <p:nvPr/>
          </p:nvSpPr>
          <p:spPr bwMode="auto">
            <a:xfrm>
              <a:off x="4624" y="2529"/>
              <a:ext cx="948" cy="5"/>
            </a:xfrm>
            <a:prstGeom prst="rect">
              <a:avLst/>
            </a:prstGeom>
            <a:solidFill>
              <a:srgbClr val="15629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3" name="Rectangle 1231"/>
            <p:cNvSpPr>
              <a:spLocks noChangeArrowheads="1"/>
            </p:cNvSpPr>
            <p:nvPr/>
          </p:nvSpPr>
          <p:spPr bwMode="auto">
            <a:xfrm>
              <a:off x="4624" y="2534"/>
              <a:ext cx="948" cy="4"/>
            </a:xfrm>
            <a:prstGeom prst="rect">
              <a:avLst/>
            </a:prstGeom>
            <a:solidFill>
              <a:srgbClr val="1561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4" name="Rectangle 1232"/>
            <p:cNvSpPr>
              <a:spLocks noChangeArrowheads="1"/>
            </p:cNvSpPr>
            <p:nvPr/>
          </p:nvSpPr>
          <p:spPr bwMode="auto">
            <a:xfrm>
              <a:off x="4624" y="2538"/>
              <a:ext cx="948" cy="5"/>
            </a:xfrm>
            <a:prstGeom prst="rect">
              <a:avLst/>
            </a:prstGeom>
            <a:solidFill>
              <a:srgbClr val="15629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5" name="Rectangle 1233"/>
            <p:cNvSpPr>
              <a:spLocks noChangeArrowheads="1"/>
            </p:cNvSpPr>
            <p:nvPr/>
          </p:nvSpPr>
          <p:spPr bwMode="auto">
            <a:xfrm>
              <a:off x="4624" y="2543"/>
              <a:ext cx="948" cy="5"/>
            </a:xfrm>
            <a:prstGeom prst="rect">
              <a:avLst/>
            </a:prstGeom>
            <a:solidFill>
              <a:srgbClr val="15639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6" name="Rectangle 1234"/>
            <p:cNvSpPr>
              <a:spLocks noChangeArrowheads="1"/>
            </p:cNvSpPr>
            <p:nvPr/>
          </p:nvSpPr>
          <p:spPr bwMode="auto">
            <a:xfrm>
              <a:off x="4624" y="2548"/>
              <a:ext cx="948" cy="5"/>
            </a:xfrm>
            <a:prstGeom prst="rect">
              <a:avLst/>
            </a:prstGeom>
            <a:solidFill>
              <a:srgbClr val="16649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7" name="Freeform 1235"/>
            <p:cNvSpPr>
              <a:spLocks/>
            </p:cNvSpPr>
            <p:nvPr/>
          </p:nvSpPr>
          <p:spPr bwMode="auto">
            <a:xfrm>
              <a:off x="4626" y="2178"/>
              <a:ext cx="940" cy="373"/>
            </a:xfrm>
            <a:custGeom>
              <a:avLst/>
              <a:gdLst/>
              <a:ahLst/>
              <a:cxnLst>
                <a:cxn ang="0">
                  <a:pos x="0" y="1058"/>
                </a:cxn>
                <a:cxn ang="0">
                  <a:pos x="0" y="0"/>
                </a:cxn>
                <a:cxn ang="0">
                  <a:pos x="3175" y="0"/>
                </a:cxn>
                <a:cxn ang="0">
                  <a:pos x="3175" y="1058"/>
                </a:cxn>
                <a:cxn ang="0">
                  <a:pos x="1588" y="1058"/>
                </a:cxn>
                <a:cxn ang="0">
                  <a:pos x="0" y="1058"/>
                </a:cxn>
              </a:cxnLst>
              <a:rect l="0" t="0" r="r" b="b"/>
              <a:pathLst>
                <a:path w="3175" h="1260">
                  <a:moveTo>
                    <a:pt x="0" y="1058"/>
                  </a:moveTo>
                  <a:lnTo>
                    <a:pt x="0" y="0"/>
                  </a:lnTo>
                  <a:lnTo>
                    <a:pt x="3175" y="0"/>
                  </a:lnTo>
                  <a:lnTo>
                    <a:pt x="3175" y="1058"/>
                  </a:lnTo>
                  <a:cubicBezTo>
                    <a:pt x="2665" y="857"/>
                    <a:pt x="2098" y="857"/>
                    <a:pt x="1588" y="1058"/>
                  </a:cubicBezTo>
                  <a:cubicBezTo>
                    <a:pt x="1078" y="1260"/>
                    <a:pt x="510" y="1260"/>
                    <a:pt x="0" y="1058"/>
                  </a:cubicBezTo>
                  <a:close/>
                </a:path>
              </a:pathLst>
            </a:custGeom>
            <a:noFill/>
            <a:ln w="1428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8" name="Rectangle 1236"/>
            <p:cNvSpPr>
              <a:spLocks noChangeArrowheads="1"/>
            </p:cNvSpPr>
            <p:nvPr/>
          </p:nvSpPr>
          <p:spPr bwMode="auto">
            <a:xfrm>
              <a:off x="4694" y="2203"/>
              <a:ext cx="46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Документ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9" name="Rectangle 1237"/>
            <p:cNvSpPr>
              <a:spLocks noChangeArrowheads="1"/>
            </p:cNvSpPr>
            <p:nvPr/>
          </p:nvSpPr>
          <p:spPr bwMode="auto">
            <a:xfrm>
              <a:off x="5084" y="2203"/>
              <a:ext cx="9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«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0" name="Rectangle 1238"/>
            <p:cNvSpPr>
              <a:spLocks noChangeArrowheads="1"/>
            </p:cNvSpPr>
            <p:nvPr/>
          </p:nvSpPr>
          <p:spPr bwMode="auto">
            <a:xfrm>
              <a:off x="5129" y="2203"/>
              <a:ext cx="469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Договор с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1" name="Rectangle 1239"/>
            <p:cNvSpPr>
              <a:spLocks noChangeArrowheads="1"/>
            </p:cNvSpPr>
            <p:nvPr/>
          </p:nvSpPr>
          <p:spPr bwMode="auto">
            <a:xfrm>
              <a:off x="4821" y="2309"/>
              <a:ext cx="592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поставщиком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2" name="Rectangle 1240"/>
            <p:cNvSpPr>
              <a:spLocks noChangeArrowheads="1"/>
            </p:cNvSpPr>
            <p:nvPr/>
          </p:nvSpPr>
          <p:spPr bwMode="auto">
            <a:xfrm>
              <a:off x="5331" y="2309"/>
              <a:ext cx="9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3" name="Line 1241"/>
            <p:cNvSpPr>
              <a:spLocks noChangeShapeType="1"/>
            </p:cNvSpPr>
            <p:nvPr/>
          </p:nvSpPr>
          <p:spPr bwMode="auto">
            <a:xfrm>
              <a:off x="5096" y="2124"/>
              <a:ext cx="1" cy="54"/>
            </a:xfrm>
            <a:prstGeom prst="line">
              <a:avLst/>
            </a:prstGeom>
            <a:noFill/>
            <a:ln w="9525" cap="rnd">
              <a:solidFill>
                <a:srgbClr val="15619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4" name="Freeform 1242"/>
            <p:cNvSpPr>
              <a:spLocks/>
            </p:cNvSpPr>
            <p:nvPr/>
          </p:nvSpPr>
          <p:spPr bwMode="auto">
            <a:xfrm>
              <a:off x="4331" y="2491"/>
              <a:ext cx="765" cy="199"/>
            </a:xfrm>
            <a:custGeom>
              <a:avLst/>
              <a:gdLst/>
              <a:ahLst/>
              <a:cxnLst>
                <a:cxn ang="0">
                  <a:pos x="836" y="0"/>
                </a:cxn>
                <a:cxn ang="0">
                  <a:pos x="836" y="199"/>
                </a:cxn>
                <a:cxn ang="0">
                  <a:pos x="0" y="199"/>
                </a:cxn>
              </a:cxnLst>
              <a:rect l="0" t="0" r="r" b="b"/>
              <a:pathLst>
                <a:path w="836" h="199">
                  <a:moveTo>
                    <a:pt x="836" y="0"/>
                  </a:moveTo>
                  <a:lnTo>
                    <a:pt x="836" y="199"/>
                  </a:lnTo>
                  <a:lnTo>
                    <a:pt x="0" y="199"/>
                  </a:lnTo>
                </a:path>
              </a:pathLst>
            </a:custGeom>
            <a:noFill/>
            <a:ln w="9525" cap="rnd">
              <a:solidFill>
                <a:srgbClr val="15619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5" name="Line 1243"/>
            <p:cNvSpPr>
              <a:spLocks noChangeShapeType="1"/>
            </p:cNvSpPr>
            <p:nvPr/>
          </p:nvSpPr>
          <p:spPr bwMode="auto">
            <a:xfrm>
              <a:off x="4260" y="1820"/>
              <a:ext cx="300" cy="1"/>
            </a:xfrm>
            <a:prstGeom prst="line">
              <a:avLst/>
            </a:prstGeom>
            <a:noFill/>
            <a:ln w="9525" cap="rnd">
              <a:solidFill>
                <a:srgbClr val="15619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6" name="Freeform 1244"/>
            <p:cNvSpPr>
              <a:spLocks/>
            </p:cNvSpPr>
            <p:nvPr/>
          </p:nvSpPr>
          <p:spPr bwMode="auto">
            <a:xfrm>
              <a:off x="4560" y="1798"/>
              <a:ext cx="66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6" y="22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6" h="44">
                  <a:moveTo>
                    <a:pt x="0" y="44"/>
                  </a:moveTo>
                  <a:lnTo>
                    <a:pt x="66" y="22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9525" cap="rnd">
              <a:solidFill>
                <a:srgbClr val="15619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51" name="Freeform 772"/>
          <p:cNvSpPr>
            <a:spLocks/>
          </p:cNvSpPr>
          <p:nvPr/>
        </p:nvSpPr>
        <p:spPr bwMode="auto">
          <a:xfrm>
            <a:off x="6764338" y="4221088"/>
            <a:ext cx="111918" cy="79871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0" y="22"/>
              </a:cxn>
              <a:cxn ang="0">
                <a:pos x="66" y="45"/>
              </a:cxn>
              <a:cxn ang="0">
                <a:pos x="66" y="0"/>
              </a:cxn>
            </a:cxnLst>
            <a:rect l="0" t="0" r="r" b="b"/>
            <a:pathLst>
              <a:path w="66" h="45">
                <a:moveTo>
                  <a:pt x="66" y="0"/>
                </a:moveTo>
                <a:lnTo>
                  <a:pt x="0" y="22"/>
                </a:lnTo>
                <a:lnTo>
                  <a:pt x="66" y="45"/>
                </a:lnTo>
                <a:lnTo>
                  <a:pt x="66" y="0"/>
                </a:lnTo>
                <a:close/>
              </a:path>
            </a:pathLst>
          </a:custGeom>
          <a:noFill/>
          <a:ln w="9525" cap="rnd">
            <a:solidFill>
              <a:srgbClr val="15619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94" name="Line 614"/>
          <p:cNvSpPr>
            <a:spLocks noChangeShapeType="1"/>
          </p:cNvSpPr>
          <p:nvPr/>
        </p:nvSpPr>
        <p:spPr bwMode="auto">
          <a:xfrm>
            <a:off x="3598813" y="4869160"/>
            <a:ext cx="1588" cy="106362"/>
          </a:xfrm>
          <a:prstGeom prst="line">
            <a:avLst/>
          </a:prstGeom>
          <a:noFill/>
          <a:ln w="9525" cap="rnd">
            <a:solidFill>
              <a:srgbClr val="15619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95" name="Freeform 615"/>
          <p:cNvSpPr>
            <a:spLocks/>
          </p:cNvSpPr>
          <p:nvPr/>
        </p:nvSpPr>
        <p:spPr bwMode="auto">
          <a:xfrm>
            <a:off x="3563888" y="4975522"/>
            <a:ext cx="69850" cy="10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67"/>
              </a:cxn>
              <a:cxn ang="0">
                <a:pos x="44" y="0"/>
              </a:cxn>
              <a:cxn ang="0">
                <a:pos x="0" y="0"/>
              </a:cxn>
            </a:cxnLst>
            <a:rect l="0" t="0" r="r" b="b"/>
            <a:pathLst>
              <a:path w="44" h="67">
                <a:moveTo>
                  <a:pt x="0" y="0"/>
                </a:moveTo>
                <a:lnTo>
                  <a:pt x="22" y="67"/>
                </a:lnTo>
                <a:lnTo>
                  <a:pt x="44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15619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8" name="Прямоугольник 1247"/>
          <p:cNvSpPr/>
          <p:nvPr/>
        </p:nvSpPr>
        <p:spPr>
          <a:xfrm>
            <a:off x="540000" y="792000"/>
            <a:ext cx="8604000" cy="5355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 санкционирования расходов и взаимодействия систем управленческого и бухгалтерского учета</a:t>
            </a:r>
          </a:p>
        </p:txBody>
      </p:sp>
      <p:sp>
        <p:nvSpPr>
          <p:cNvPr id="1250" name="Заголовок 1"/>
          <p:cNvSpPr txBox="1">
            <a:spLocks/>
          </p:cNvSpPr>
          <p:nvPr/>
        </p:nvSpPr>
        <p:spPr>
          <a:xfrm>
            <a:off x="1692275" y="332656"/>
            <a:ext cx="7451725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4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Реализация стратегии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42824" y="6662737"/>
            <a:ext cx="387350" cy="195263"/>
          </a:xfrm>
        </p:spPr>
        <p:txBody>
          <a:bodyPr/>
          <a:lstStyle/>
          <a:p>
            <a:pPr>
              <a:defRPr/>
            </a:pPr>
            <a:fld id="{F7D54080-308F-420C-BC6C-257A34B4080A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0000" y="792000"/>
            <a:ext cx="8604000" cy="3139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Исполнение бюджетов проектов (на базе программы 1С)</a:t>
            </a:r>
            <a:endParaRPr lang="ru-RU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435390"/>
              </p:ext>
            </p:extLst>
          </p:nvPr>
        </p:nvGraphicFramePr>
        <p:xfrm>
          <a:off x="107504" y="1184811"/>
          <a:ext cx="8928995" cy="553088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15977"/>
                <a:gridCol w="2135661"/>
                <a:gridCol w="525773"/>
                <a:gridCol w="346974"/>
                <a:gridCol w="346974"/>
                <a:gridCol w="346974"/>
                <a:gridCol w="346974"/>
                <a:gridCol w="346974"/>
                <a:gridCol w="346974"/>
                <a:gridCol w="346974"/>
                <a:gridCol w="346974"/>
                <a:gridCol w="346974"/>
                <a:gridCol w="346974"/>
                <a:gridCol w="346974"/>
                <a:gridCol w="346974"/>
                <a:gridCol w="346974"/>
                <a:gridCol w="346974"/>
                <a:gridCol w="346974"/>
                <a:gridCol w="346974"/>
              </a:tblGrid>
              <a:tr h="1048811">
                <a:tc rowSpan="2">
                  <a:txBody>
                    <a:bodyPr/>
                    <a:lstStyle/>
                    <a:p>
                      <a:pPr algn="ctr" fontAlgn="t"/>
                      <a:endParaRPr lang="ru-RU" sz="1000" b="1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t"/>
                      <a:r>
                        <a:rPr lang="ru-RU" sz="1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№ </a:t>
                      </a:r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инициативы/ задачи/ подзадачи/ закупки</a:t>
                      </a:r>
                    </a:p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Наименование инициативы/ задачи/ подзадачи/ закупки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Руково-дитель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Плановая стоимость, млн руб.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Сумма, </a:t>
                      </a:r>
                      <a:r>
                        <a:rPr lang="ru-RU" sz="1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утвержден-ная </a:t>
                      </a:r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на Комиссии </a:t>
                      </a:r>
                      <a:endParaRPr lang="ru-RU" sz="1000" b="1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по расходо-ванию</a:t>
                      </a:r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endParaRPr lang="ru-RU" sz="1000" b="1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млн </a:t>
                      </a:r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1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утвержде-ный </a:t>
                      </a:r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Комиссии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по расходова-нию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Сумма, </a:t>
                      </a:r>
                      <a:r>
                        <a:rPr lang="ru-RU" sz="1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акцептован-ная </a:t>
                      </a:r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ПФУ, млн руб.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Контрактная стоимость, млн руб.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% исполнения по </a:t>
                      </a:r>
                      <a:r>
                        <a:rPr lang="ru-RU" sz="1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контракта-ции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r>
                        <a:rPr lang="ru-RU" sz="1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произведен-ной </a:t>
                      </a:r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оплаты, млн руб.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% исполнения по оплате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976">
                <a:tc vMerge="1"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ФБ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ФБ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ФБ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ФБ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ФБ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ФБ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ФБ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ФБ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99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ППК </a:t>
                      </a:r>
                      <a:r>
                        <a:rPr lang="ru-RU" sz="1000" u="none" strike="noStrike" dirty="0" smtClean="0">
                          <a:effectLst/>
                          <a:latin typeface="Arial Narrow" panose="020B0606020202030204" pitchFamily="34" charset="0"/>
                        </a:rPr>
                        <a:t>8-16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Формирование управленческих команд на всех уровнях управления, создание открытой системы управленческого капитала, внедрение эффективного контракта и механизмов международного конкурсного набора </a:t>
                      </a:r>
                      <a:r>
                        <a:rPr lang="ru-RU" sz="1000" u="none" strike="noStrike" dirty="0" smtClean="0">
                          <a:effectLst/>
                          <a:latin typeface="Arial Narrow" panose="020B0606020202030204" pitchFamily="34" charset="0"/>
                        </a:rPr>
                        <a:t>НПР                                                                                                     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</a:tr>
              <a:tr h="899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ППК </a:t>
                      </a:r>
                      <a:r>
                        <a:rPr lang="ru-RU" sz="1000" u="none" strike="noStrike" dirty="0" smtClean="0">
                          <a:effectLst/>
                          <a:latin typeface="Arial Narrow" panose="020B0606020202030204" pitchFamily="34" charset="0"/>
                        </a:rPr>
                        <a:t>8.4-16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Развитие компетенций и команд необходимых для реализации Программы, в т.ч. с помощью обучения, семинаров, стажировок, обмена опытом, реализации инструментов наставничества и мер поддержки кадрового резерва                                                                                               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Narrow" panose="020B0606020202030204" pitchFamily="34" charset="0"/>
                        </a:rPr>
                        <a:t>Сандлер Д.Г. 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</a:tr>
              <a:tr h="7505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ППК </a:t>
                      </a:r>
                      <a:r>
                        <a:rPr lang="ru-RU" sz="1000" u="none" strike="noStrike" dirty="0" smtClean="0">
                          <a:effectLst/>
                          <a:latin typeface="Arial Narrow" panose="020B0606020202030204" pitchFamily="34" charset="0"/>
                        </a:rPr>
                        <a:t>8.4.1-16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Реализация деятельности и развитие "Корпоративной Академии", включая обучение и стажировок кадрового резерва руководящего состава университета </a:t>
                      </a:r>
                      <a:r>
                        <a:rPr lang="ru-RU" sz="1000" u="none" strike="noStrike" dirty="0" smtClean="0">
                          <a:effectLst/>
                          <a:latin typeface="Arial Narrow" panose="020B0606020202030204" pitchFamily="34" charset="0"/>
                        </a:rPr>
                        <a:t>всех уровней….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</a:tr>
              <a:tr h="10488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ППК </a:t>
                      </a:r>
                      <a:r>
                        <a:rPr lang="ru-RU" sz="1000" u="none" strike="noStrike" dirty="0" smtClean="0">
                          <a:effectLst/>
                          <a:latin typeface="Arial Narrow" panose="020B0606020202030204" pitchFamily="34" charset="0"/>
                        </a:rPr>
                        <a:t>8.4.1.9.а-16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Проведение программы повышения квалификации «Управление изменениями в университете» </a:t>
                      </a:r>
                      <a:r>
                        <a:rPr lang="ru-RU" sz="1000" u="none" strike="noStrike" dirty="0" smtClean="0">
                          <a:effectLst/>
                          <a:latin typeface="Arial Narrow" panose="020B0606020202030204" pitchFamily="34" charset="0"/>
                        </a:rPr>
                        <a:t>в формате стратегических сессия для руководства, ключевых сотрудников университета и участников кадрового резерва в рамках деятельности Корпоративной академии                                                          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1,507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1,507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1,507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1,507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</a:tr>
              <a:tr h="303115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Проведение программы повышения квалификации "Управление изменениями в университете"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1,507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1,507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1,507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</a:tr>
              <a:tr h="153976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 Narrow" panose="020B0606020202030204" pitchFamily="34" charset="0"/>
                        </a:rPr>
                        <a:t>(244.14) </a:t>
                      </a:r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Прочие работы, </a:t>
                      </a:r>
                      <a:r>
                        <a:rPr lang="ru-RU" sz="1000" u="none" strike="noStrike" dirty="0" smtClean="0">
                          <a:effectLst/>
                          <a:latin typeface="Arial Narrow" panose="020B0606020202030204" pitchFamily="34" charset="0"/>
                        </a:rPr>
                        <a:t>услуги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1,507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1,507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1,507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</a:tr>
              <a:tr h="153976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16,698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3,700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Arial Narrow" panose="020B0606020202030204" pitchFamily="34" charset="0"/>
                        </a:rPr>
                        <a:t>100,00</a:t>
                      </a:r>
                      <a:endParaRPr lang="ru-RU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43" marR="4943" marT="4943" marB="0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692275" y="332656"/>
            <a:ext cx="7451725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4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Реализация стратегии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6672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2304256" cy="1584175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66778"/>
              </p:ext>
            </p:extLst>
          </p:nvPr>
        </p:nvGraphicFramePr>
        <p:xfrm>
          <a:off x="611561" y="3205774"/>
          <a:ext cx="8352928" cy="3312148"/>
        </p:xfrm>
        <a:graphic>
          <a:graphicData uri="http://schemas.openxmlformats.org/drawingml/2006/table">
            <a:tbl>
              <a:tblPr/>
              <a:tblGrid>
                <a:gridCol w="473541"/>
                <a:gridCol w="5672347"/>
                <a:gridCol w="2207040"/>
              </a:tblGrid>
              <a:tr h="283913">
                <a:tc>
                  <a:txBody>
                    <a:bodyPr/>
                    <a:lstStyle/>
                    <a:p>
                      <a:pPr marL="341313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1313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Целевой капитал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Размер, млн. руб.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1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Целевой капитал на развитие УрФУ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18,9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1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Целевой капитал Высшей школы экономики и менеджмента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8,4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8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Целевой  капитал «К 100-летию Уральского федерального университета»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31,8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8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Целевой  капитал «Развитие образования в области информационных технологий и компьютерных наук»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3,1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Целевой  капитал «Физтех»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Целевой  капитал «Истфак-чемпион!» 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3,9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0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Целевой  капитал «Қазақстан»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5,4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8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Целевой капитал «Студенческие отряды» (в стадии формирования)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marL="9525" marR="9525" marT="9528" marB="9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Эндаумент–фонд УрФУ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692275" y="332656"/>
            <a:ext cx="7451725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4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Реализация стратегии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1130554"/>
            <a:ext cx="64019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 по формированию целевого капитала на развитие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 (эндаумент – фонд УрФУ)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зарегистрирован 6 марта 2012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состоянию на 01 июля 2017 года Фондом сформировано семь целевых капиталов, один – находится в стадии формирования.</a:t>
            </a:r>
          </a:p>
          <a:p>
            <a:pPr algn="just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Эндаумент – фонд УрФУ – </a:t>
            </a:r>
            <a:r>
              <a:rPr lang="ru-RU" sz="14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«народный» эндаумент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участие в формировании целевых капиталов приняли более </a:t>
            </a:r>
            <a:r>
              <a:rPr lang="ru-RU" sz="1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6,5 тыс.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жертвователей, из которых </a:t>
            </a:r>
            <a:r>
              <a:rPr lang="ru-RU" sz="1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тыс.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студенты УрФУ  </a:t>
            </a:r>
          </a:p>
          <a:p>
            <a:pPr algn="just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Общий объем целевых капиталов составляет </a:t>
            </a:r>
            <a:b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77,2 руб.</a:t>
            </a:r>
            <a:endParaRPr lang="ru-RU" sz="1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1445226" y="313012"/>
            <a:ext cx="648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eaLnBrk="0" hangingPunct="0">
              <a:spcAft>
                <a:spcPts val="0"/>
              </a:spcAft>
              <a:buFont typeface="+mj-lt"/>
              <a:buAutoNum type="arabicPeriod"/>
              <a:defRPr sz="1800" b="1">
                <a:latin typeface="Arial Narrow" panose="020B0606020202030204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indent="0">
              <a:buFont typeface="+mj-lt"/>
              <a:buNone/>
            </a:pP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Контроль и анализ</a:t>
            </a:r>
            <a:endParaRPr lang="ru-RU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0000" y="792000"/>
            <a:ext cx="8604000" cy="3139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Личный кабинет руководителя</a:t>
            </a:r>
            <a:endParaRPr lang="ru-RU" sz="16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89289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0853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42821" y="6696519"/>
            <a:ext cx="387350" cy="195263"/>
          </a:xfrm>
        </p:spPr>
        <p:txBody>
          <a:bodyPr/>
          <a:lstStyle/>
          <a:p>
            <a:pPr>
              <a:defRPr/>
            </a:pPr>
            <a:fld id="{F7D54080-308F-420C-BC6C-257A34B4080A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26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0000" y="792000"/>
            <a:ext cx="8604000" cy="5078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Текущий мониторинг исполнения плана ФХД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(в УрФУ формируется еженедельно)</a:t>
            </a:r>
            <a:endParaRPr lang="ru-RU" sz="15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 bwMode="auto">
          <a:xfrm>
            <a:off x="1445226" y="313012"/>
            <a:ext cx="648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eaLnBrk="0" hangingPunct="0">
              <a:spcAft>
                <a:spcPts val="0"/>
              </a:spcAft>
              <a:buFont typeface="+mj-lt"/>
              <a:buAutoNum type="arabicPeriod"/>
              <a:defRPr sz="1800" b="1">
                <a:latin typeface="Arial Narrow" panose="020B0606020202030204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indent="0">
              <a:buFont typeface="+mj-lt"/>
              <a:buNone/>
            </a:pP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Контроль и анализ</a:t>
            </a:r>
            <a:endParaRPr lang="ru-RU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107504" y="1340768"/>
          <a:ext cx="44644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/>
          </p:nvPr>
        </p:nvGraphicFramePr>
        <p:xfrm>
          <a:off x="107504" y="3997001"/>
          <a:ext cx="4464496" cy="2744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4644008" y="1340768"/>
          <a:ext cx="439248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650120412"/>
              </p:ext>
            </p:extLst>
          </p:nvPr>
        </p:nvGraphicFramePr>
        <p:xfrm>
          <a:off x="4644008" y="4005064"/>
          <a:ext cx="43924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063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4" t="7013" r="31135" b="4059"/>
          <a:stretch/>
        </p:blipFill>
        <p:spPr>
          <a:xfrm>
            <a:off x="251521" y="1412776"/>
            <a:ext cx="4824536" cy="25429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2063" t="12739" r="40629" b="42573"/>
          <a:stretch/>
        </p:blipFill>
        <p:spPr>
          <a:xfrm>
            <a:off x="1403648" y="2204864"/>
            <a:ext cx="6922671" cy="30363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1124744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  <a:ea typeface="Calibri" panose="020F0502020204030204" pitchFamily="34" charset="0"/>
              </a:rPr>
              <a:t>План приема иностранных обучающихся на 2015/2016 учебный год</a:t>
            </a:r>
            <a:endParaRPr lang="ru-RU" sz="1200" b="1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1700808"/>
            <a:ext cx="3923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Управленческая отчетность, </a:t>
            </a: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развернутая на платформе </a:t>
            </a: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IBM Cognos BI</a:t>
            </a:r>
            <a:endParaRPr lang="ru-R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4005064"/>
            <a:ext cx="3635896" cy="30777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Arial Narrow" panose="020B0606020202030204" pitchFamily="34" charset="0"/>
              </a:rPr>
              <a:t>Ежемесячный отчет по основным показателям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/>
          <a:srcRect l="1490" t="34091" r="57004" b="30545"/>
          <a:stretch/>
        </p:blipFill>
        <p:spPr>
          <a:xfrm>
            <a:off x="3419872" y="4293096"/>
            <a:ext cx="5328592" cy="24449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Текущий мониторинг показателей стратегического развития УрФУ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692275" y="332656"/>
            <a:ext cx="7451725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5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Контроль и анализ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2103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187624" y="1268760"/>
            <a:ext cx="2676766" cy="574474"/>
          </a:xfrm>
          <a:prstGeom prst="roundRect">
            <a:avLst/>
          </a:prstGeom>
          <a:solidFill>
            <a:srgbClr val="92D050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Рейтинг институтов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(с 2012-2013 гг.)</a:t>
            </a:r>
            <a:endParaRPr lang="ru-RU" sz="14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1937857"/>
            <a:ext cx="2676766" cy="829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Рейтинг структурных подразделений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(с 2014-2015 гг.)</a:t>
            </a:r>
            <a:endParaRPr lang="ru-RU" sz="14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2204864"/>
            <a:ext cx="100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 </a:t>
            </a:r>
            <a:r>
              <a:rPr lang="ru-RU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этап</a:t>
            </a:r>
            <a:endParaRPr lang="ru-RU" sz="16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1412776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ru-RU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этап</a:t>
            </a:r>
            <a:endParaRPr lang="ru-RU" sz="16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1268760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Комплексная оценка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Верификация данных    централизованных служб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Мотивация институтов, структурных 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подразделений</a:t>
            </a:r>
            <a:endParaRPr lang="ru-RU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3945957" y="1333392"/>
            <a:ext cx="554035" cy="115827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55776" y="2924944"/>
            <a:ext cx="3384376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26 централизованных источников/отчетов</a:t>
            </a:r>
            <a:endParaRPr lang="ru-RU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88224" y="2924944"/>
            <a:ext cx="2373635" cy="1656184"/>
          </a:xfrm>
          <a:prstGeom prst="round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Автоматизация процессов, синхронизация с внутренними базами данных</a:t>
            </a:r>
            <a:endParaRPr lang="ru-RU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55776" y="3861048"/>
            <a:ext cx="3410619" cy="7161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7 отчетов от институтов</a:t>
            </a:r>
            <a:endParaRPr lang="ru-RU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27784" y="3501008"/>
            <a:ext cx="34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endParaRPr lang="ru-RU" sz="24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6012160" y="3140968"/>
            <a:ext cx="504056" cy="1323439"/>
          </a:xfrm>
          <a:prstGeom prst="rightArrow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3068960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Верификация данных </a:t>
            </a:r>
            <a:r>
              <a:rPr lang="ru-RU" b="1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централизован-ных</a:t>
            </a:r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служб</a:t>
            </a:r>
            <a:endParaRPr lang="ru-RU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4016" y="4941168"/>
            <a:ext cx="2267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Мотивация институтов, структурных подразделений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22029" y="4725144"/>
            <a:ext cx="6398443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4 года проведения рейтинга институтов: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место — 2 института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ru-RU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место — </a:t>
            </a:r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института</a:t>
            </a:r>
            <a:br>
              <a:rPr lang="ru-RU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r>
              <a:rPr lang="ru-RU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место — 2 </a:t>
            </a:r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института</a:t>
            </a:r>
            <a:endParaRPr lang="ru-RU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Рейтинг структурных подразделений: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Выделение более 40 неэффективных кафедр</a:t>
            </a:r>
            <a:endParaRPr lang="ru-RU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0000" y="792000"/>
            <a:ext cx="8604000" cy="3231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Рейтинг</a:t>
            </a:r>
            <a:r>
              <a:rPr lang="en-US" sz="15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5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институтов и ППС</a:t>
            </a:r>
            <a:r>
              <a:rPr lang="en-US" sz="15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ru-RU" sz="15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системный анализ деятельности УрФУ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692275" y="332656"/>
            <a:ext cx="7451725" cy="36004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Verdana"/>
              </a:rPr>
              <a:t>5. Контроль и анализ</a:t>
            </a:r>
            <a:endParaRPr lang="ru-RU" sz="2000" b="1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11760" y="5805264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место по</a:t>
            </a: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направлению — 8 </a:t>
            </a:r>
            <a:r>
              <a:rPr lang="ru-RU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институтов</a:t>
            </a:r>
          </a:p>
        </p:txBody>
      </p:sp>
    </p:spTree>
    <p:extLst>
      <p:ext uri="{BB962C8B-B14F-4D97-AF65-F5344CB8AC3E}">
        <p14:creationId xmlns:p14="http://schemas.microsoft.com/office/powerpoint/2010/main" val="21856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39552" y="1283276"/>
            <a:ext cx="3888432" cy="1569660"/>
          </a:xfrm>
          <a:prstGeom prst="rect">
            <a:avLst/>
          </a:prstGeom>
          <a:solidFill>
            <a:srgbClr val="969696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 по совершенствованию ФХД и повышению эффективности управления</a:t>
            </a:r>
            <a:r>
              <a:rPr lang="ru-RU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образовательными организациями высшего образования, 2017 г.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44008" y="1283276"/>
            <a:ext cx="4320480" cy="1569660"/>
          </a:xfrm>
          <a:prstGeom prst="rect">
            <a:avLst/>
          </a:prstGeom>
          <a:solidFill>
            <a:srgbClr val="969696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 по повышению уровня профессиональной компетенции </a:t>
            </a:r>
            <a:r>
              <a:rPr lang="ru-RU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сфере финансово-экономической деятельности сотрудников ООВО, подведомственных Минобрнауки России, 2017 г.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2880320" cy="364616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3779912" y="3041665"/>
            <a:ext cx="5184576" cy="132343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n-lt"/>
              </a:rPr>
              <a:t>В рамках методической и консультационной поддержки организаций в марте 2018 года выпущен сборник успешных практик российских университетов по управлению экономикой и финансами вуза (том 1).</a:t>
            </a:r>
            <a:endParaRPr lang="ru-RU" sz="1600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0" y="4509120"/>
            <a:ext cx="4320480" cy="132343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+mn-lt"/>
              </a:rPr>
              <a:t>В 4 кв. 2018 года </a:t>
            </a:r>
            <a:r>
              <a:rPr lang="ru-RU" sz="1600" dirty="0" smtClean="0">
                <a:latin typeface="+mn-lt"/>
              </a:rPr>
              <a:t>планируется </a:t>
            </a:r>
            <a:r>
              <a:rPr lang="ru-RU" sz="1600" b="1" dirty="0" smtClean="0">
                <a:latin typeface="+mn-lt"/>
              </a:rPr>
              <a:t>выпуск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b="1" dirty="0" smtClean="0">
                <a:latin typeface="+mn-lt"/>
              </a:rPr>
              <a:t>второго тома </a:t>
            </a:r>
            <a:r>
              <a:rPr lang="ru-RU" sz="1600" dirty="0" smtClean="0">
                <a:latin typeface="+mn-lt"/>
              </a:rPr>
              <a:t>сборника успешных практик российских университетов по управлению экономикой и финансами вуза.</a:t>
            </a:r>
            <a:endParaRPr lang="ru-RU" sz="1600" dirty="0">
              <a:latin typeface="+mn-lt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1692275" y="332656"/>
            <a:ext cx="7451725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6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Обмен опытом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Программы </a:t>
            </a:r>
            <a:r>
              <a:rPr lang="ru-RU" sz="16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Минобрнауки</a:t>
            </a:r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России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51920" y="4553833"/>
            <a:ext cx="50405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!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51919" y="6012577"/>
            <a:ext cx="3155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 том – 18 кейсов;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 том – план 16 кейсов</a:t>
            </a:r>
            <a:endParaRPr lang="ru-RU" sz="16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4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154298"/>
              </p:ext>
            </p:extLst>
          </p:nvPr>
        </p:nvGraphicFramePr>
        <p:xfrm>
          <a:off x="165388" y="1139315"/>
          <a:ext cx="8871108" cy="50193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84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5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5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91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90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775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marL="45720" marR="4572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Ural Federal University</a:t>
                      </a:r>
                      <a:endParaRPr lang="ru-RU" sz="1200" b="1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(2018)</a:t>
                      </a:r>
                      <a:endParaRPr lang="en-US" sz="12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Aalto University</a:t>
                      </a:r>
                      <a:r>
                        <a:rPr lang="ru-RU" sz="12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ru-RU" sz="12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endParaRPr lang="en-US" sz="12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kern="1200" noProof="0" dirty="0" err="1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Sungkyunkwan</a:t>
                      </a:r>
                      <a:r>
                        <a:rPr lang="en-US" sz="12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University</a:t>
                      </a:r>
                      <a:r>
                        <a:rPr lang="ru-RU" sz="12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endParaRPr lang="en-US" sz="12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kern="1200" noProof="0" dirty="0" err="1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Yonsei</a:t>
                      </a:r>
                      <a:r>
                        <a:rPr lang="en-US" sz="12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University</a:t>
                      </a:r>
                      <a:endParaRPr lang="en-US" sz="12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City University of Hong Kong</a:t>
                      </a:r>
                      <a:r>
                        <a:rPr lang="ru-RU" sz="12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endParaRPr lang="en-US" sz="12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marT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Tsinghua University</a:t>
                      </a:r>
                      <a:endParaRPr lang="en-US" sz="12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Позиция в рейтинге 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QS (2018)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412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140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107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Численность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студентов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26 262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12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653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24 791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22 469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9 871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41 537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Численность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студентов на 1 ППС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,0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20,1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19,1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11,9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11,6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14,1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Доля иностранных студентов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8,3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7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Количество публикаций </a:t>
                      </a:r>
                      <a:r>
                        <a:rPr lang="ru-R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Web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of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Science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в 2016 году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1198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1769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4128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4678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2197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8238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0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Доля совместных публикаций с иностранными соавторами Web of Science 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0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Нормализованный индекс цитируемости публикаций 2012-2016 гг.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0,59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1,39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1,32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1,59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1,30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9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Бюджет университета, </a:t>
                      </a:r>
                      <a:b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млрд</a:t>
                      </a:r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.* </a:t>
                      </a:r>
                      <a:endParaRPr lang="ru-RU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8,3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32,0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43,2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75,8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29,6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80,8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5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Доля доходов от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НИОКР*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5277" y="6597352"/>
            <a:ext cx="387350" cy="195263"/>
          </a:xfrm>
        </p:spPr>
        <p:txBody>
          <a:bodyPr/>
          <a:lstStyle/>
          <a:p>
            <a:pPr>
              <a:defRPr/>
            </a:pPr>
            <a:fld id="{F7D54080-308F-420C-BC6C-257A34B4080A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0000" y="792000"/>
            <a:ext cx="8604000" cy="2862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Показатели </a:t>
            </a:r>
            <a:r>
              <a:rPr lang="ru-RU" sz="14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УрФУ и референтных</a:t>
            </a:r>
            <a:r>
              <a:rPr lang="ru-RU" sz="14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университетов по состоянию на 01.01.2017</a:t>
            </a:r>
          </a:p>
        </p:txBody>
      </p:sp>
      <p:pic>
        <p:nvPicPr>
          <p:cNvPr id="1029" name="Picture 5" descr="http://grizzlysait.ru/images/financiacionobras.png?crc=3936744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39" y="1556792"/>
            <a:ext cx="388785" cy="38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http://grizzlysait.ru/images/financiacionobras.png?crc=3936744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88785" cy="38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http://grizzlysait.ru/images/financiacionobras.png?crc=3936744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07" y="1556792"/>
            <a:ext cx="388785" cy="38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4"/>
          <p:cNvSpPr txBox="1">
            <a:spLocks/>
          </p:cNvSpPr>
          <p:nvPr/>
        </p:nvSpPr>
        <p:spPr bwMode="auto">
          <a:xfrm>
            <a:off x="1445226" y="313012"/>
            <a:ext cx="648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eaLnBrk="0" hangingPunct="0">
              <a:spcAft>
                <a:spcPts val="0"/>
              </a:spcAft>
              <a:buFont typeface="+mj-lt"/>
              <a:buAutoNum type="arabicPeriod"/>
              <a:defRPr sz="1800" b="1">
                <a:latin typeface="Arial Narrow" panose="020B0606020202030204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indent="0">
              <a:buFont typeface="+mj-lt"/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Подготовительный этап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165304"/>
            <a:ext cx="905062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spcAft>
                <a:spcPts val="60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* 	Данные </a:t>
            </a:r>
            <a:r>
              <a:rPr lang="ru-RU" sz="1200" dirty="0">
                <a:latin typeface="Arial Narrow" panose="020B0606020202030204" pitchFamily="34" charset="0"/>
              </a:rPr>
              <a:t>по </a:t>
            </a:r>
            <a:r>
              <a:rPr lang="ru-RU" sz="1200" dirty="0" err="1">
                <a:latin typeface="Arial Narrow" panose="020B0606020202030204" pitchFamily="34" charset="0"/>
              </a:rPr>
              <a:t>референтным</a:t>
            </a:r>
            <a:r>
              <a:rPr lang="ru-RU" sz="1200" dirty="0">
                <a:latin typeface="Arial Narrow" panose="020B0606020202030204" pitchFamily="34" charset="0"/>
              </a:rPr>
              <a:t> университетам по </a:t>
            </a:r>
            <a:r>
              <a:rPr lang="ru-RU" sz="1200" dirty="0" smtClean="0">
                <a:latin typeface="Arial Narrow" panose="020B0606020202030204" pitchFamily="34" charset="0"/>
              </a:rPr>
              <a:t>натуральным показателям приведены за 2016 год (</a:t>
            </a:r>
            <a:r>
              <a:rPr lang="en-US" sz="1200" dirty="0" smtClean="0">
                <a:latin typeface="Arial Narrow" panose="020B0606020202030204" pitchFamily="34" charset="0"/>
              </a:rPr>
              <a:t>THE)</a:t>
            </a:r>
            <a:r>
              <a:rPr lang="ru-RU" sz="1200" dirty="0" smtClean="0">
                <a:latin typeface="Arial Narrow" panose="020B0606020202030204" pitchFamily="34" charset="0"/>
              </a:rPr>
              <a:t>, по</a:t>
            </a:r>
            <a:r>
              <a:rPr lang="en-US" sz="1200" dirty="0" smtClean="0"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latin typeface="Arial Narrow" panose="020B0606020202030204" pitchFamily="34" charset="0"/>
              </a:rPr>
              <a:t>финансовым </a:t>
            </a:r>
            <a:r>
              <a:rPr lang="ru-RU" sz="1200" dirty="0">
                <a:latin typeface="Arial Narrow" panose="020B0606020202030204" pitchFamily="34" charset="0"/>
              </a:rPr>
              <a:t>показателям </a:t>
            </a:r>
            <a:r>
              <a:rPr lang="ru-RU" sz="1200" dirty="0" smtClean="0"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latin typeface="Arial Narrow" panose="020B0606020202030204" pitchFamily="34" charset="0"/>
              </a:rPr>
            </a:br>
            <a:r>
              <a:rPr lang="ru-RU" sz="1200" dirty="0" smtClean="0">
                <a:latin typeface="Arial Narrow" panose="020B0606020202030204" pitchFamily="34" charset="0"/>
              </a:rPr>
              <a:t>(</a:t>
            </a:r>
            <a:r>
              <a:rPr lang="ru-RU" sz="1200" dirty="0">
                <a:latin typeface="Arial Narrow" panose="020B0606020202030204" pitchFamily="34" charset="0"/>
              </a:rPr>
              <a:t>бюджет и доля доходов от </a:t>
            </a:r>
            <a:r>
              <a:rPr lang="ru-RU" sz="1200" dirty="0" smtClean="0">
                <a:latin typeface="Arial Narrow" panose="020B0606020202030204" pitchFamily="34" charset="0"/>
              </a:rPr>
              <a:t>НИОКР) рассчитаны </a:t>
            </a:r>
            <a:r>
              <a:rPr lang="ru-RU" sz="1200" dirty="0">
                <a:latin typeface="Arial Narrow" panose="020B0606020202030204" pitchFamily="34" charset="0"/>
              </a:rPr>
              <a:t>на основе данных за 2011 год с учетом роста курса национальной </a:t>
            </a:r>
            <a:r>
              <a:rPr lang="ru-RU" sz="1200" dirty="0" smtClean="0">
                <a:latin typeface="Arial Narrow" panose="020B0606020202030204" pitchFamily="34" charset="0"/>
              </a:rPr>
              <a:t>валюты за 2016 год.</a:t>
            </a:r>
          </a:p>
          <a:p>
            <a:pPr marL="177800" indent="-177800">
              <a:lnSpc>
                <a:spcPct val="90000"/>
              </a:lnSpc>
              <a:spcAft>
                <a:spcPts val="600"/>
              </a:spcAft>
            </a:pPr>
            <a:r>
              <a:rPr lang="ru-RU" sz="1200" i="1" dirty="0" smtClean="0">
                <a:latin typeface="Arial Narrow" panose="020B0606020202030204" pitchFamily="34" charset="0"/>
              </a:rPr>
              <a:t>	Источники</a:t>
            </a:r>
            <a:r>
              <a:rPr lang="ru-RU" sz="1200" i="1" dirty="0">
                <a:latin typeface="Arial Narrow" panose="020B0606020202030204" pitchFamily="34" charset="0"/>
              </a:rPr>
              <a:t>: </a:t>
            </a:r>
            <a:r>
              <a:rPr lang="en-US" sz="1200" i="1" dirty="0">
                <a:latin typeface="Arial Narrow" panose="020B0606020202030204" pitchFamily="34" charset="0"/>
              </a:rPr>
              <a:t>Thomson Reuters</a:t>
            </a:r>
            <a:r>
              <a:rPr lang="ru-RU" sz="1200" i="1" dirty="0">
                <a:latin typeface="Arial Narrow" panose="020B0606020202030204" pitchFamily="34" charset="0"/>
              </a:rPr>
              <a:t>, </a:t>
            </a:r>
            <a:r>
              <a:rPr lang="en-US" sz="1200" i="1" dirty="0">
                <a:latin typeface="Arial Narrow" panose="020B0606020202030204" pitchFamily="34" charset="0"/>
              </a:rPr>
              <a:t>THE</a:t>
            </a:r>
            <a:r>
              <a:rPr lang="ru-RU" sz="1200" i="1" dirty="0">
                <a:latin typeface="Arial Narrow" panose="020B0606020202030204" pitchFamily="34" charset="0"/>
              </a:rPr>
              <a:t>, </a:t>
            </a:r>
            <a:r>
              <a:rPr lang="en-US" sz="1200" i="1" dirty="0" smtClean="0">
                <a:latin typeface="Arial Narrow" panose="020B0606020202030204" pitchFamily="34" charset="0"/>
              </a:rPr>
              <a:t>QS</a:t>
            </a:r>
            <a:endParaRPr lang="ru-RU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78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A994-081E-4447-A647-0EF5E24FB8F2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7320" y="2071678"/>
            <a:ext cx="9105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4797151"/>
            <a:ext cx="4117156" cy="19529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3265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ea typeface="Verdana" pitchFamily="34" charset="0"/>
                <a:cs typeface="Verdana" pitchFamily="34" charset="0"/>
              </a:rPr>
              <a:t>2. Разработка стратегии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91440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CC3300"/>
                </a:solidFill>
                <a:latin typeface="+mn-lt"/>
                <a:ea typeface="Calibri" panose="020F0502020204030204" pitchFamily="34" charset="0"/>
              </a:rPr>
              <a:t>Стратегическая цель развития университета – формирование в Уральском федеральном округе научно-образовательного и инновационного центра международного уровня. УрФУ призван стать ядром этого центра. </a:t>
            </a:r>
            <a:endParaRPr lang="ru-RU" sz="1400" b="1" dirty="0">
              <a:solidFill>
                <a:srgbClr val="CC33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348880"/>
            <a:ext cx="46085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latin typeface="+mn-lt"/>
              </a:rPr>
              <a:t>Показатели образовательной деятельности</a:t>
            </a:r>
            <a:endParaRPr lang="ru-RU" sz="1400" b="1" dirty="0">
              <a:latin typeface="+mn-lt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  <a:ea typeface="Calibri" panose="020F0502020204030204" pitchFamily="34" charset="0"/>
              </a:rPr>
              <a:t>Средний балл </a:t>
            </a:r>
            <a:r>
              <a:rPr lang="ru-RU" sz="1400" b="0" dirty="0" smtClean="0">
                <a:latin typeface="+mn-lt"/>
                <a:ea typeface="Calibri" panose="020F0502020204030204" pitchFamily="34" charset="0"/>
              </a:rPr>
              <a:t>ЕГЭ</a:t>
            </a:r>
            <a:endParaRPr lang="ru-RU" sz="1400" b="0" dirty="0">
              <a:latin typeface="+mn-lt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  <a:ea typeface="Calibri" panose="020F0502020204030204" pitchFamily="34" charset="0"/>
              </a:rPr>
              <a:t>Удельный вес численности обучающихся по программам магистратуры и подготовки научно-педагогических кадров в аспирантуре, имеющих диплом других </a:t>
            </a:r>
            <a:r>
              <a:rPr lang="ru-RU" sz="1400" b="0" dirty="0" smtClean="0">
                <a:latin typeface="+mn-lt"/>
                <a:ea typeface="Calibri" panose="020F0502020204030204" pitchFamily="34" charset="0"/>
              </a:rPr>
              <a:t>организаций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latin typeface="+mn-lt"/>
                <a:ea typeface="Calibri" panose="020F0502020204030204" pitchFamily="34" charset="0"/>
              </a:rPr>
              <a:t>Научные показатели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+mn-lt"/>
                <a:ea typeface="Calibri" panose="020F0502020204030204" pitchFamily="34" charset="0"/>
              </a:rPr>
              <a:t>Количество публикаций Web of Science на 1 НПР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+mn-lt"/>
                <a:ea typeface="Calibri" panose="020F0502020204030204" pitchFamily="34" charset="0"/>
              </a:rPr>
              <a:t>Количество публикаций Scopus на 1 НПР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+mn-lt"/>
                <a:ea typeface="Calibri" panose="020F0502020204030204" pitchFamily="34" charset="0"/>
              </a:rPr>
              <a:t>Средний показатель цитируемости в Web of Science на 1 НПР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+mn-lt"/>
                <a:ea typeface="Calibri" panose="020F0502020204030204" pitchFamily="34" charset="0"/>
              </a:rPr>
              <a:t>Средний показатель цитируемости в Scopus на 1 НПР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+mn-lt"/>
                <a:ea typeface="Calibri" panose="020F0502020204030204" pitchFamily="34" charset="0"/>
              </a:rPr>
              <a:t>Доля статей с иностранным участием</a:t>
            </a:r>
          </a:p>
          <a:p>
            <a:pPr fontAlgn="ctr"/>
            <a:r>
              <a:rPr lang="ru-RU" sz="1400" b="1" dirty="0" smtClean="0">
                <a:latin typeface="+mn-lt"/>
                <a:ea typeface="Calibri" panose="020F0502020204030204" pitchFamily="34" charset="0"/>
              </a:rPr>
              <a:t>Показатели инновационной деятельности</a:t>
            </a:r>
            <a:endParaRPr lang="ru-RU" sz="1400" dirty="0" smtClean="0">
              <a:latin typeface="+mn-lt"/>
              <a:ea typeface="Calibri" panose="020F050202020403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  <a:ea typeface="Calibri" panose="020F0502020204030204" pitchFamily="34" charset="0"/>
              </a:rPr>
              <a:t>Объем научной, инновационной и высокотехнологичной производственной продукции на 1 </a:t>
            </a:r>
            <a:r>
              <a:rPr lang="ru-RU" sz="1400" b="0" dirty="0" smtClean="0">
                <a:latin typeface="+mn-lt"/>
                <a:ea typeface="Calibri" panose="020F0502020204030204" pitchFamily="34" charset="0"/>
              </a:rPr>
              <a:t>НПР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2817"/>
            <a:ext cx="8614830" cy="5847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</a:rPr>
              <a:t>Программа повышения </a:t>
            </a:r>
            <a:r>
              <a:rPr lang="ru-RU" sz="1600" dirty="0" smtClean="0">
                <a:ea typeface="Calibri" panose="020F0502020204030204" pitchFamily="34" charset="0"/>
              </a:rPr>
              <a:t>конкурентоспособности УрФУ</a:t>
            </a:r>
            <a:br>
              <a:rPr lang="ru-RU" sz="1600" dirty="0" smtClean="0">
                <a:ea typeface="Calibri" panose="020F0502020204030204" pitchFamily="34" charset="0"/>
              </a:rPr>
            </a:br>
            <a:r>
              <a:rPr lang="ru-RU" sz="1600" b="0" dirty="0" smtClean="0">
                <a:ea typeface="Calibri" panose="020F0502020204030204" pitchFamily="34" charset="0"/>
              </a:rPr>
              <a:t> (10 основных + 5 дополнительных показателей)</a:t>
            </a:r>
            <a:endParaRPr lang="ru-RU" sz="1600" b="0" dirty="0">
              <a:ea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2348880"/>
            <a:ext cx="4117156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ctr"/>
            <a:r>
              <a:rPr lang="ru-RU" sz="1400" b="1" dirty="0" smtClean="0">
                <a:latin typeface="+mn-lt"/>
                <a:cs typeface="+mn-cs"/>
              </a:rPr>
              <a:t>Показатели интернационализации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+mn-lt"/>
                <a:ea typeface="Calibri" panose="020F0502020204030204" pitchFamily="34" charset="0"/>
              </a:rPr>
              <a:t>Доля иностранных студентов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+mn-lt"/>
                <a:ea typeface="Calibri" panose="020F0502020204030204" pitchFamily="34" charset="0"/>
              </a:rPr>
              <a:t>Доля иностранных НПР, включая российских граждан-обладателей степени PhD зарубежных университетов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+mn-lt"/>
                <a:ea typeface="Calibri" panose="020F0502020204030204" pitchFamily="34" charset="0"/>
              </a:rPr>
              <a:t>Доля иностранных студентов без учета студентов из стран СНГ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+mn-lt"/>
                <a:ea typeface="Calibri" panose="020F0502020204030204" pitchFamily="34" charset="0"/>
              </a:rPr>
              <a:t>Доля программ магистратуры и аспирантуры, реализуемых на иностранном языке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b="0" dirty="0" smtClean="0">
              <a:latin typeface="+mn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 smtClean="0">
                <a:latin typeface="+mn-lt"/>
              </a:rPr>
              <a:t>Показатели экономической </a:t>
            </a:r>
            <a:r>
              <a:rPr lang="ru-RU" sz="1400" b="1" dirty="0">
                <a:latin typeface="+mn-lt"/>
              </a:rPr>
              <a:t>устойчивости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  <a:ea typeface="Calibri" panose="020F0502020204030204" pitchFamily="34" charset="0"/>
              </a:rPr>
              <a:t>Объем НИОКР на 1 </a:t>
            </a:r>
            <a:r>
              <a:rPr lang="ru-RU" sz="1400" b="0" dirty="0" smtClean="0">
                <a:latin typeface="+mn-lt"/>
                <a:ea typeface="Calibri" panose="020F0502020204030204" pitchFamily="34" charset="0"/>
              </a:rPr>
              <a:t>НПР</a:t>
            </a:r>
            <a:endParaRPr lang="ru-RU" sz="1400" b="0" dirty="0">
              <a:latin typeface="+mn-lt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  <a:ea typeface="Calibri" panose="020F0502020204030204" pitchFamily="34" charset="0"/>
              </a:rPr>
              <a:t>Доля доходов из внебюджетных источников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dirty="0" smtClean="0">
                <a:latin typeface="+mn-lt"/>
                <a:ea typeface="Calibri" panose="020F0502020204030204" pitchFamily="34" charset="0"/>
              </a:rPr>
              <a:t>Доходы от научно-исследовательской деятельности для реального сектора на 1 ППС</a:t>
            </a:r>
            <a:endParaRPr lang="ru-RU" sz="1400" b="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567522"/>
            <a:ext cx="2133600" cy="365125"/>
          </a:xfrm>
        </p:spPr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0000" y="792000"/>
            <a:ext cx="8604000" cy="3139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Показатели стратегического развития УрФУ</a:t>
            </a:r>
            <a:endParaRPr lang="ru-RU" sz="16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51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33265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ea typeface="Verdana" pitchFamily="34" charset="0"/>
                <a:cs typeface="Verdana" pitchFamily="34" charset="0"/>
              </a:rPr>
              <a:t>2. Разработка стратегии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614830" cy="3385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</a:rPr>
              <a:t>Программа </a:t>
            </a:r>
            <a:r>
              <a:rPr lang="ru-RU" sz="1600" dirty="0" smtClean="0">
                <a:ea typeface="Calibri" panose="020F0502020204030204" pitchFamily="34" charset="0"/>
              </a:rPr>
              <a:t>развития УрФУ </a:t>
            </a:r>
            <a:r>
              <a:rPr lang="ru-RU" sz="1600" b="0" dirty="0" smtClean="0">
                <a:ea typeface="Calibri" panose="020F0502020204030204" pitchFamily="34" charset="0"/>
              </a:rPr>
              <a:t> (12 основных + 6 дополнительных показателей)</a:t>
            </a:r>
            <a:endParaRPr lang="ru-RU" sz="1600" b="0" dirty="0"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556792"/>
            <a:ext cx="4752528" cy="5247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Font typeface="+mj-lt"/>
              <a:buNone/>
            </a:pPr>
            <a:r>
              <a:rPr lang="ru-RU" sz="1300" b="1" dirty="0">
                <a:latin typeface="+mn-lt"/>
              </a:rPr>
              <a:t>Показатели качества образовательной </a:t>
            </a:r>
            <a:r>
              <a:rPr lang="ru-RU" sz="1300" b="1" dirty="0" smtClean="0">
                <a:latin typeface="+mn-lt"/>
              </a:rPr>
              <a:t>деятельности</a:t>
            </a:r>
          </a:p>
          <a:p>
            <a:pPr marL="177800" indent="-177800" font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0" dirty="0" smtClean="0">
                <a:latin typeface="+mn-lt"/>
              </a:rPr>
              <a:t>Доля обучающихся </a:t>
            </a:r>
            <a:r>
              <a:rPr lang="ru-RU" sz="1300" b="0" dirty="0">
                <a:latin typeface="+mn-lt"/>
              </a:rPr>
              <a:t>по программам магистратуры и </a:t>
            </a:r>
            <a:r>
              <a:rPr lang="ru-RU" sz="1300" b="0" dirty="0" smtClean="0">
                <a:latin typeface="+mn-lt"/>
              </a:rPr>
              <a:t>аспирантуры</a:t>
            </a:r>
            <a:endParaRPr lang="ru-RU" sz="1300" b="0" dirty="0">
              <a:latin typeface="+mn-lt"/>
            </a:endParaRPr>
          </a:p>
          <a:p>
            <a:pPr marL="177800" indent="-177800" font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0" dirty="0">
                <a:latin typeface="+mn-lt"/>
              </a:rPr>
              <a:t>Средний балл </a:t>
            </a:r>
            <a:r>
              <a:rPr lang="ru-RU" sz="1300" b="0" dirty="0" smtClean="0">
                <a:latin typeface="+mn-lt"/>
              </a:rPr>
              <a:t>ЕГЭ студентов очной формы</a:t>
            </a:r>
          </a:p>
          <a:p>
            <a:pPr marL="177800" indent="-177800" font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0" dirty="0" smtClean="0">
                <a:latin typeface="+mn-lt"/>
              </a:rPr>
              <a:t>Доля обучающихся </a:t>
            </a:r>
            <a:r>
              <a:rPr lang="ru-RU" sz="1300" b="0" dirty="0">
                <a:latin typeface="+mn-lt"/>
              </a:rPr>
              <a:t>по программам магистратуры и аспирантуры, имеющих диплом </a:t>
            </a:r>
            <a:r>
              <a:rPr lang="ru-RU" sz="1300" b="0" dirty="0" smtClean="0">
                <a:latin typeface="+mn-lt"/>
              </a:rPr>
              <a:t>бакалавра / специалиста / магистра </a:t>
            </a:r>
            <a:r>
              <a:rPr lang="ru-RU" sz="1300" b="0" dirty="0">
                <a:latin typeface="+mn-lt"/>
              </a:rPr>
              <a:t>других </a:t>
            </a:r>
            <a:r>
              <a:rPr lang="ru-RU" sz="1300" b="0" dirty="0" smtClean="0">
                <a:latin typeface="+mn-lt"/>
              </a:rPr>
              <a:t>организаций</a:t>
            </a:r>
            <a:endParaRPr lang="ru-RU" sz="1300" b="0" dirty="0">
              <a:latin typeface="+mn-lt"/>
            </a:endParaRPr>
          </a:p>
          <a:p>
            <a:pPr marL="177800" indent="-177800" font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0" dirty="0" smtClean="0">
                <a:latin typeface="+mn-lt"/>
              </a:rPr>
              <a:t>Доля студентов, </a:t>
            </a:r>
            <a:r>
              <a:rPr lang="ru-RU" sz="1300" b="0" dirty="0">
                <a:latin typeface="+mn-lt"/>
              </a:rPr>
              <a:t>обучающихся </a:t>
            </a:r>
            <a:r>
              <a:rPr lang="ru-RU" sz="1300" b="0" dirty="0" smtClean="0">
                <a:latin typeface="+mn-lt"/>
              </a:rPr>
              <a:t>в </a:t>
            </a:r>
            <a:r>
              <a:rPr lang="ru-RU" sz="1300" b="0" dirty="0">
                <a:latin typeface="+mn-lt"/>
              </a:rPr>
              <a:t>области инженерного дела, технологий и технических наук, здравоохранения и медицинских наук, образования и педагогических </a:t>
            </a:r>
            <a:r>
              <a:rPr lang="ru-RU" sz="1300" b="0" dirty="0" smtClean="0">
                <a:latin typeface="+mn-lt"/>
              </a:rPr>
              <a:t>наук</a:t>
            </a:r>
          </a:p>
          <a:p>
            <a:pPr lvl="0" font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</a:pPr>
            <a:r>
              <a:rPr lang="ru-RU" sz="1300" b="1" dirty="0" smtClean="0">
                <a:latin typeface="+mn-lt"/>
              </a:rPr>
              <a:t>Показатели результативности научно-исследовательской и инновационной деятельности </a:t>
            </a:r>
            <a:endParaRPr lang="ru-RU" sz="1300" b="1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font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0" dirty="0">
                <a:latin typeface="+mn-lt"/>
              </a:rPr>
              <a:t>Число публикаций университета, индексируемых в Web of Science / Scopus в расчете на 100 </a:t>
            </a:r>
            <a:r>
              <a:rPr lang="ru-RU" sz="1300" b="0" dirty="0" smtClean="0">
                <a:latin typeface="+mn-lt"/>
              </a:rPr>
              <a:t>НПР</a:t>
            </a:r>
            <a:endParaRPr lang="ru-RU" sz="1300" b="0" dirty="0">
              <a:latin typeface="+mn-lt"/>
            </a:endParaRPr>
          </a:p>
          <a:p>
            <a:pPr marL="177800" indent="-177800" font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0" dirty="0">
                <a:latin typeface="+mn-lt"/>
              </a:rPr>
              <a:t>Количество цитирований публикаций, изданных за последние 5 лет, индексируемых в Web of Science / Scopus в расчете на 100 НПР </a:t>
            </a:r>
            <a:endParaRPr lang="ru-RU" sz="1300" b="0" dirty="0" smtClean="0">
              <a:latin typeface="+mn-lt"/>
            </a:endParaRPr>
          </a:p>
          <a:p>
            <a:pPr marL="177800" indent="-177800" font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0" dirty="0" smtClean="0">
                <a:latin typeface="+mn-lt"/>
              </a:rPr>
              <a:t>Объем </a:t>
            </a:r>
            <a:r>
              <a:rPr lang="ru-RU" sz="1300" b="0" dirty="0">
                <a:latin typeface="+mn-lt"/>
              </a:rPr>
              <a:t>НИОКР в расчете на одного НПР </a:t>
            </a:r>
            <a:endParaRPr lang="ru-RU" sz="1300" b="0" dirty="0" smtClean="0">
              <a:latin typeface="+mn-lt"/>
            </a:endParaRPr>
          </a:p>
          <a:p>
            <a:pPr font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</a:pPr>
            <a:r>
              <a:rPr lang="ru-RU" sz="1300" b="1" dirty="0" smtClean="0">
                <a:latin typeface="+mn-lt"/>
              </a:rPr>
              <a:t>Показатели </a:t>
            </a:r>
            <a:r>
              <a:rPr lang="ru-RU" sz="1300" b="1" dirty="0">
                <a:latin typeface="+mn-lt"/>
              </a:rPr>
              <a:t>интернационализации и международного признания</a:t>
            </a:r>
            <a:endParaRPr lang="ru-RU" sz="13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fontAlgn="t">
              <a:lnSpc>
                <a:spcPct val="8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300" b="0" dirty="0">
                <a:latin typeface="+mn-lt"/>
              </a:rPr>
              <a:t>Доля иностранных студентов</a:t>
            </a:r>
          </a:p>
          <a:p>
            <a:pPr marL="177800" lvl="0" indent="-177800" fontAlgn="t">
              <a:lnSpc>
                <a:spcPct val="8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300" b="0" dirty="0">
                <a:latin typeface="+mn-lt"/>
              </a:rPr>
              <a:t>Численность зарубежных ведущих профессоров, преподавателей и </a:t>
            </a:r>
            <a:r>
              <a:rPr lang="ru-RU" sz="1300" b="0" dirty="0" smtClean="0">
                <a:latin typeface="+mn-lt"/>
              </a:rPr>
              <a:t>иссле</a:t>
            </a:r>
            <a:r>
              <a:rPr lang="ru-RU" sz="1300" b="0" dirty="0">
                <a:latin typeface="+mn-lt"/>
              </a:rPr>
              <a:t>дователей, работающих не менее 1 </a:t>
            </a:r>
            <a:r>
              <a:rPr lang="ru-RU" sz="1300" b="0" dirty="0" smtClean="0">
                <a:latin typeface="+mn-lt"/>
              </a:rPr>
              <a:t>семестра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8025" y="1556792"/>
            <a:ext cx="4340228" cy="536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>
              <a:lnSpc>
                <a:spcPct val="85000"/>
              </a:lnSpc>
              <a:spcBef>
                <a:spcPts val="400"/>
              </a:spcBef>
            </a:pPr>
            <a:r>
              <a:rPr lang="ru-RU" sz="1300" b="1" dirty="0" smtClean="0">
                <a:latin typeface="+mn-lt"/>
              </a:rPr>
              <a:t>Показатели </a:t>
            </a:r>
            <a:r>
              <a:rPr lang="ru-RU" sz="1300" b="1" dirty="0">
                <a:latin typeface="+mn-lt"/>
              </a:rPr>
              <a:t>экономической устойчивости университета</a:t>
            </a:r>
            <a:endParaRPr lang="ru-RU" sz="13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fontAlgn="t">
              <a:lnSpc>
                <a:spcPct val="8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300" b="0" dirty="0">
                <a:latin typeface="+mn-lt"/>
              </a:rPr>
              <a:t>Доля </a:t>
            </a:r>
            <a:r>
              <a:rPr lang="ru-RU" sz="1300" b="0" dirty="0" smtClean="0">
                <a:latin typeface="+mn-lt"/>
              </a:rPr>
              <a:t>внебюджетных доходов</a:t>
            </a:r>
          </a:p>
          <a:p>
            <a:pPr marL="177800" indent="-177800" fontAlgn="t">
              <a:lnSpc>
                <a:spcPct val="8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300" b="0" dirty="0" smtClean="0">
                <a:latin typeface="+mn-lt"/>
              </a:rPr>
              <a:t>Доходы </a:t>
            </a:r>
            <a:r>
              <a:rPr lang="ru-RU" sz="1300" b="0" dirty="0">
                <a:latin typeface="+mn-lt"/>
              </a:rPr>
              <a:t>университета </a:t>
            </a:r>
            <a:r>
              <a:rPr lang="ru-RU" sz="1300" b="0" dirty="0" smtClean="0">
                <a:latin typeface="+mn-lt"/>
              </a:rPr>
              <a:t>на </a:t>
            </a:r>
            <a:r>
              <a:rPr lang="ru-RU" sz="1300" b="0" dirty="0">
                <a:latin typeface="+mn-lt"/>
              </a:rPr>
              <a:t>одного </a:t>
            </a:r>
            <a:r>
              <a:rPr lang="ru-RU" sz="1300" b="0" dirty="0" smtClean="0">
                <a:latin typeface="+mn-lt"/>
              </a:rPr>
              <a:t>НПР</a:t>
            </a:r>
            <a:endParaRPr lang="ru-RU" sz="1300" b="0" dirty="0">
              <a:latin typeface="+mn-lt"/>
            </a:endParaRPr>
          </a:p>
          <a:p>
            <a:pPr marL="177800" indent="-177800" fontAlgn="t">
              <a:lnSpc>
                <a:spcPct val="8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300" b="0" dirty="0">
                <a:latin typeface="+mn-lt"/>
              </a:rPr>
              <a:t>Отношение средней заработной платы НПР в университете к средней заработной плате по экономике </a:t>
            </a:r>
            <a:r>
              <a:rPr lang="ru-RU" sz="1300" b="0" dirty="0" smtClean="0">
                <a:latin typeface="+mn-lt"/>
              </a:rPr>
              <a:t>региона</a:t>
            </a:r>
          </a:p>
          <a:p>
            <a:pPr fontAlgn="t">
              <a:lnSpc>
                <a:spcPct val="85000"/>
              </a:lnSpc>
              <a:spcBef>
                <a:spcPts val="400"/>
              </a:spcBef>
            </a:pPr>
            <a:r>
              <a:rPr lang="ru-RU" sz="1300" b="1" dirty="0" smtClean="0">
                <a:latin typeface="+mn-lt"/>
              </a:rPr>
              <a:t>Дополнительные показатели</a:t>
            </a:r>
          </a:p>
          <a:p>
            <a:pPr marL="177800" indent="-177800" fontAlgn="t">
              <a:lnSpc>
                <a:spcPct val="8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300" b="0" dirty="0">
                <a:latin typeface="+mn-lt"/>
              </a:rPr>
              <a:t>Общее количество студентов, обучающихся в университете по очной форме обучения, в том числе по программам </a:t>
            </a:r>
            <a:r>
              <a:rPr lang="ru-RU" sz="1300" b="0" dirty="0" smtClean="0">
                <a:latin typeface="+mn-lt"/>
              </a:rPr>
              <a:t>бакалавриата</a:t>
            </a:r>
            <a:endParaRPr lang="ru-RU" sz="1300" b="0" dirty="0">
              <a:latin typeface="+mn-lt"/>
            </a:endParaRPr>
          </a:p>
          <a:p>
            <a:pPr marL="177800" indent="-177800" fontAlgn="t">
              <a:lnSpc>
                <a:spcPct val="8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300" b="0" dirty="0" smtClean="0">
                <a:latin typeface="+mn-lt"/>
              </a:rPr>
              <a:t>Количество созданных результатов </a:t>
            </a:r>
            <a:r>
              <a:rPr lang="ru-RU" sz="1300" b="0" dirty="0">
                <a:latin typeface="+mn-lt"/>
              </a:rPr>
              <a:t>интеллектуальной деятельности</a:t>
            </a:r>
          </a:p>
          <a:p>
            <a:pPr marL="177800" indent="-177800" fontAlgn="t">
              <a:lnSpc>
                <a:spcPct val="8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300" b="0" dirty="0">
                <a:latin typeface="+mn-lt"/>
              </a:rPr>
              <a:t>Численность сотрудников, прошедших повышение квалификации по освоению методик обучения инвалидов различных нозологий </a:t>
            </a:r>
          </a:p>
          <a:p>
            <a:pPr marL="177800" indent="-177800" fontAlgn="t">
              <a:lnSpc>
                <a:spcPct val="8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300" b="0" dirty="0">
                <a:latin typeface="+mn-lt"/>
              </a:rPr>
              <a:t>Доля студентов, при обучении которых применяются электронное обучение, дистанционные образовательные технологии</a:t>
            </a:r>
          </a:p>
          <a:p>
            <a:pPr marL="177800" indent="-177800" fontAlgn="t">
              <a:lnSpc>
                <a:spcPct val="8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300" b="0" dirty="0" smtClean="0">
                <a:latin typeface="+mn-lt"/>
              </a:rPr>
              <a:t>Доля студентов</a:t>
            </a:r>
            <a:r>
              <a:rPr lang="ru-RU" sz="1300" b="0" dirty="0">
                <a:latin typeface="+mn-lt"/>
              </a:rPr>
              <a:t>, обучающихся по инженерно-техническим и естественнонаучным направлениям </a:t>
            </a:r>
            <a:r>
              <a:rPr lang="ru-RU" sz="1300" b="0" dirty="0" smtClean="0">
                <a:latin typeface="+mn-lt"/>
              </a:rPr>
              <a:t>подготовки</a:t>
            </a:r>
            <a:endParaRPr lang="ru-RU" sz="1300" b="0" dirty="0">
              <a:latin typeface="+mn-lt"/>
            </a:endParaRPr>
          </a:p>
          <a:p>
            <a:pPr marL="177800" indent="-177800" fontAlgn="t">
              <a:lnSpc>
                <a:spcPct val="8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300" b="0" dirty="0">
                <a:latin typeface="+mn-lt"/>
              </a:rPr>
              <a:t>Доходы университета от научных исследований и разработок, реализуемых в интересах предприятий реального сектора, в расчете на одного НПР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0000" y="792000"/>
            <a:ext cx="8604000" cy="3139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Показатели стратегического развития УрФУ</a:t>
            </a:r>
            <a:endParaRPr lang="ru-RU" sz="16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78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273730" y="1412776"/>
            <a:ext cx="8641089" cy="5161242"/>
            <a:chOff x="-649824" y="-45414"/>
            <a:chExt cx="5487417" cy="3918961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236952" y="23126"/>
              <a:ext cx="3702351" cy="3660507"/>
              <a:chOff x="288031" y="-78494"/>
              <a:chExt cx="4500501" cy="4312172"/>
            </a:xfrm>
          </p:grpSpPr>
          <p:sp>
            <p:nvSpPr>
              <p:cNvPr id="9" name="Кольцо 8"/>
              <p:cNvSpPr/>
              <p:nvPr/>
            </p:nvSpPr>
            <p:spPr>
              <a:xfrm>
                <a:off x="288031" y="288032"/>
                <a:ext cx="2268252" cy="2088232"/>
              </a:xfrm>
              <a:prstGeom prst="donut">
                <a:avLst>
                  <a:gd name="adj" fmla="val 650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ru-RU" sz="9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ru-RU" sz="900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Блок-схема: узел 9"/>
              <p:cNvSpPr/>
              <p:nvPr/>
            </p:nvSpPr>
            <p:spPr>
              <a:xfrm>
                <a:off x="916098" y="-78494"/>
                <a:ext cx="1036392" cy="813139"/>
              </a:xfrm>
              <a:prstGeom prst="flowChartConnector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18000" tIns="18000" rIns="18000" bIns="1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5000"/>
                  </a:lnSpc>
                  <a:spcAft>
                    <a:spcPts val="300"/>
                  </a:spcAft>
                </a:pPr>
                <a:r>
                  <a:rPr lang="ru-RU" sz="1200" dirty="0" smtClean="0">
                    <a:solidFill>
                      <a:schemeClr val="tx1"/>
                    </a:solidFill>
                    <a:ea typeface="Times New Roman" panose="02020603050405020304" pitchFamily="18" charset="0"/>
                    <a:cs typeface="Calibri" panose="020F0502020204030204" pitchFamily="34" charset="0"/>
                  </a:rPr>
                  <a:t>Разработка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ru-RU" sz="900" b="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Calibri" panose="020F0502020204030204" pitchFamily="34" charset="0"/>
                  </a:rPr>
                  <a:t>Д</a:t>
                </a:r>
                <a:r>
                  <a:rPr lang="ru-RU" sz="900" b="0" dirty="0" smtClean="0">
                    <a:solidFill>
                      <a:schemeClr val="tx1"/>
                    </a:solidFill>
                    <a:ea typeface="Times New Roman" panose="02020603050405020304" pitchFamily="18" charset="0"/>
                    <a:cs typeface="Calibri" panose="020F0502020204030204" pitchFamily="34" charset="0"/>
                  </a:rPr>
                  <a:t>орожная карта до 2020г.</a:t>
                </a:r>
                <a:endParaRPr lang="ru-RU" sz="900" b="0" dirty="0">
                  <a:solidFill>
                    <a:schemeClr val="tx1"/>
                  </a:solidFill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Выгнутая вверх стрелка 18"/>
              <p:cNvSpPr/>
              <p:nvPr/>
            </p:nvSpPr>
            <p:spPr>
              <a:xfrm rot="13243130" flipH="1">
                <a:off x="883897" y="3534795"/>
                <a:ext cx="2486405" cy="680938"/>
              </a:xfrm>
              <a:prstGeom prst="curvedDownArrow">
                <a:avLst>
                  <a:gd name="adj1" fmla="val 25000"/>
                  <a:gd name="adj2" fmla="val 50000"/>
                  <a:gd name="adj3" fmla="val 40498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ru-RU" sz="9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ru-RU" sz="900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Кольцо 19"/>
              <p:cNvSpPr/>
              <p:nvPr/>
            </p:nvSpPr>
            <p:spPr>
              <a:xfrm>
                <a:off x="2520280" y="2091260"/>
                <a:ext cx="2268252" cy="2142418"/>
              </a:xfrm>
              <a:prstGeom prst="donut">
                <a:avLst>
                  <a:gd name="adj" fmla="val 650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ru-RU" sz="9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ru-RU" sz="900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Блок-схема: узел 31"/>
              <p:cNvSpPr/>
              <p:nvPr/>
            </p:nvSpPr>
            <p:spPr>
              <a:xfrm>
                <a:off x="936103" y="853675"/>
                <a:ext cx="1068692" cy="986835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ru-RU" sz="9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ru-RU" sz="900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Блок-схема: узел 32"/>
              <p:cNvSpPr/>
              <p:nvPr/>
            </p:nvSpPr>
            <p:spPr>
              <a:xfrm>
                <a:off x="3250700" y="2674797"/>
                <a:ext cx="1097301" cy="986835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ru-RU" sz="9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ru-RU" sz="900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TextBox 39"/>
              <p:cNvSpPr txBox="1"/>
              <p:nvPr/>
            </p:nvSpPr>
            <p:spPr>
              <a:xfrm>
                <a:off x="972108" y="999954"/>
                <a:ext cx="972108" cy="73866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sz="1400" b="1" kern="1200" dirty="0" smtClean="0">
                    <a:solidFill>
                      <a:sysClr val="windowText" lastClr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УрФУ</a:t>
                </a:r>
                <a:endParaRPr lang="ru-RU" sz="1400" dirty="0">
                  <a:solidFill>
                    <a:sysClr val="windowText" lastClr="000000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</p:txBody>
          </p:sp>
          <p:sp>
            <p:nvSpPr>
              <p:cNvPr id="36" name="TextBox 40"/>
              <p:cNvSpPr txBox="1"/>
              <p:nvPr/>
            </p:nvSpPr>
            <p:spPr>
              <a:xfrm>
                <a:off x="3306286" y="2932437"/>
                <a:ext cx="1006532" cy="49854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sz="1400" b="1" kern="1200" dirty="0">
                    <a:solidFill>
                      <a:sysClr val="windowText" lastClr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Институт </a:t>
                </a:r>
                <a:r>
                  <a:rPr lang="ru-RU" sz="1400" b="1" kern="1200" dirty="0" smtClean="0">
                    <a:solidFill>
                      <a:sysClr val="windowText" lastClr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/ САЕ</a:t>
                </a:r>
                <a:endParaRPr lang="ru-RU" sz="1400" dirty="0">
                  <a:solidFill>
                    <a:sysClr val="windowText" lastClr="000000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Выгнутая вверх стрелка 17"/>
              <p:cNvSpPr/>
              <p:nvPr/>
            </p:nvSpPr>
            <p:spPr>
              <a:xfrm rot="2472833">
                <a:off x="1961436" y="174134"/>
                <a:ext cx="2317434" cy="776245"/>
              </a:xfrm>
              <a:prstGeom prst="curvedDownArrow">
                <a:avLst>
                  <a:gd name="adj1" fmla="val 23434"/>
                  <a:gd name="adj2" fmla="val 47817"/>
                  <a:gd name="adj3" fmla="val 17589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ru-RU" sz="9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ru-RU" sz="900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Прямоугольная выноска 5"/>
            <p:cNvSpPr/>
            <p:nvPr/>
          </p:nvSpPr>
          <p:spPr>
            <a:xfrm>
              <a:off x="-649824" y="-45414"/>
              <a:ext cx="1282056" cy="446544"/>
            </a:xfrm>
            <a:prstGeom prst="wedgeRectCallout">
              <a:avLst>
                <a:gd name="adj1" fmla="val 39645"/>
                <a:gd name="adj2" fmla="val 9081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ru-RU" sz="900" b="1" dirty="0">
                  <a:solidFill>
                    <a:sysClr val="windowText" lastClr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Уровень 1. </a:t>
              </a:r>
              <a:r>
                <a:rPr lang="ru-RU" sz="900" b="1" dirty="0" smtClean="0">
                  <a:solidFill>
                    <a:sysClr val="windowText" lastClr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ru-RU" sz="900" b="1" dirty="0" smtClean="0">
                  <a:solidFill>
                    <a:sysClr val="windowText" lastClr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900" b="1" dirty="0" smtClean="0">
                  <a:solidFill>
                    <a:sysClr val="windowText" lastClr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Стратегическое </a:t>
              </a:r>
              <a:r>
                <a:rPr lang="ru-RU" sz="900" b="1" dirty="0">
                  <a:solidFill>
                    <a:sysClr val="windowText" lastClr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управление на уровне Университета </a:t>
              </a:r>
              <a:endParaRPr lang="ru-RU" sz="900" dirty="0">
                <a:solidFill>
                  <a:sysClr val="windowText" lastClr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Прямоугольная выноска 6"/>
            <p:cNvSpPr/>
            <p:nvPr/>
          </p:nvSpPr>
          <p:spPr>
            <a:xfrm>
              <a:off x="3725940" y="3453856"/>
              <a:ext cx="1111653" cy="419691"/>
            </a:xfrm>
            <a:prstGeom prst="wedgeRectCallout">
              <a:avLst>
                <a:gd name="adj1" fmla="val -59862"/>
                <a:gd name="adj2" fmla="val -53191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ru-RU" sz="900" b="1" dirty="0">
                  <a:solidFill>
                    <a:sysClr val="windowText" lastClr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Уровень 2. </a:t>
              </a:r>
              <a:r>
                <a:rPr lang="ru-RU" sz="900" b="1" dirty="0" smtClean="0">
                  <a:solidFill>
                    <a:sysClr val="windowText" lastClr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ru-RU" sz="900" b="1" dirty="0" smtClean="0">
                  <a:solidFill>
                    <a:sysClr val="windowText" lastClr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900" b="1" dirty="0" smtClean="0">
                  <a:solidFill>
                    <a:sysClr val="windowText" lastClr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Стратегическое </a:t>
              </a:r>
              <a:r>
                <a:rPr lang="ru-RU" sz="900" b="1" dirty="0">
                  <a:solidFill>
                    <a:sysClr val="windowText" lastClr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управление на уровне </a:t>
              </a:r>
              <a:r>
                <a:rPr lang="ru-RU" sz="900" b="1" dirty="0" smtClean="0">
                  <a:solidFill>
                    <a:sysClr val="windowText" lastClr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институтов</a:t>
              </a:r>
              <a:endParaRPr lang="ru-RU" sz="900" dirty="0">
                <a:solidFill>
                  <a:sysClr val="windowText" lastClr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7" name="Блок-схема: узел 36"/>
          <p:cNvSpPr/>
          <p:nvPr/>
        </p:nvSpPr>
        <p:spPr>
          <a:xfrm>
            <a:off x="4139952" y="2564904"/>
            <a:ext cx="1412472" cy="947439"/>
          </a:xfrm>
          <a:prstGeom prst="flowChart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18000" tIns="18000" rIns="18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Реализация</a:t>
            </a:r>
          </a:p>
          <a:p>
            <a:pPr algn="ctr">
              <a:spcAft>
                <a:spcPts val="0"/>
              </a:spcAft>
            </a:pPr>
            <a:r>
              <a:rPr lang="en-US" sz="1100" b="0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KPI </a:t>
            </a:r>
            <a:r>
              <a:rPr lang="ru-RU" sz="1100" b="0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на год</a:t>
            </a:r>
            <a:endParaRPr lang="ru-RU" sz="1100" b="0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1" name="Блок-схема: узел 40"/>
          <p:cNvSpPr/>
          <p:nvPr/>
        </p:nvSpPr>
        <p:spPr>
          <a:xfrm>
            <a:off x="1065817" y="2410957"/>
            <a:ext cx="1421873" cy="991214"/>
          </a:xfrm>
          <a:prstGeom prst="flowChart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3600" tIns="18000" rIns="36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Aft>
                <a:spcPts val="300"/>
              </a:spcAft>
            </a:pPr>
            <a:r>
              <a:rPr lang="ru-RU" sz="1200" spc="-80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Актуализация </a:t>
            </a:r>
          </a:p>
          <a:p>
            <a:pPr algn="ctr">
              <a:spcAft>
                <a:spcPts val="300"/>
              </a:spcAft>
            </a:pPr>
            <a:r>
              <a:rPr lang="ru-RU" sz="1200" b="0" spc="-8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ru-RU" sz="1100" b="0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зменения в дорожную карту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2649993" y="3686660"/>
            <a:ext cx="1481566" cy="979611"/>
          </a:xfrm>
          <a:prstGeom prst="flowChart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18000" tIns="18000" rIns="18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Мониторинг</a:t>
            </a:r>
          </a:p>
          <a:p>
            <a:pPr algn="ctr">
              <a:spcAft>
                <a:spcPts val="0"/>
              </a:spcAft>
            </a:pPr>
            <a:r>
              <a:rPr lang="ru-RU" sz="1100" b="0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Ежемесячный отчет</a:t>
            </a:r>
          </a:p>
        </p:txBody>
      </p:sp>
      <p:sp>
        <p:nvSpPr>
          <p:cNvPr id="75" name="Блок-схема: узел 74"/>
          <p:cNvSpPr/>
          <p:nvPr/>
        </p:nvSpPr>
        <p:spPr>
          <a:xfrm>
            <a:off x="7140621" y="4742426"/>
            <a:ext cx="1385412" cy="94743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18000" tIns="18000" rIns="18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Реализация</a:t>
            </a:r>
          </a:p>
          <a:p>
            <a:pPr algn="ctr">
              <a:spcAft>
                <a:spcPts val="0"/>
              </a:spcAft>
            </a:pPr>
            <a:r>
              <a:rPr lang="en-US" sz="1100" b="0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KPI </a:t>
            </a:r>
            <a:r>
              <a:rPr lang="ru-RU" sz="1100" b="0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на год</a:t>
            </a:r>
            <a:endParaRPr lang="ru-RU" sz="1100" b="0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6" name="Блок-схема: узел 75"/>
          <p:cNvSpPr/>
          <p:nvPr/>
        </p:nvSpPr>
        <p:spPr>
          <a:xfrm>
            <a:off x="4018145" y="4613003"/>
            <a:ext cx="1411015" cy="99121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3600" tIns="18000" rIns="36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Aft>
                <a:spcPts val="300"/>
              </a:spcAft>
            </a:pPr>
            <a:r>
              <a:rPr lang="ru-RU" sz="1200" spc="-80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Актуализация</a:t>
            </a:r>
          </a:p>
          <a:p>
            <a:pPr algn="ctr">
              <a:spcAft>
                <a:spcPts val="300"/>
              </a:spcAft>
            </a:pPr>
            <a:r>
              <a:rPr lang="ru-RU" sz="1100" b="0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Изменения в Программу развития</a:t>
            </a:r>
            <a:endParaRPr lang="ru-RU" sz="1100" b="0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7" name="Блок-схема: узел 76"/>
          <p:cNvSpPr/>
          <p:nvPr/>
        </p:nvSpPr>
        <p:spPr>
          <a:xfrm>
            <a:off x="5501438" y="5816698"/>
            <a:ext cx="1446826" cy="979611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18000" tIns="18000" rIns="18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Мониторинг</a:t>
            </a:r>
          </a:p>
          <a:p>
            <a:pPr algn="ctr">
              <a:spcAft>
                <a:spcPts val="0"/>
              </a:spcAft>
            </a:pPr>
            <a:r>
              <a:rPr lang="ru-RU" sz="1100" b="0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Отчет</a:t>
            </a:r>
          </a:p>
        </p:txBody>
      </p:sp>
      <p:sp>
        <p:nvSpPr>
          <p:cNvPr id="78" name="Блок-схема: узел 77"/>
          <p:cNvSpPr/>
          <p:nvPr/>
        </p:nvSpPr>
        <p:spPr>
          <a:xfrm>
            <a:off x="5364088" y="3429000"/>
            <a:ext cx="1323503" cy="94743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18000" tIns="18000" rIns="18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Разработка</a:t>
            </a:r>
          </a:p>
          <a:p>
            <a:pPr algn="ctr">
              <a:spcAft>
                <a:spcPts val="0"/>
              </a:spcAft>
            </a:pPr>
            <a:r>
              <a:rPr lang="ru-RU" sz="1100" b="0" dirty="0" smtClean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Программа развития</a:t>
            </a:r>
            <a:endParaRPr lang="ru-RU" sz="1100" b="0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265128">
            <a:off x="5065285" y="1551465"/>
            <a:ext cx="183122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Совместный процесс. Видение согласуется на стратегических сессиях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79" name="Стрелка вниз 78"/>
          <p:cNvSpPr/>
          <p:nvPr/>
        </p:nvSpPr>
        <p:spPr>
          <a:xfrm rot="3021850" flipH="1">
            <a:off x="3683481" y="1520986"/>
            <a:ext cx="444625" cy="346853"/>
          </a:xfrm>
          <a:prstGeom prst="downArrow">
            <a:avLst>
              <a:gd name="adj1" fmla="val 50000"/>
              <a:gd name="adj2" fmla="val 40872"/>
            </a:avLst>
          </a:prstGeom>
          <a:solidFill>
            <a:srgbClr val="B05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2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 rot="2401497">
            <a:off x="2845343" y="5773902"/>
            <a:ext cx="22903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Детализация показателей из централизованных источников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81" name="Выгнутая вверх стрелка 80"/>
          <p:cNvSpPr/>
          <p:nvPr/>
        </p:nvSpPr>
        <p:spPr>
          <a:xfrm rot="13243130" flipH="1" flipV="1">
            <a:off x="5131237" y="2967520"/>
            <a:ext cx="3450016" cy="904133"/>
          </a:xfrm>
          <a:prstGeom prst="curvedDownArrow">
            <a:avLst>
              <a:gd name="adj1" fmla="val 21695"/>
              <a:gd name="adj2" fmla="val 50000"/>
              <a:gd name="adj3" fmla="val 2713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2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2401497">
            <a:off x="6189290" y="3010371"/>
            <a:ext cx="22440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Декомпозиция показателей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Схема стратегического управления УрФУ (</a:t>
            </a: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PDCA</a:t>
            </a:r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цикл)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91680" y="33265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ea typeface="Verdana" pitchFamily="34" charset="0"/>
                <a:cs typeface="Verdana" pitchFamily="34" charset="0"/>
              </a:rPr>
              <a:t>2. Разработка стратегии</a:t>
            </a:r>
          </a:p>
        </p:txBody>
      </p:sp>
    </p:spTree>
    <p:extLst>
      <p:ext uri="{BB962C8B-B14F-4D97-AF65-F5344CB8AC3E}">
        <p14:creationId xmlns:p14="http://schemas.microsoft.com/office/powerpoint/2010/main" val="42253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0" y="1556792"/>
            <a:ext cx="3312368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</a:rPr>
              <a:t>Субсидия</a:t>
            </a:r>
            <a:r>
              <a:rPr lang="ru-RU" sz="1600" dirty="0">
                <a:solidFill>
                  <a:prstClr val="black"/>
                </a:solidFill>
              </a:rPr>
              <a:t> на финансовое обеспечение выполнения </a:t>
            </a:r>
            <a:r>
              <a:rPr lang="ru-RU" sz="1600" b="1" dirty="0">
                <a:solidFill>
                  <a:prstClr val="black"/>
                </a:solidFill>
              </a:rPr>
              <a:t>государственного задания </a:t>
            </a:r>
            <a:r>
              <a:rPr lang="ru-RU" sz="1600" dirty="0">
                <a:solidFill>
                  <a:prstClr val="black"/>
                </a:solidFill>
              </a:rPr>
              <a:t>- в части ВО*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852936"/>
            <a:ext cx="3312368" cy="1080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Доходы</a:t>
            </a:r>
            <a:r>
              <a:rPr lang="ru-RU" sz="1600" b="1" dirty="0">
                <a:solidFill>
                  <a:prstClr val="black"/>
                </a:solidFill>
              </a:rPr>
              <a:t> от платных </a:t>
            </a:r>
            <a:r>
              <a:rPr lang="ru-RU" sz="1600" dirty="0">
                <a:solidFill>
                  <a:prstClr val="black"/>
                </a:solidFill>
              </a:rPr>
              <a:t>образовательных</a:t>
            </a:r>
            <a:r>
              <a:rPr lang="ru-RU" sz="1600" b="1" dirty="0">
                <a:solidFill>
                  <a:prstClr val="black"/>
                </a:solidFill>
              </a:rPr>
              <a:t> услуг – в части ВО*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221088"/>
            <a:ext cx="3312368" cy="1080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Доходы </a:t>
            </a:r>
            <a:r>
              <a:rPr lang="ru-RU" sz="1600" b="1" dirty="0">
                <a:solidFill>
                  <a:prstClr val="black"/>
                </a:solidFill>
              </a:rPr>
              <a:t>от платных </a:t>
            </a:r>
            <a:r>
              <a:rPr lang="ru-RU" sz="1600" dirty="0">
                <a:solidFill>
                  <a:prstClr val="black"/>
                </a:solidFill>
              </a:rPr>
              <a:t>образовательных </a:t>
            </a:r>
            <a:r>
              <a:rPr lang="ru-RU" sz="1600" b="1" dirty="0">
                <a:solidFill>
                  <a:prstClr val="black"/>
                </a:solidFill>
              </a:rPr>
              <a:t>услуг – ДПО*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517232"/>
            <a:ext cx="3312368" cy="10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Доходы </a:t>
            </a:r>
            <a:r>
              <a:rPr lang="ru-RU" sz="1600" b="1" dirty="0">
                <a:solidFill>
                  <a:prstClr val="black"/>
                </a:solidFill>
              </a:rPr>
              <a:t>от платной научной, инновационной </a:t>
            </a:r>
            <a:r>
              <a:rPr lang="ru-RU" sz="1600" dirty="0">
                <a:solidFill>
                  <a:prstClr val="black"/>
                </a:solidFill>
              </a:rPr>
              <a:t>деятельности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1412776"/>
            <a:ext cx="3528392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подразделениям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(институты, САЕ)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2060848"/>
            <a:ext cx="3528392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pc="-150" dirty="0">
                <a:solidFill>
                  <a:prstClr val="black"/>
                </a:solidFill>
              </a:rPr>
              <a:t>в фонд общеуниверситетских расходов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508104" y="2780928"/>
            <a:ext cx="3528392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подразделениям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(институты, САЕ)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508104" y="3429000"/>
            <a:ext cx="3528392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pc="-150" dirty="0">
                <a:solidFill>
                  <a:prstClr val="black"/>
                </a:solidFill>
              </a:rPr>
              <a:t>в фонд общеуниверситетских расходов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508104" y="4149080"/>
            <a:ext cx="352839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подразделениям, оказывающим услуги ДПО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508104" y="4797152"/>
            <a:ext cx="3528392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pc="-150" dirty="0">
                <a:solidFill>
                  <a:prstClr val="black"/>
                </a:solidFill>
              </a:rPr>
              <a:t>в фонд общеуниверситетских расходов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508104" y="5517232"/>
            <a:ext cx="3528392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на покрытие расходов по реализации НИОКР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6165304"/>
            <a:ext cx="352839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pc="-150" dirty="0">
                <a:solidFill>
                  <a:prstClr val="black"/>
                </a:solidFill>
              </a:rPr>
              <a:t>в фонд общеуниверситетских расходов 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0000" y="792000"/>
            <a:ext cx="8604000" cy="4801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Финансовая модель деятельности УрФУ. Основные </a:t>
            </a:r>
            <a:r>
              <a:rPr lang="ru-RU" sz="14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распределения  поступающих денежных средств между подразделениями университета</a:t>
            </a:r>
          </a:p>
        </p:txBody>
      </p:sp>
      <p:sp>
        <p:nvSpPr>
          <p:cNvPr id="42" name="Заголовок 4"/>
          <p:cNvSpPr txBox="1">
            <a:spLocks/>
          </p:cNvSpPr>
          <p:nvPr/>
        </p:nvSpPr>
        <p:spPr bwMode="auto">
          <a:xfrm>
            <a:off x="1475656" y="332656"/>
            <a:ext cx="648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eaLnBrk="0" hangingPunct="0">
              <a:spcAft>
                <a:spcPts val="0"/>
              </a:spcAft>
              <a:buFont typeface="+mj-lt"/>
              <a:buAutoNum type="arabicPeriod"/>
              <a:defRPr sz="1800" b="1">
                <a:latin typeface="Arial Narrow" panose="020B0606020202030204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indent="0" fontAlgn="base">
              <a:spcBef>
                <a:spcPct val="0"/>
              </a:spcBef>
              <a:buFont typeface="+mj-lt"/>
              <a:buNone/>
            </a:pP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Подготовка к реализации стратегии</a:t>
            </a:r>
            <a:endParaRPr lang="ru-RU" sz="2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504" y="6597352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* ВО – высшее образование; ДПО – дополнительное профессиональное образование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427984" y="1412776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prstClr val="black"/>
                </a:solidFill>
                <a:latin typeface="Arial Narrow" pitchFamily="34" charset="0"/>
              </a:rPr>
              <a:t>55%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27984" y="2060848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prstClr val="black"/>
                </a:solidFill>
                <a:latin typeface="Arial Narrow" pitchFamily="34" charset="0"/>
              </a:rPr>
              <a:t>45%</a:t>
            </a:r>
          </a:p>
        </p:txBody>
      </p:sp>
      <p:cxnSp>
        <p:nvCxnSpPr>
          <p:cNvPr id="47" name="Прямая со стрелкой 46"/>
          <p:cNvCxnSpPr>
            <a:endCxn id="45" idx="1"/>
          </p:cNvCxnSpPr>
          <p:nvPr/>
        </p:nvCxnSpPr>
        <p:spPr>
          <a:xfrm>
            <a:off x="3563888" y="2060848"/>
            <a:ext cx="864096" cy="28803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44" idx="1"/>
          </p:cNvCxnSpPr>
          <p:nvPr/>
        </p:nvCxnSpPr>
        <p:spPr>
          <a:xfrm flipV="1">
            <a:off x="3563888" y="1700808"/>
            <a:ext cx="864096" cy="3600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61" idx="1"/>
          </p:cNvCxnSpPr>
          <p:nvPr/>
        </p:nvCxnSpPr>
        <p:spPr>
          <a:xfrm>
            <a:off x="3563888" y="3429000"/>
            <a:ext cx="864096" cy="2880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60" idx="1"/>
          </p:cNvCxnSpPr>
          <p:nvPr/>
        </p:nvCxnSpPr>
        <p:spPr>
          <a:xfrm flipV="1">
            <a:off x="3563888" y="3068960"/>
            <a:ext cx="864096" cy="36004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63" idx="1"/>
          </p:cNvCxnSpPr>
          <p:nvPr/>
        </p:nvCxnSpPr>
        <p:spPr>
          <a:xfrm>
            <a:off x="3563888" y="4797152"/>
            <a:ext cx="864096" cy="28803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62" idx="1"/>
          </p:cNvCxnSpPr>
          <p:nvPr/>
        </p:nvCxnSpPr>
        <p:spPr>
          <a:xfrm flipV="1">
            <a:off x="3563888" y="4437112"/>
            <a:ext cx="864096" cy="36004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65" idx="1"/>
          </p:cNvCxnSpPr>
          <p:nvPr/>
        </p:nvCxnSpPr>
        <p:spPr>
          <a:xfrm>
            <a:off x="3563888" y="6021288"/>
            <a:ext cx="864096" cy="39604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64" idx="1"/>
          </p:cNvCxnSpPr>
          <p:nvPr/>
        </p:nvCxnSpPr>
        <p:spPr>
          <a:xfrm flipV="1">
            <a:off x="3563888" y="5805264"/>
            <a:ext cx="864096" cy="21602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4427984" y="2780928"/>
            <a:ext cx="1080120" cy="57606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prstClr val="black"/>
                </a:solidFill>
                <a:latin typeface="Arial Narrow" pitchFamily="34" charset="0"/>
              </a:rPr>
              <a:t>58%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427984" y="3429000"/>
            <a:ext cx="1080120" cy="57606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prstClr val="black"/>
                </a:solidFill>
                <a:latin typeface="Arial Narrow" pitchFamily="34" charset="0"/>
              </a:rPr>
              <a:t>42%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427984" y="4149080"/>
            <a:ext cx="1080120" cy="5760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prstClr val="black"/>
                </a:solidFill>
                <a:latin typeface="Arial Narrow" pitchFamily="34" charset="0"/>
              </a:rPr>
              <a:t>89-95%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427984" y="4797152"/>
            <a:ext cx="1080120" cy="5760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prstClr val="black"/>
                </a:solidFill>
                <a:latin typeface="Arial Narrow" pitchFamily="34" charset="0"/>
              </a:rPr>
              <a:t>5-11%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427984" y="5517232"/>
            <a:ext cx="1080120" cy="57606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95-97,5%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427984" y="6165304"/>
            <a:ext cx="1080120" cy="50405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prstClr val="black"/>
                </a:solidFill>
                <a:latin typeface="Arial Narrow" pitchFamily="34" charset="0"/>
              </a:rPr>
              <a:t>2,5-5%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124744"/>
            <a:ext cx="8712968" cy="923330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рамках финансовой модели деятельности университета у институтов УрФУ появились </a:t>
            </a:r>
            <a:r>
              <a:rPr lang="ru-RU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средства на стимулирование сотрудников и развитие институтов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51177" y="6533405"/>
            <a:ext cx="2133600" cy="365125"/>
          </a:xfrm>
        </p:spPr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Финансовая модель деятельности УрФУ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692275" y="1"/>
            <a:ext cx="7451725" cy="692696"/>
          </a:xfrm>
        </p:spPr>
        <p:txBody>
          <a:bodyPr/>
          <a:lstStyle/>
          <a:p>
            <a:r>
              <a:rPr lang="ru-RU" dirty="0" smtClean="0"/>
              <a:t>3. Подготовка к реализации стратегии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2060848"/>
            <a:ext cx="4608512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Смета обязательных расходов института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2924944"/>
            <a:ext cx="4608512" cy="86409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C3300"/>
                </a:solidFill>
              </a:rPr>
              <a:t>Смета стимулирования сотрудников и развития института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4128" y="2492896"/>
            <a:ext cx="3096344" cy="72008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Сводная смета института</a:t>
            </a:r>
            <a:endParaRPr lang="ru-RU" b="1" dirty="0"/>
          </a:p>
        </p:txBody>
      </p:sp>
      <p:cxnSp>
        <p:nvCxnSpPr>
          <p:cNvPr id="20" name="Соединительная линия уступом 19"/>
          <p:cNvCxnSpPr>
            <a:stCxn id="10" idx="3"/>
          </p:cNvCxnSpPr>
          <p:nvPr/>
        </p:nvCxnSpPr>
        <p:spPr>
          <a:xfrm>
            <a:off x="4788024" y="2456892"/>
            <a:ext cx="936104" cy="39604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flipV="1">
            <a:off x="4788024" y="2852936"/>
            <a:ext cx="936104" cy="43204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3933056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Динамика объемов смет софинансирования развития институтов, </a:t>
            </a:r>
          </a:p>
          <a:p>
            <a:pPr algn="ctr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млн. руб.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3933056"/>
            <a:ext cx="8677472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059832" y="5661248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+7%</a:t>
            </a:r>
            <a:endParaRPr lang="ru-RU" sz="16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6666549"/>
              </p:ext>
            </p:extLst>
          </p:nvPr>
        </p:nvGraphicFramePr>
        <p:xfrm>
          <a:off x="395536" y="4365104"/>
          <a:ext cx="813690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2078" y="6342129"/>
            <a:ext cx="6401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+mn-lt"/>
              </a:rPr>
              <a:t>в % указан ежегодный прирост к предшествующему году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5277" y="6597352"/>
            <a:ext cx="387350" cy="195263"/>
          </a:xfrm>
        </p:spPr>
        <p:txBody>
          <a:bodyPr/>
          <a:lstStyle/>
          <a:p>
            <a:pPr>
              <a:defRPr/>
            </a:pPr>
            <a:fld id="{F7D54080-308F-420C-BC6C-257A34B4080A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36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0000" y="792000"/>
            <a:ext cx="8604000" cy="3139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Исполнение бюджетов проектов (на базе программы 1С)</a:t>
            </a:r>
            <a:endParaRPr lang="ru-RU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492439"/>
              </p:ext>
            </p:extLst>
          </p:nvPr>
        </p:nvGraphicFramePr>
        <p:xfrm>
          <a:off x="107506" y="2005401"/>
          <a:ext cx="8980107" cy="35652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69038"/>
                <a:gridCol w="869043"/>
                <a:gridCol w="506943"/>
                <a:gridCol w="362100"/>
                <a:gridCol w="527957"/>
                <a:gridCol w="341087"/>
                <a:gridCol w="506941"/>
                <a:gridCol w="362101"/>
                <a:gridCol w="434521"/>
                <a:gridCol w="362101"/>
                <a:gridCol w="434522"/>
                <a:gridCol w="362101"/>
                <a:gridCol w="362100"/>
                <a:gridCol w="362102"/>
                <a:gridCol w="434520"/>
                <a:gridCol w="290119"/>
                <a:gridCol w="289243"/>
                <a:gridCol w="347881"/>
                <a:gridCol w="376320"/>
                <a:gridCol w="260805"/>
                <a:gridCol w="318562"/>
              </a:tblGrid>
              <a:tr h="22511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№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инициати-вы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/ задачи/ подзадачи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Наимено-</a:t>
                      </a: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вание инициати-вы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/ задачи/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подзадачи/</a:t>
                      </a: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закупки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Руко</a:t>
                      </a: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води</a:t>
                      </a: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тель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Плановая стоимость, млн руб.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Сумма,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утверж-денная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на Комиссии по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расходо-ванию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endParaRPr lang="ru-RU" sz="1400" b="1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млн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утверж-дённый </a:t>
                      </a: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Комиссии по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расходо-ванию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Сумма,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акцепто-ванная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ПФУ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млн руб.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объяв-ленных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закупок, млн руб.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Контракт-ная стоимостьмлн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испол-нения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по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конт-рак-тации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произве-денной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оплаты, млн руб.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испол-нения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по оплате</a:t>
                      </a:r>
                      <a:endParaRPr lang="ru-RU" sz="14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157">
                <a:tc grid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ФБ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ФБ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ФБ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ФБ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ФБ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ФБ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ФБ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ФБ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ФБ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СФ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558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Контрагент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/>
                </a:tc>
              </a:tr>
              <a:tr h="375196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Предмет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157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Статья</a:t>
                      </a:r>
                      <a:endParaRPr lang="ru-RU" sz="1300" b="1" i="0" u="none" strike="noStrike" dirty="0"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31" marR="3531" marT="35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621" y="5760832"/>
            <a:ext cx="3836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ФБ – федеральный бюджет</a:t>
            </a: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 – средства софинансирования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621" y="1232501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о выполнении "дорожной карты" Программы повышения конкурентоспособности в разрезе подзадач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92275" y="332656"/>
            <a:ext cx="7451725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4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Реализация стратегии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9376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496944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altLang="ru-RU" sz="1600" b="1" u="sng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 эндаумент-фонда</a:t>
            </a:r>
            <a:r>
              <a:rPr lang="ru-RU" altLang="ru-RU" sz="16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altLang="ru-RU" sz="1600" b="1" u="sng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endParaRPr lang="ru-RU" altLang="ru-RU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ru-RU" altLang="ru-RU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alt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Группа 17"/>
          <p:cNvGrpSpPr/>
          <p:nvPr/>
        </p:nvGrpSpPr>
        <p:grpSpPr>
          <a:xfrm>
            <a:off x="251520" y="1484784"/>
            <a:ext cx="8640960" cy="5184576"/>
            <a:chOff x="557522" y="1488464"/>
            <a:chExt cx="8110610" cy="4826725"/>
          </a:xfrm>
        </p:grpSpPr>
        <p:sp>
          <p:nvSpPr>
            <p:cNvPr id="4" name="Блок-схема: альтернативный процесс 3"/>
            <p:cNvSpPr/>
            <p:nvPr/>
          </p:nvSpPr>
          <p:spPr>
            <a:xfrm>
              <a:off x="1449893" y="1573606"/>
              <a:ext cx="7200800" cy="360040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alt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привлечение частных </a:t>
              </a:r>
              <a:r>
                <a:rPr lang="ru-RU" altLang="ru-RU" sz="14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инвестиций на развитие университета</a:t>
              </a:r>
              <a:endParaRPr lang="ru-RU" sz="1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Блок-схема: альтернативный процесс 5"/>
            <p:cNvSpPr/>
            <p:nvPr/>
          </p:nvSpPr>
          <p:spPr>
            <a:xfrm>
              <a:off x="557522" y="2089722"/>
              <a:ext cx="7367137" cy="671645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ru-RU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ru-RU" altLang="ru-RU" sz="14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возобновляемый </a:t>
              </a:r>
              <a:r>
                <a:rPr lang="ru-RU" alt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характер финансирования проектов университета, обеспечиваемый неприкосновенностью сформированного целевого </a:t>
              </a:r>
              <a:r>
                <a:rPr lang="ru-RU" altLang="ru-RU" sz="14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капитала (расходование </a:t>
              </a:r>
              <a:r>
                <a:rPr lang="ru-RU" alt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только полученных </a:t>
              </a:r>
              <a:r>
                <a:rPr lang="ru-RU" altLang="ru-RU" sz="14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от </a:t>
              </a:r>
              <a:r>
                <a:rPr lang="ru-RU" alt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управления целевым </a:t>
              </a:r>
              <a:r>
                <a:rPr lang="ru-RU" altLang="ru-RU" sz="14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капиталом доходов)</a:t>
              </a:r>
              <a:endParaRPr lang="ru-RU" sz="1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ctr"/>
              <a:endParaRPr lang="ru-RU" altLang="ru-RU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Блок-схема: альтернативный процесс 6"/>
            <p:cNvSpPr/>
            <p:nvPr/>
          </p:nvSpPr>
          <p:spPr>
            <a:xfrm>
              <a:off x="1467332" y="2913637"/>
              <a:ext cx="7200800" cy="1011104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alt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возможность финансирования широкого перечня направлений и </a:t>
              </a:r>
              <a:r>
                <a:rPr lang="ru-RU" altLang="ru-RU" sz="14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проектов</a:t>
              </a:r>
              <a:r>
                <a:rPr lang="ru-RU" alt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, направленных на развитие университета, в том числе обеспечение повышения эффективности управления имуществом университета </a:t>
              </a:r>
              <a:endParaRPr lang="ru-RU" altLang="ru-RU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ctr"/>
              <a:r>
                <a:rPr lang="ru-RU" altLang="ru-RU" sz="14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(приобретение/ </a:t>
              </a:r>
              <a:r>
                <a:rPr lang="ru-RU" alt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модернизация и </a:t>
              </a:r>
              <a:r>
                <a:rPr lang="ru-RU" altLang="ru-RU" sz="14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прочие)</a:t>
              </a:r>
              <a:endParaRPr lang="ru-RU" sz="1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Блок-схема: альтернативный процесс 7"/>
            <p:cNvSpPr/>
            <p:nvPr/>
          </p:nvSpPr>
          <p:spPr>
            <a:xfrm>
              <a:off x="557522" y="4080817"/>
              <a:ext cx="7232084" cy="627244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alt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</a:t>
              </a:r>
              <a:r>
                <a:rPr lang="ru-RU" altLang="ru-RU" sz="14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беспечение формирования партнерского сообщества университета путем вовлечения студентов/выпускников/контрагентов университета в процессы формирования и/или пополнения целевых капиталов </a:t>
              </a:r>
              <a:endParaRPr lang="ru-RU" sz="1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Блок-схема: альтернативный процесс 8"/>
            <p:cNvSpPr/>
            <p:nvPr/>
          </p:nvSpPr>
          <p:spPr>
            <a:xfrm>
              <a:off x="1449893" y="4859472"/>
              <a:ext cx="7200800" cy="673363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4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прозрачный механизм работы фонда  - наличие свободного доступа, предусмотренного действующим законодательством, к информации о сборе средств, их размещении и направлениях расходования </a:t>
              </a:r>
              <a:endParaRPr lang="ru-RU" sz="1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Блок-схема: альтернативный процесс 9"/>
            <p:cNvSpPr/>
            <p:nvPr/>
          </p:nvSpPr>
          <p:spPr>
            <a:xfrm>
              <a:off x="557522" y="5684246"/>
              <a:ext cx="7358129" cy="630943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hangingPunct="0">
                <a:spcBef>
                  <a:spcPct val="20000"/>
                </a:spcBef>
              </a:pPr>
              <a:r>
                <a:rPr lang="ru-RU" alt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налоговые льготы </a:t>
              </a:r>
              <a:r>
                <a:rPr lang="ru-RU" altLang="ru-RU" sz="14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для </a:t>
              </a:r>
              <a:r>
                <a:rPr lang="ru-RU" alt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фонда и </a:t>
              </a:r>
              <a:r>
                <a:rPr lang="ru-RU" altLang="ru-RU" sz="14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университета </a:t>
              </a:r>
              <a:r>
                <a:rPr lang="ru-RU" alt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– </a:t>
              </a:r>
              <a:r>
                <a:rPr lang="ru-RU" altLang="ru-RU" sz="14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получателя </a:t>
              </a:r>
              <a:r>
                <a:rPr lang="ru-RU" alt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дохода от целевого </a:t>
              </a:r>
              <a:r>
                <a:rPr lang="ru-RU" altLang="ru-RU" sz="14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капитала (отсутствие налога на прибыль в отношении собранных пожертвований и дохода от доверительного управления целевыми капиталами)</a:t>
              </a:r>
              <a:endParaRPr lang="ru-RU" altLang="ru-RU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592" y="1488464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CC33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9592" y="3157579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C33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ru-RU" sz="2800" b="1" dirty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9592" y="4900742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CC33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05628" y="2184662"/>
              <a:ext cx="4029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CC33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ru-RU" sz="2800" b="1" dirty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05627" y="4137386"/>
              <a:ext cx="4029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CC33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05627" y="5705494"/>
              <a:ext cx="4029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CC33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</a:t>
              </a:r>
              <a:endParaRPr lang="ru-RU" sz="2800" b="1" dirty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Эндаумент–фонд УрФУ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692275" y="332656"/>
            <a:ext cx="7451725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4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Реализация стратегии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95536" y="1124744"/>
            <a:ext cx="8317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altLang="ru-RU" sz="1600" b="1" u="sng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Примеры проектов, финансируемых за счет средств дохода от </a:t>
            </a:r>
          </a:p>
          <a:p>
            <a:pPr lvl="0" eaLnBrk="0" hangingPunct="0"/>
            <a:r>
              <a:rPr lang="ru-RU" altLang="ru-RU" sz="1600" b="1" u="sng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управления целевыми капиталами</a:t>
            </a:r>
            <a:r>
              <a:rPr lang="ru-RU" altLang="ru-RU" sz="16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altLang="ru-RU" sz="1600" b="1" u="sng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676821" cy="23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676677" cy="23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368301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67544" y="4005064"/>
            <a:ext cx="3676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Торжественная церемония вручения дипломов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0780" y="3987839"/>
            <a:ext cx="3676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День первый в Уральском федеральном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3" y="5373217"/>
            <a:ext cx="2232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Всероссийские соревнования по защите информации RuCTF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Эндаумент–фонд УрФУ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692275" y="332656"/>
            <a:ext cx="7451725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4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Реализация стратегии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598" y="2492896"/>
            <a:ext cx="4747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1.Совершенствование учебного процесса</a:t>
            </a: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107082" y="3899328"/>
            <a:ext cx="4608934" cy="39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Эффективность </a:t>
            </a:r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научных </a:t>
            </a:r>
            <a:r>
              <a:rPr lang="ru-RU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исследований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179512" y="5273006"/>
            <a:ext cx="4205608" cy="46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Квалификация </a:t>
            </a:r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кадров</a:t>
            </a: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4716016" y="1124744"/>
            <a:ext cx="457242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ru-RU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Инновационная </a:t>
            </a:r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деятельность</a:t>
            </a: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4716016" y="2450032"/>
            <a:ext cx="4248472" cy="40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ru-RU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Интернационализация 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4787602" y="3861048"/>
            <a:ext cx="4320902" cy="4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r>
              <a:rPr lang="ru-RU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 </a:t>
            </a:r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Финансово-экономическое положение </a:t>
            </a: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 bwMode="auto">
          <a:xfrm>
            <a:off x="4571578" y="5373216"/>
            <a:ext cx="457242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7. Взаимодействие с </a:t>
            </a:r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регионом</a:t>
            </a: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1124744"/>
            <a:ext cx="47474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Общие итоги рейтинга</a:t>
            </a:r>
            <a:endParaRPr lang="ru-RU" sz="1600" b="1" u="sng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551891"/>
              </p:ext>
            </p:extLst>
          </p:nvPr>
        </p:nvGraphicFramePr>
        <p:xfrm>
          <a:off x="179512" y="2852936"/>
          <a:ext cx="4442272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684691"/>
              </p:ext>
            </p:extLst>
          </p:nvPr>
        </p:nvGraphicFramePr>
        <p:xfrm>
          <a:off x="0" y="4365104"/>
          <a:ext cx="4572000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495635"/>
              </p:ext>
            </p:extLst>
          </p:nvPr>
        </p:nvGraphicFramePr>
        <p:xfrm>
          <a:off x="-26110" y="5733256"/>
          <a:ext cx="4670117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400780"/>
              </p:ext>
            </p:extLst>
          </p:nvPr>
        </p:nvGraphicFramePr>
        <p:xfrm>
          <a:off x="4572000" y="1340768"/>
          <a:ext cx="4572000" cy="115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110707"/>
              </p:ext>
            </p:extLst>
          </p:nvPr>
        </p:nvGraphicFramePr>
        <p:xfrm>
          <a:off x="4572000" y="2780928"/>
          <a:ext cx="457200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180004"/>
              </p:ext>
            </p:extLst>
          </p:nvPr>
        </p:nvGraphicFramePr>
        <p:xfrm>
          <a:off x="4572000" y="4293096"/>
          <a:ext cx="4572000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288456"/>
              </p:ext>
            </p:extLst>
          </p:nvPr>
        </p:nvGraphicFramePr>
        <p:xfrm>
          <a:off x="4499992" y="5661248"/>
          <a:ext cx="4644008" cy="119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742091"/>
              </p:ext>
            </p:extLst>
          </p:nvPr>
        </p:nvGraphicFramePr>
        <p:xfrm>
          <a:off x="107504" y="1484784"/>
          <a:ext cx="4464496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Комплексная оценка деятельности по 7 приоритетным блокам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692275" y="332656"/>
            <a:ext cx="7451725" cy="36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5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Контроль и анализ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6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1445226" y="313012"/>
            <a:ext cx="648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eaLnBrk="0" hangingPunct="0">
              <a:spcAft>
                <a:spcPts val="0"/>
              </a:spcAft>
              <a:buFont typeface="+mj-lt"/>
              <a:buAutoNum type="arabicPeriod"/>
              <a:defRPr sz="1800" b="1">
                <a:latin typeface="Arial Narrow" panose="020B0606020202030204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indent="0">
              <a:buFont typeface="+mj-lt"/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Подготовительный этап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000" y="792000"/>
            <a:ext cx="8604000" cy="2862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Показатели </a:t>
            </a:r>
            <a:r>
              <a:rPr lang="ru-RU" sz="14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УрФУ и университетов из АК КСУФ* (за 2018 год)</a:t>
            </a:r>
            <a:endParaRPr lang="ru-RU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525344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*АК КСУФ – Аналитический компонент комплексной системы управления финансами»   </a:t>
            </a:r>
            <a:endParaRPr lang="ru-RU" sz="1200" dirty="0">
              <a:latin typeface="+mn-lt"/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57110"/>
            <a:ext cx="8928992" cy="536823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394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I:\TMP\Черепанова\new\evraziya_tochki_new_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27" t="5564" r="21621" b="33100"/>
          <a:stretch/>
        </p:blipFill>
        <p:spPr bwMode="auto">
          <a:xfrm>
            <a:off x="-36512" y="-27384"/>
            <a:ext cx="9180512" cy="6885384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32408"/>
            <a:ext cx="8892479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Наша мечта – создать университет мирового класса в сердце Евразии</a:t>
            </a:r>
          </a:p>
        </p:txBody>
      </p:sp>
      <p:grpSp>
        <p:nvGrpSpPr>
          <p:cNvPr id="3" name="Группа 18"/>
          <p:cNvGrpSpPr/>
          <p:nvPr/>
        </p:nvGrpSpPr>
        <p:grpSpPr>
          <a:xfrm>
            <a:off x="107504" y="6223603"/>
            <a:ext cx="8928992" cy="476534"/>
            <a:chOff x="251520" y="6223603"/>
            <a:chExt cx="8928992" cy="476534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525344"/>
              <a:ext cx="95238" cy="10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282606"/>
              <a:ext cx="101588" cy="95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23528" y="6223603"/>
              <a:ext cx="40324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Университеты, входящие в топ‒</a:t>
              </a:r>
              <a:r>
                <a:rPr lang="en-US" sz="1000" dirty="0">
                  <a:solidFill>
                    <a:prstClr val="black"/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200 </a:t>
              </a:r>
              <a:r>
                <a:rPr lang="ru-RU" sz="1000" dirty="0">
                  <a:solidFill>
                    <a:prstClr val="black"/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по рейтингу </a:t>
              </a:r>
              <a:r>
                <a:rPr lang="en-US" sz="1000" dirty="0">
                  <a:solidFill>
                    <a:prstClr val="black"/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THE 	</a:t>
              </a:r>
              <a:endParaRPr lang="ru-RU" sz="1000" dirty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3528" y="6453916"/>
              <a:ext cx="4320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Университеты, входящие в топ‒</a:t>
              </a:r>
              <a:r>
                <a:rPr lang="en-US" sz="1000" dirty="0">
                  <a:solidFill>
                    <a:prstClr val="black"/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200</a:t>
              </a:r>
              <a:r>
                <a:rPr lang="ru-RU" sz="1000" dirty="0">
                  <a:solidFill>
                    <a:prstClr val="black"/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‒400</a:t>
              </a:r>
              <a:r>
                <a:rPr lang="en-US" sz="1000" dirty="0">
                  <a:solidFill>
                    <a:prstClr val="black"/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>
                  <a:solidFill>
                    <a:prstClr val="black"/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по рейтингу </a:t>
              </a:r>
              <a:r>
                <a:rPr lang="en-US" sz="1000" dirty="0">
                  <a:solidFill>
                    <a:prstClr val="black"/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THE </a:t>
              </a:r>
              <a:r>
                <a:rPr lang="en-US" sz="1000" dirty="0" smtClean="0">
                  <a:solidFill>
                    <a:prstClr val="black"/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	</a:t>
              </a:r>
              <a:endParaRPr lang="ru-RU" sz="1000" dirty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142740" y="6223835"/>
              <a:ext cx="50377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ru-RU" sz="1200" dirty="0">
                  <a:solidFill>
                    <a:prstClr val="black"/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Источник</a:t>
              </a:r>
              <a:r>
                <a:rPr lang="en-US" sz="1200" dirty="0">
                  <a:solidFill>
                    <a:prstClr val="black"/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: Times Higher Education World University Rankings 2012</a:t>
              </a:r>
              <a:r>
                <a:rPr lang="ru-RU" sz="1200" dirty="0">
                  <a:solidFill>
                    <a:prstClr val="black"/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‒</a:t>
              </a:r>
              <a:r>
                <a:rPr lang="en-US" sz="1200" dirty="0">
                  <a:solidFill>
                    <a:prstClr val="black"/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13</a:t>
              </a:r>
              <a:endParaRPr lang="ru-RU" sz="1200" dirty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06639" y="2364135"/>
            <a:ext cx="166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Екатеринбург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499992" y="2644448"/>
            <a:ext cx="201622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ая выноска 22"/>
          <p:cNvSpPr/>
          <p:nvPr/>
        </p:nvSpPr>
        <p:spPr>
          <a:xfrm>
            <a:off x="3275856" y="3191540"/>
            <a:ext cx="4248472" cy="2397700"/>
          </a:xfrm>
          <a:prstGeom prst="wedgeRectCallout">
            <a:avLst>
              <a:gd name="adj1" fmla="val -26241"/>
              <a:gd name="adj2" fmla="val -6363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400">
              <a:lnSpc>
                <a:spcPct val="95000"/>
              </a:lnSpc>
              <a:defRPr/>
            </a:pP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Миссия УрФУ — повышение международной конкурентоспособности Уральского региона и обеспечение реиндустриализации, наращивание человеческого и научно-технического потенциала, сбалансированное обновление традиционных и развитие постиндустриальных отраслей экономики России, в первую очередь на территории Уральского федерального округа.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27984" y="22650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Уральский федеральный университет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552" y="548680"/>
            <a:ext cx="8604448" cy="0"/>
          </a:xfrm>
          <a:prstGeom prst="line">
            <a:avLst/>
          </a:prstGeom>
          <a:ln w="19050">
            <a:solidFill>
              <a:srgbClr val="E5004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3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" y="-27384"/>
            <a:ext cx="13144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452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9616"/>
              </p:ext>
            </p:extLst>
          </p:nvPr>
        </p:nvGraphicFramePr>
        <p:xfrm>
          <a:off x="251519" y="1196755"/>
          <a:ext cx="3982385" cy="5565523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632126">
                  <a:extLst>
                    <a:ext uri="{9D8B030D-6E8A-4147-A177-3AD203B41FA5}">
                      <a16:colId xmlns:a16="http://schemas.microsoft.com/office/drawing/2014/main" xmlns="" val="2094124263"/>
                    </a:ext>
                  </a:extLst>
                </a:gridCol>
                <a:gridCol w="783420">
                  <a:extLst>
                    <a:ext uri="{9D8B030D-6E8A-4147-A177-3AD203B41FA5}">
                      <a16:colId xmlns:a16="http://schemas.microsoft.com/office/drawing/2014/main" xmlns="" val="864460937"/>
                    </a:ext>
                  </a:extLst>
                </a:gridCol>
                <a:gridCol w="783420">
                  <a:extLst>
                    <a:ext uri="{9D8B030D-6E8A-4147-A177-3AD203B41FA5}">
                      <a16:colId xmlns:a16="http://schemas.microsoft.com/office/drawing/2014/main" xmlns="" val="4283555018"/>
                    </a:ext>
                  </a:extLst>
                </a:gridCol>
                <a:gridCol w="783419">
                  <a:extLst>
                    <a:ext uri="{9D8B030D-6E8A-4147-A177-3AD203B41FA5}">
                      <a16:colId xmlns:a16="http://schemas.microsoft.com/office/drawing/2014/main" xmlns="" val="2622339363"/>
                    </a:ext>
                  </a:extLst>
                </a:gridCol>
              </a:tblGrid>
              <a:tr h="13215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Показатель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2016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2020 </a:t>
                      </a:r>
                      <a:br>
                        <a:rPr lang="ru-RU" sz="1200" dirty="0" smtClean="0">
                          <a:latin typeface="+mn-lt"/>
                        </a:rPr>
                      </a:br>
                      <a:r>
                        <a:rPr lang="ru-RU" sz="1200" dirty="0" smtClean="0">
                          <a:latin typeface="+mn-lt"/>
                        </a:rPr>
                        <a:t>(модель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br>
                        <a:rPr lang="ru-RU" sz="1200" baseline="0" dirty="0" smtClean="0">
                          <a:latin typeface="+mn-lt"/>
                        </a:rPr>
                      </a:br>
                      <a:r>
                        <a:rPr lang="ru-RU" sz="1200" baseline="0" dirty="0" smtClean="0">
                          <a:latin typeface="+mn-lt"/>
                        </a:rPr>
                        <a:t>5-100)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2025+</a:t>
                      </a:r>
                      <a:r>
                        <a:rPr lang="ru-RU" sz="1200" baseline="0" dirty="0" smtClean="0">
                          <a:latin typeface="+mn-lt"/>
                        </a:rPr>
                        <a:t/>
                      </a:r>
                      <a:br>
                        <a:rPr lang="ru-RU" sz="1200" baseline="0" dirty="0" smtClean="0">
                          <a:latin typeface="+mn-lt"/>
                        </a:rPr>
                      </a:b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(новая модель)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7130601"/>
                  </a:ext>
                </a:extLst>
              </a:tr>
              <a:tr h="44528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Бюджет, млрд. руб., в т.ч.: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12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24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6626073"/>
                  </a:ext>
                </a:extLst>
              </a:tr>
              <a:tr h="344848"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Образование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9,1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11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6144248"/>
                  </a:ext>
                </a:extLst>
              </a:tr>
              <a:tr h="344848"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НИОКР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2,0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3031666"/>
                  </a:ext>
                </a:extLst>
              </a:tr>
              <a:tr h="344848">
                <a:tc>
                  <a:txBody>
                    <a:bodyPr/>
                    <a:lstStyle/>
                    <a:p>
                      <a:pPr marL="85725" indent="0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2393547"/>
                  </a:ext>
                </a:extLst>
              </a:tr>
              <a:tr h="344848">
                <a:tc>
                  <a:txBody>
                    <a:bodyPr/>
                    <a:lstStyle/>
                    <a:p>
                      <a:pPr marL="85725" indent="0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Интеграционная деятельность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7817856"/>
                  </a:ext>
                </a:extLst>
              </a:tr>
              <a:tr h="844820">
                <a:tc>
                  <a:txBody>
                    <a:bodyPr/>
                    <a:lstStyle/>
                    <a:p>
                      <a:pPr marL="85725" indent="0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Рынок социальной ответственности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0,2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1822676"/>
                  </a:ext>
                </a:extLst>
              </a:tr>
              <a:tr h="76033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Приведенная численность студентов, тыс.</a:t>
                      </a:r>
                      <a:r>
                        <a:rPr lang="ru-RU" sz="1200" baseline="0" dirty="0" smtClean="0">
                          <a:latin typeface="+mn-lt"/>
                        </a:rPr>
                        <a:t> чел.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24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28,3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40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9527709"/>
                  </a:ext>
                </a:extLst>
              </a:tr>
              <a:tr h="79323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Средняя численность сотрудников, тыс. чел.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5,9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5,2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7,3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6062952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391219" y="-504057"/>
            <a:ext cx="4726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419941"/>
              </p:ext>
            </p:extLst>
          </p:nvPr>
        </p:nvGraphicFramePr>
        <p:xfrm>
          <a:off x="4583695" y="1196752"/>
          <a:ext cx="4560305" cy="366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r:id="rId3" imgW="9182100" imgH="7096215" progId="">
                  <p:embed/>
                </p:oleObj>
              </mc:Choice>
              <mc:Fallback>
                <p:oleObj r:id="rId3" imgW="9182100" imgH="7096215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695" y="1196752"/>
                        <a:ext cx="4560305" cy="3660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83694" y="4941459"/>
            <a:ext cx="4560305" cy="1799907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1300" dirty="0" smtClean="0"/>
              <a:t>Бюджет университета в </a:t>
            </a:r>
            <a:r>
              <a:rPr lang="ru-RU" sz="1300" b="1" dirty="0" smtClean="0"/>
              <a:t>2025 году должен составить 25 млрд. руб. </a:t>
            </a:r>
            <a:r>
              <a:rPr lang="ru-RU" sz="1300" dirty="0" smtClean="0"/>
              <a:t>за счет следующих факторов:</a:t>
            </a:r>
          </a:p>
          <a:p>
            <a:pPr marL="177800" indent="-177800">
              <a:lnSpc>
                <a:spcPct val="90000"/>
              </a:lnSpc>
              <a:spcBef>
                <a:spcPts val="600"/>
              </a:spcBef>
            </a:pPr>
            <a:r>
              <a:rPr lang="ru-RU" sz="1300" dirty="0" smtClean="0"/>
              <a:t>Увеличения доли УрФУ на рынке ВПО Урала должна вырасти с 6 до 10%.</a:t>
            </a:r>
          </a:p>
          <a:p>
            <a:pPr marL="177800" indent="-177800">
              <a:lnSpc>
                <a:spcPct val="90000"/>
              </a:lnSpc>
              <a:spcBef>
                <a:spcPts val="600"/>
              </a:spcBef>
            </a:pPr>
            <a:r>
              <a:rPr lang="ru-RU" sz="1300" dirty="0" smtClean="0"/>
              <a:t>Повышения вовлеченности НПР в научно-исследовательскую деятельность с 28 до 60% и роста числа реализуемых прикладных НИОКТР по заказу предприятий.</a:t>
            </a:r>
            <a:endParaRPr lang="ru-RU" sz="13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Долгосрочная экономическая модель деятельности УрФУ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33265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ea typeface="Verdana" pitchFamily="34" charset="0"/>
                <a:cs typeface="Verdana" pitchFamily="34" charset="0"/>
              </a:rPr>
              <a:t>2. Разработка стратегии</a:t>
            </a:r>
          </a:p>
        </p:txBody>
      </p:sp>
    </p:spTree>
    <p:extLst>
      <p:ext uri="{BB962C8B-B14F-4D97-AF65-F5344CB8AC3E}">
        <p14:creationId xmlns:p14="http://schemas.microsoft.com/office/powerpoint/2010/main" val="7778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869FC-A1E6-4EE8-A64C-609F16831FC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129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445226" y="313012"/>
            <a:ext cx="648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eaLnBrk="0" hangingPunct="0">
              <a:spcAft>
                <a:spcPts val="0"/>
              </a:spcAft>
              <a:buFont typeface="+mj-lt"/>
              <a:buAutoNum type="arabicPeriod"/>
              <a:defRPr sz="1800" b="1">
                <a:latin typeface="Arial Narrow" panose="020B0606020202030204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indent="0">
              <a:buFont typeface="+mj-lt"/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Разработка стратегии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0000" y="792000"/>
            <a:ext cx="8604000" cy="30777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Раздел </a:t>
            </a:r>
            <a:r>
              <a:rPr lang="en-US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 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Плана ФХД «</a:t>
            </a:r>
            <a:r>
              <a:rPr lang="ru-RU" sz="14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Мерпориятия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стратегического развития учреждения»</a:t>
            </a:r>
          </a:p>
        </p:txBody>
      </p:sp>
    </p:spTree>
    <p:extLst>
      <p:ext uri="{BB962C8B-B14F-4D97-AF65-F5344CB8AC3E}">
        <p14:creationId xmlns:p14="http://schemas.microsoft.com/office/powerpoint/2010/main" val="386567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536DD-4BBE-4137-B0D6-A8DD13B7DD1C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5173742"/>
            <a:ext cx="936104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ФСП 1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0152" y="5173742"/>
            <a:ext cx="936104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ФСП 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48264" y="5173742"/>
            <a:ext cx="936104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56376" y="5173742"/>
            <a:ext cx="936104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ФСП </a:t>
            </a:r>
            <a:r>
              <a:rPr lang="en-US" sz="14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endParaRPr lang="ru-RU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2564904"/>
            <a:ext cx="5832648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Финансовый блок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3131840" y="1285310"/>
            <a:ext cx="3024336" cy="432048"/>
          </a:xfrm>
          <a:prstGeom prst="parallelogra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План ФХД УрФУ</a:t>
            </a:r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2177988" y="1430524"/>
            <a:ext cx="288032" cy="3996952"/>
          </a:xfrm>
          <a:prstGeom prst="leftBrace">
            <a:avLst>
              <a:gd name="adj1" fmla="val 92191"/>
              <a:gd name="adj2" fmla="val 50000"/>
            </a:avLst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4391981" y="2024845"/>
            <a:ext cx="576063" cy="216022"/>
          </a:xfrm>
          <a:prstGeom prst="rightArrow">
            <a:avLst>
              <a:gd name="adj1" fmla="val 50000"/>
              <a:gd name="adj2" fmla="val 8422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589566"/>
            <a:ext cx="1224136" cy="144016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Плановые показатели деятельности (в натуральном и денежном выражении), проекты финансовых планов ФСП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28" y="6415444"/>
            <a:ext cx="8568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ДСП – </a:t>
            </a:r>
            <a:r>
              <a:rPr lang="ru-RU" sz="11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дивизиональные</a:t>
            </a:r>
            <a:r>
              <a:rPr lang="ru-R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структурные подразделения; ФСП – функциональные структурные подразделения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24328" y="3589566"/>
            <a:ext cx="1368152" cy="144016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Анализ динамики и соответствия внутренним ограничениям, стратегическим показателям деятельности УрФУ, корректировка и согласование финансовых планов для ФСП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863588" y="4201634"/>
            <a:ext cx="1296144" cy="216024"/>
          </a:xfrm>
          <a:prstGeom prst="rightArrow">
            <a:avLst>
              <a:gd name="adj1" fmla="val 50000"/>
              <a:gd name="adj2" fmla="val 9392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64088" y="1916832"/>
            <a:ext cx="3528392" cy="432048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Консолидация плановых показателей ДСП и ФСП, формирование проекта Плана ФХД УрФУ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11760" y="5173742"/>
            <a:ext cx="9361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5536" y="5173742"/>
            <a:ext cx="9361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ДСП 1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03648" y="5173742"/>
            <a:ext cx="9361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ДСП 2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419872" y="5173742"/>
            <a:ext cx="9361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ДСП </a:t>
            </a:r>
            <a:r>
              <a:rPr lang="en-US" sz="14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endParaRPr lang="ru-RU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Группа 36"/>
          <p:cNvGrpSpPr/>
          <p:nvPr/>
        </p:nvGrpSpPr>
        <p:grpSpPr>
          <a:xfrm>
            <a:off x="599992" y="2492896"/>
            <a:ext cx="2171808" cy="700536"/>
            <a:chOff x="467544" y="3068960"/>
            <a:chExt cx="3237706" cy="906421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67544" y="3068960"/>
              <a:ext cx="2808312" cy="72008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682241" y="3162131"/>
              <a:ext cx="2808311" cy="72007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896939" y="3255302"/>
              <a:ext cx="2808311" cy="72007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err="1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Функциональ-ные</a:t>
              </a:r>
              <a:r>
                <a:rPr lang="ru-RU" sz="1400" b="1" dirty="0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блоки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79512" y="3589566"/>
            <a:ext cx="1080120" cy="144016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Целевые операционные и финансовые показатели на плановый период (университетское задание, КЦП, параметры финансового обеспечения и др.) для ДСП</a:t>
            </a:r>
          </a:p>
        </p:txBody>
      </p:sp>
      <p:sp>
        <p:nvSpPr>
          <p:cNvPr id="40" name="Стрелка вправо 39"/>
          <p:cNvSpPr/>
          <p:nvPr/>
        </p:nvSpPr>
        <p:spPr>
          <a:xfrm rot="16200000">
            <a:off x="1295637" y="4201634"/>
            <a:ext cx="1296144" cy="216024"/>
          </a:xfrm>
          <a:prstGeom prst="rightArrow">
            <a:avLst>
              <a:gd name="adj1" fmla="val 50000"/>
              <a:gd name="adj2" fmla="val 89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195736" y="3949606"/>
            <a:ext cx="648072" cy="72008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Проекты </a:t>
            </a:r>
            <a:r>
              <a:rPr lang="ru-RU" sz="8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финан-совых</a:t>
            </a:r>
            <a:r>
              <a: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планов ДСП</a:t>
            </a:r>
          </a:p>
        </p:txBody>
      </p:sp>
      <p:sp>
        <p:nvSpPr>
          <p:cNvPr id="42" name="Двойная стрелка влево/вправо 41"/>
          <p:cNvSpPr/>
          <p:nvPr/>
        </p:nvSpPr>
        <p:spPr>
          <a:xfrm rot="16200000">
            <a:off x="2447764" y="4201634"/>
            <a:ext cx="1296144" cy="216024"/>
          </a:xfrm>
          <a:prstGeom prst="leftRightArrow">
            <a:avLst>
              <a:gd name="adj1" fmla="val 50000"/>
              <a:gd name="adj2" fmla="val 8594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419872" y="3589566"/>
            <a:ext cx="936104" cy="144016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Анализ, корректировка и согласование финансовых планов для ДСП</a:t>
            </a:r>
          </a:p>
        </p:txBody>
      </p:sp>
      <p:sp>
        <p:nvSpPr>
          <p:cNvPr id="49" name="Стрелка вправо 48"/>
          <p:cNvSpPr/>
          <p:nvPr/>
        </p:nvSpPr>
        <p:spPr>
          <a:xfrm rot="16200000">
            <a:off x="5976156" y="4201634"/>
            <a:ext cx="1296144" cy="216024"/>
          </a:xfrm>
          <a:prstGeom prst="rightArrow">
            <a:avLst>
              <a:gd name="adj1" fmla="val 50000"/>
              <a:gd name="adj2" fmla="val 9392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5536" y="5893822"/>
            <a:ext cx="3960440" cy="253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Пример: Институты</a:t>
            </a:r>
          </a:p>
        </p:txBody>
      </p:sp>
      <p:sp>
        <p:nvSpPr>
          <p:cNvPr id="52" name="Двойная стрелка влево/вправо 51"/>
          <p:cNvSpPr/>
          <p:nvPr/>
        </p:nvSpPr>
        <p:spPr>
          <a:xfrm rot="16200000">
            <a:off x="6480213" y="4201634"/>
            <a:ext cx="1296144" cy="216024"/>
          </a:xfrm>
          <a:prstGeom prst="leftRightArrow">
            <a:avLst>
              <a:gd name="adj1" fmla="val 50000"/>
              <a:gd name="adj2" fmla="val 85939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32040" y="5893822"/>
            <a:ext cx="3960440" cy="4154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44000" rIns="144000" rtlCol="0">
            <a:spAutoFit/>
          </a:bodyPr>
          <a:lstStyle/>
          <a:p>
            <a:pPr algn="ctr"/>
            <a:r>
              <a:rPr lang="ru-RU" sz="105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Примеры: Центр </a:t>
            </a:r>
            <a:r>
              <a:rPr lang="ru-RU" sz="1050" i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довузовской</a:t>
            </a:r>
            <a:r>
              <a:rPr lang="ru-RU" sz="105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подготовки, Комбинат питания, Медико-санитарная часть и </a:t>
            </a:r>
            <a:r>
              <a:rPr lang="ru-RU" sz="105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пр.</a:t>
            </a:r>
            <a:endParaRPr lang="ru-RU" sz="1050" i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Модель планирования УрФУ. Смешанная модель*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691680" y="33265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ea typeface="Verdana" pitchFamily="34" charset="0"/>
                <a:cs typeface="Verdana" pitchFamily="34" charset="0"/>
              </a:rPr>
              <a:t>2. Разработка стратегии</a:t>
            </a:r>
          </a:p>
        </p:txBody>
      </p:sp>
    </p:spTree>
    <p:extLst>
      <p:ext uri="{BB962C8B-B14F-4D97-AF65-F5344CB8AC3E}">
        <p14:creationId xmlns:p14="http://schemas.microsoft.com/office/powerpoint/2010/main" val="8133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536DD-4BBE-4137-B0D6-A8DD13B7DD1C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95536" y="1196752"/>
            <a:ext cx="8496944" cy="5472608"/>
            <a:chOff x="395536" y="980728"/>
            <a:chExt cx="8496944" cy="568863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5536" y="980728"/>
              <a:ext cx="1728192" cy="93610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ЭТАП </a:t>
              </a:r>
              <a:r>
                <a:rPr lang="en-US" sz="11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</a:t>
              </a:r>
              <a:r>
                <a:rPr lang="ru-RU" sz="11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:</a:t>
              </a:r>
              <a:r>
                <a:rPr lang="ru-RU" sz="11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</a:p>
            <a:p>
              <a:pPr algn="ctr">
                <a:defRPr/>
              </a:pPr>
              <a:r>
                <a:rPr lang="ru-RU" sz="11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АНАЛИЗ ИТОГОВ ФХД И ПОДГОТОВКА К ПЛАНИРОВАНИЮ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95536" y="2060848"/>
              <a:ext cx="1728192" cy="129614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altLang="ru-RU" sz="1100" b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ЭТАП </a:t>
              </a:r>
              <a:r>
                <a:rPr lang="en-US" altLang="ru-RU" sz="1100" b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II</a:t>
              </a:r>
              <a:r>
                <a:rPr lang="ru-RU" altLang="ru-RU" sz="1100" b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:</a:t>
              </a:r>
              <a:r>
                <a:rPr lang="ru-RU" altLang="ru-RU" sz="11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ФОРМИРОВАНИЕ ПЛАНОВ ПО ЦФО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536" y="3501009"/>
              <a:ext cx="1728192" cy="100811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ЭТАП </a:t>
              </a:r>
              <a:r>
                <a:rPr lang="en-US" sz="9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III</a:t>
              </a:r>
              <a:r>
                <a:rPr lang="ru-RU" sz="9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:</a:t>
              </a:r>
              <a:r>
                <a:rPr lang="ru-RU" sz="9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ФОРМИРОВАНИЕ ПЛАНОВ ПО НАПРАВЛЕНИЯМ ДЕЯТЕЛЬНОСТИ И ОБОСОЛЕННЫМ ПОДРАЗДЕЛЕНИЯМ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95536" y="4653136"/>
              <a:ext cx="1728192" cy="93610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ЭТАП </a:t>
              </a:r>
              <a:r>
                <a:rPr lang="en-US" sz="11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IV</a:t>
              </a:r>
              <a:r>
                <a:rPr lang="ru-RU" sz="11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:</a:t>
              </a:r>
              <a:r>
                <a:rPr lang="ru-RU" sz="11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ФОРМИРОВАНИЕ КОНСОЛИДИРОВАН-НОГО ПЛАНА ФХД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5536" y="5733256"/>
              <a:ext cx="1728192" cy="93610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ЭТАП </a:t>
              </a:r>
              <a:r>
                <a:rPr lang="en-US" sz="11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V</a:t>
              </a:r>
              <a:r>
                <a:rPr lang="ru-RU" sz="11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:</a:t>
              </a:r>
              <a:r>
                <a:rPr lang="ru-RU" sz="11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ИСПОЛНЕНИЕ И КОНТРОЛЬ ПЛАНОВ, ФОРМИРОВАНИЕ ОТЧЕТНОСТИ</a:t>
              </a:r>
            </a:p>
          </p:txBody>
        </p:sp>
        <p:sp>
          <p:nvSpPr>
            <p:cNvPr id="28" name="Загнутый угол 27"/>
            <p:cNvSpPr/>
            <p:nvPr/>
          </p:nvSpPr>
          <p:spPr>
            <a:xfrm>
              <a:off x="2339752" y="980728"/>
              <a:ext cx="6552728" cy="936104"/>
            </a:xfrm>
            <a:prstGeom prst="foldedCorner">
              <a:avLst>
                <a:gd name="adj" fmla="val 3332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11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Анализ фактических финансовых и операционных показателей ФХД ООВО/ЦФО (позволяет оценить результаты деятельности ООВО/ЦФО, выявить недостатки, скрытые резервы). Формирование (корректировка) целей и задач ФХД ООВО на плановый период. Определение величины основных операционных показателей, необходимых для бюджетирования и планирования</a:t>
              </a:r>
            </a:p>
          </p:txBody>
        </p:sp>
        <p:sp>
          <p:nvSpPr>
            <p:cNvPr id="13" name="Загнутый угол 12"/>
            <p:cNvSpPr/>
            <p:nvPr/>
          </p:nvSpPr>
          <p:spPr>
            <a:xfrm>
              <a:off x="2339752" y="2060848"/>
              <a:ext cx="6552728" cy="1296144"/>
            </a:xfrm>
            <a:prstGeom prst="foldedCorner">
              <a:avLst>
                <a:gd name="adj" fmla="val 3332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11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Формирование и согласование Плана доходов ЦФО/ООВО, определение показателей бюджета (в т.ч. индексации или фиксирования затрат на уровне текущего финансового года). Формирование и согласование лимитов ЦФО и Плана функциональных расходов ЦФО/ООВО. Расчет финансового обеспечения ЦФО и формирование финансовых планов ЦФО/ООВО. Балансировка планов в соответствии с заданными ограничениями  и целевыми показателями ФХД. Утверждение финансовых планов ЦФО/ООВО</a:t>
              </a:r>
            </a:p>
          </p:txBody>
        </p:sp>
        <p:sp>
          <p:nvSpPr>
            <p:cNvPr id="14" name="Загнутый угол 13"/>
            <p:cNvSpPr/>
            <p:nvPr/>
          </p:nvSpPr>
          <p:spPr>
            <a:xfrm>
              <a:off x="2339752" y="3501008"/>
              <a:ext cx="6552728" cy="1008112"/>
            </a:xfrm>
            <a:prstGeom prst="foldedCorner">
              <a:avLst>
                <a:gd name="adj" fmla="val 3332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ru-RU" sz="11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Формирование финансовых планов по направлениям деятельности (образовательная, научная, инновационная) головного учреждения и обособленных подразделений с учетом обеспечения достижения стратегических показателей развития университета</a:t>
              </a:r>
            </a:p>
          </p:txBody>
        </p:sp>
        <p:sp>
          <p:nvSpPr>
            <p:cNvPr id="15" name="Загнутый угол 14"/>
            <p:cNvSpPr/>
            <p:nvPr/>
          </p:nvSpPr>
          <p:spPr>
            <a:xfrm>
              <a:off x="2339752" y="4653136"/>
              <a:ext cx="6552728" cy="936104"/>
            </a:xfrm>
            <a:prstGeom prst="foldedCorner">
              <a:avLst>
                <a:gd name="adj" fmla="val 3332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11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Консолидация проекта Плана ФХД УрФУ по источникам финансового обеспечения на очередной финансовый год и плановый период. Формирование Плана и Плана-графика закупок. Формирование прогноза по прибылям, доходам и расходам. Вынесение проекта ПФХД УрФУ для рассмотрения на заседание Ученого совета УрФУ и Наблюдательного совета УрФУ. Утверждение ПФХД УрФУ</a:t>
              </a:r>
            </a:p>
          </p:txBody>
        </p:sp>
        <p:sp>
          <p:nvSpPr>
            <p:cNvPr id="16" name="Загнутый угол 15"/>
            <p:cNvSpPr/>
            <p:nvPr/>
          </p:nvSpPr>
          <p:spPr>
            <a:xfrm>
              <a:off x="2339752" y="5733256"/>
              <a:ext cx="6552728" cy="936104"/>
            </a:xfrm>
            <a:prstGeom prst="foldedCorner">
              <a:avLst>
                <a:gd name="adj" fmla="val 3332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11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Исполнение планов. Формирование аналитических отчетов об исполнении финансовых планов ЦФО и формирование бухгалтерской отчетности.  Корректировка финансовых планов ЦФО, Плана ФХД УрФУ и Планов ФХД обособленных подразделений</a:t>
              </a: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1259632" y="1916832"/>
              <a:ext cx="0" cy="144016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1259632" y="3356992"/>
              <a:ext cx="0" cy="144016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1259632" y="4509120"/>
              <a:ext cx="0" cy="144016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1259632" y="5589240"/>
              <a:ext cx="0" cy="144016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hape 22"/>
            <p:cNvCxnSpPr>
              <a:stCxn id="9" idx="1"/>
              <a:endCxn id="5" idx="1"/>
            </p:cNvCxnSpPr>
            <p:nvPr/>
          </p:nvCxnSpPr>
          <p:spPr>
            <a:xfrm rot="10800000">
              <a:off x="395536" y="1448780"/>
              <a:ext cx="12700" cy="4752528"/>
            </a:xfrm>
            <a:prstGeom prst="bentConnector3">
              <a:avLst>
                <a:gd name="adj1" fmla="val 180000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Процедуры формирования Плана ФХД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33265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ea typeface="Verdana" pitchFamily="34" charset="0"/>
                <a:cs typeface="Verdana" pitchFamily="34" charset="0"/>
              </a:rPr>
              <a:t>2. Разработка стратегии</a:t>
            </a:r>
          </a:p>
        </p:txBody>
      </p:sp>
    </p:spTree>
    <p:extLst>
      <p:ext uri="{BB962C8B-B14F-4D97-AF65-F5344CB8AC3E}">
        <p14:creationId xmlns:p14="http://schemas.microsoft.com/office/powerpoint/2010/main" val="23919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12726" y="1340768"/>
            <a:ext cx="7664450" cy="582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Постановка целей (Стратегия)</a:t>
            </a:r>
          </a:p>
        </p:txBody>
      </p:sp>
      <p:grpSp>
        <p:nvGrpSpPr>
          <p:cNvPr id="2" name="Группа 26"/>
          <p:cNvGrpSpPr>
            <a:grpSpLocks/>
          </p:cNvGrpSpPr>
          <p:nvPr/>
        </p:nvGrpSpPr>
        <p:grpSpPr bwMode="auto">
          <a:xfrm>
            <a:off x="539552" y="2091654"/>
            <a:ext cx="8396287" cy="4440238"/>
            <a:chOff x="557213" y="1908175"/>
            <a:chExt cx="8267700" cy="496877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912254" y="2524609"/>
              <a:ext cx="1842998" cy="13874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Этап </a:t>
              </a:r>
              <a:r>
                <a:rPr lang="en-US" sz="1600" b="1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II</a:t>
              </a:r>
              <a:endParaRPr lang="ru-RU" sz="16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  <a:p>
              <a:pPr algn="ctr">
                <a:defRPr/>
              </a:pPr>
              <a:r>
                <a:rPr lang="ru-RU" sz="16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Планирование </a:t>
              </a:r>
              <a:r>
                <a:rPr lang="ru-RU" sz="12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по ЦФО и ФОР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376961" y="4452071"/>
              <a:ext cx="1844562" cy="1387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Этап </a:t>
              </a:r>
              <a:r>
                <a:rPr lang="en-US" sz="1600" b="1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III</a:t>
              </a:r>
              <a:endParaRPr lang="ru-RU" sz="16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  <a:p>
              <a:pPr algn="ctr">
                <a:defRPr/>
              </a:pPr>
              <a:r>
                <a:rPr lang="ru-RU" sz="16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Планирование </a:t>
              </a:r>
              <a:r>
                <a:rPr lang="ru-RU" sz="12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по направлениям деятельности и об. подразделениям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419409" y="5144892"/>
              <a:ext cx="1844562" cy="1387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Этап </a:t>
              </a:r>
              <a:r>
                <a:rPr lang="en-US" sz="1600" b="1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IV</a:t>
              </a:r>
              <a:endParaRPr lang="ru-RU" sz="16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  <a:p>
              <a:pPr algn="ctr">
                <a:defRPr/>
              </a:pPr>
              <a:r>
                <a:rPr lang="ru-RU" sz="16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Формирование сводного Плана ФХД</a:t>
              </a:r>
              <a:endParaRPr lang="ru-RU" sz="12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42197" y="2524609"/>
              <a:ext cx="1844562" cy="13874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Этап </a:t>
              </a:r>
              <a:r>
                <a:rPr lang="en-US" sz="1600" b="1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I</a:t>
              </a:r>
              <a:endParaRPr lang="ru-RU" sz="16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  <a:p>
              <a:pPr algn="ctr">
                <a:defRPr/>
              </a:pPr>
              <a:r>
                <a:rPr lang="ru-RU" sz="16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Анализ и подготовка к планированию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57213" y="4537342"/>
              <a:ext cx="1844562" cy="13891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Этап </a:t>
              </a:r>
              <a:r>
                <a:rPr lang="en-US" sz="1600" b="1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V</a:t>
              </a:r>
              <a:endParaRPr lang="ru-RU" sz="16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  <a:p>
              <a:pPr algn="ctr">
                <a:defRPr/>
              </a:pPr>
              <a:r>
                <a:rPr lang="ru-RU" sz="16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Исполнение и контроль</a:t>
              </a:r>
            </a:p>
          </p:txBody>
        </p:sp>
        <p:sp>
          <p:nvSpPr>
            <p:cNvPr id="25" name="Стрелка вниз 24"/>
            <p:cNvSpPr/>
            <p:nvPr/>
          </p:nvSpPr>
          <p:spPr>
            <a:xfrm rot="3896367" flipH="1">
              <a:off x="5572720" y="5468472"/>
              <a:ext cx="520503" cy="45957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6" name="Стрелка вниз 25"/>
            <p:cNvSpPr/>
            <p:nvPr/>
          </p:nvSpPr>
          <p:spPr>
            <a:xfrm rot="17703633" flipH="1" flipV="1">
              <a:off x="2603444" y="5467692"/>
              <a:ext cx="520503" cy="4611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2" name="Стрелка вниз 31"/>
            <p:cNvSpPr/>
            <p:nvPr/>
          </p:nvSpPr>
          <p:spPr>
            <a:xfrm rot="5400000" flipV="1">
              <a:off x="4102542" y="2987747"/>
              <a:ext cx="520503" cy="4611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3" name="Стрелка вниз 32"/>
            <p:cNvSpPr/>
            <p:nvPr/>
          </p:nvSpPr>
          <p:spPr>
            <a:xfrm rot="3896367" flipV="1">
              <a:off x="1363837" y="3895519"/>
              <a:ext cx="520504" cy="4611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4" name="Стрелка вниз 33"/>
            <p:cNvSpPr/>
            <p:nvPr/>
          </p:nvSpPr>
          <p:spPr>
            <a:xfrm rot="17703633">
              <a:off x="6894395" y="3788932"/>
              <a:ext cx="520504" cy="4611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5" name="Стрелка вниз 34"/>
            <p:cNvSpPr/>
            <p:nvPr/>
          </p:nvSpPr>
          <p:spPr>
            <a:xfrm flipV="1">
              <a:off x="2603425" y="1959693"/>
              <a:ext cx="520542" cy="4618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6" name="Стрелка вниз 35"/>
            <p:cNvSpPr/>
            <p:nvPr/>
          </p:nvSpPr>
          <p:spPr>
            <a:xfrm>
              <a:off x="5573482" y="1959693"/>
              <a:ext cx="518978" cy="4618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4356" name="Прямоугольник 30"/>
            <p:cNvSpPr>
              <a:spLocks noChangeArrowheads="1"/>
            </p:cNvSpPr>
            <p:nvPr/>
          </p:nvSpPr>
          <p:spPr bwMode="auto">
            <a:xfrm>
              <a:off x="6376988" y="5868988"/>
              <a:ext cx="1844675" cy="516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200" b="1" dirty="0">
                  <a:solidFill>
                    <a:srgbClr val="000000"/>
                  </a:solidFill>
                  <a:latin typeface="Verdana" pitchFamily="34" charset="0"/>
                </a:rPr>
                <a:t>1С: Предприятие</a:t>
              </a:r>
            </a:p>
            <a:p>
              <a:r>
                <a:rPr lang="ru-RU" altLang="ru-RU" sz="1200" b="1" dirty="0">
                  <a:solidFill>
                    <a:srgbClr val="C0504D">
                      <a:lumMod val="75000"/>
                    </a:srgbClr>
                  </a:solidFill>
                  <a:latin typeface="Verdana" pitchFamily="34" charset="0"/>
                </a:rPr>
                <a:t>АСУ ПФХД</a:t>
              </a:r>
            </a:p>
          </p:txBody>
        </p:sp>
        <p:sp>
          <p:nvSpPr>
            <p:cNvPr id="14357" name="Прямоугольник 37"/>
            <p:cNvSpPr>
              <a:spLocks noChangeArrowheads="1"/>
            </p:cNvSpPr>
            <p:nvPr/>
          </p:nvSpPr>
          <p:spPr bwMode="auto">
            <a:xfrm>
              <a:off x="1941513" y="3911600"/>
              <a:ext cx="1844675" cy="516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1200" b="1">
                  <a:solidFill>
                    <a:srgbClr val="000000"/>
                  </a:solidFill>
                  <a:latin typeface="Verdana" pitchFamily="34" charset="0"/>
                </a:rPr>
                <a:t>Excel</a:t>
              </a:r>
            </a:p>
            <a:p>
              <a:r>
                <a:rPr lang="en-US" altLang="ru-RU" sz="1200" b="1">
                  <a:solidFill>
                    <a:srgbClr val="000000"/>
                  </a:solidFill>
                  <a:latin typeface="Verdana" pitchFamily="34" charset="0"/>
                </a:rPr>
                <a:t>Directum</a:t>
              </a:r>
              <a:endParaRPr lang="ru-RU" altLang="ru-RU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4358" name="Прямоугольник 38"/>
            <p:cNvSpPr>
              <a:spLocks noChangeArrowheads="1"/>
            </p:cNvSpPr>
            <p:nvPr/>
          </p:nvSpPr>
          <p:spPr bwMode="auto">
            <a:xfrm>
              <a:off x="3440113" y="6532563"/>
              <a:ext cx="1844675" cy="34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 b="1" dirty="0">
                  <a:solidFill>
                    <a:srgbClr val="C0504D">
                      <a:lumMod val="75000"/>
                    </a:srgbClr>
                  </a:solidFill>
                  <a:latin typeface="Verdana" pitchFamily="34" charset="0"/>
                </a:rPr>
                <a:t>АСУ ПФХД</a:t>
              </a:r>
            </a:p>
          </p:txBody>
        </p:sp>
        <p:sp>
          <p:nvSpPr>
            <p:cNvPr id="14359" name="Прямоугольник 39"/>
            <p:cNvSpPr>
              <a:spLocks noChangeArrowheads="1"/>
            </p:cNvSpPr>
            <p:nvPr/>
          </p:nvSpPr>
          <p:spPr bwMode="auto">
            <a:xfrm>
              <a:off x="4911725" y="3911600"/>
              <a:ext cx="1843088" cy="516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200" b="1">
                  <a:solidFill>
                    <a:srgbClr val="000000"/>
                  </a:solidFill>
                  <a:latin typeface="Verdana" pitchFamily="34" charset="0"/>
                </a:rPr>
                <a:t>1С: Предприятие</a:t>
              </a:r>
              <a:endParaRPr lang="en-US" altLang="ru-RU" sz="1200" b="1">
                <a:solidFill>
                  <a:srgbClr val="000000"/>
                </a:solidFill>
                <a:latin typeface="Verdana" pitchFamily="34" charset="0"/>
              </a:endParaRPr>
            </a:p>
            <a:p>
              <a:r>
                <a:rPr lang="en-US" altLang="ru-RU" sz="1200" b="1">
                  <a:solidFill>
                    <a:srgbClr val="000000"/>
                  </a:solidFill>
                  <a:latin typeface="Verdana" pitchFamily="34" charset="0"/>
                </a:rPr>
                <a:t>Directum</a:t>
              </a:r>
              <a:endParaRPr lang="ru-RU" altLang="ru-RU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4360" name="Прямоугольник 40"/>
            <p:cNvSpPr>
              <a:spLocks noChangeArrowheads="1"/>
            </p:cNvSpPr>
            <p:nvPr/>
          </p:nvSpPr>
          <p:spPr bwMode="auto">
            <a:xfrm>
              <a:off x="557213" y="1908175"/>
              <a:ext cx="1844675" cy="34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1400" b="1" dirty="0">
                  <a:solidFill>
                    <a:srgbClr val="000000"/>
                  </a:solidFill>
                  <a:latin typeface="Verdana" pitchFamily="34" charset="0"/>
                </a:rPr>
                <a:t>Excel</a:t>
              </a:r>
            </a:p>
          </p:txBody>
        </p:sp>
        <p:sp>
          <p:nvSpPr>
            <p:cNvPr id="14361" name="Прямоугольник 41"/>
            <p:cNvSpPr>
              <a:spLocks noChangeArrowheads="1"/>
            </p:cNvSpPr>
            <p:nvPr/>
          </p:nvSpPr>
          <p:spPr bwMode="auto">
            <a:xfrm>
              <a:off x="557213" y="5936806"/>
              <a:ext cx="1844675" cy="309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200" b="1">
                  <a:solidFill>
                    <a:srgbClr val="000000"/>
                  </a:solidFill>
                  <a:latin typeface="Verdana" pitchFamily="34" charset="0"/>
                </a:rPr>
                <a:t>1С: Предприятие</a:t>
              </a:r>
            </a:p>
          </p:txBody>
        </p:sp>
        <p:pic>
          <p:nvPicPr>
            <p:cNvPr id="14362" name="Picture 2" descr="http://porhunn.ru/wp-content/uploads/2014/08/galochka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760913" y="4637088"/>
              <a:ext cx="777875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Picture 2" descr="http://porhunn.ru/wp-content/uploads/2014/08/galochka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7683500" y="3930650"/>
              <a:ext cx="779463" cy="760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5-конечная звезда 45"/>
            <p:cNvSpPr/>
            <p:nvPr/>
          </p:nvSpPr>
          <p:spPr>
            <a:xfrm>
              <a:off x="6525464" y="2307880"/>
              <a:ext cx="400176" cy="37661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4365" name="Прямоугольник 48"/>
            <p:cNvSpPr>
              <a:spLocks noChangeArrowheads="1"/>
            </p:cNvSpPr>
            <p:nvPr/>
          </p:nvSpPr>
          <p:spPr bwMode="auto">
            <a:xfrm>
              <a:off x="6980238" y="2357438"/>
              <a:ext cx="1844675" cy="792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600" b="1" dirty="0">
                  <a:solidFill>
                    <a:srgbClr val="000000"/>
                  </a:solidFill>
                  <a:latin typeface="Verdana" pitchFamily="34" charset="0"/>
                </a:rPr>
                <a:t>Закупки</a:t>
              </a:r>
            </a:p>
            <a:p>
              <a:r>
                <a:rPr lang="en-US" altLang="ru-RU" sz="1200" b="1" dirty="0" err="1">
                  <a:solidFill>
                    <a:srgbClr val="000000"/>
                  </a:solidFill>
                  <a:latin typeface="Verdana" pitchFamily="34" charset="0"/>
                </a:rPr>
                <a:t>Directum</a:t>
              </a:r>
              <a:endParaRPr lang="ru-RU" altLang="ru-RU" sz="1200" b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r>
                <a:rPr lang="ru-RU" altLang="ru-RU" sz="1200" b="1" dirty="0">
                  <a:solidFill>
                    <a:srgbClr val="000000"/>
                  </a:solidFill>
                  <a:latin typeface="Verdana" pitchFamily="34" charset="0"/>
                </a:rPr>
                <a:t>1С: Предприятие</a:t>
              </a:r>
            </a:p>
          </p:txBody>
        </p:sp>
      </p:grpSp>
      <p:sp>
        <p:nvSpPr>
          <p:cNvPr id="1434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676456" y="6453188"/>
            <a:ext cx="404044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AA98C61-EFBD-4353-9BF4-AD7C81E9D8E2}" type="slidenum">
              <a:rPr lang="ru-RU" altLang="ru-RU">
                <a:latin typeface="Verdana" pitchFamily="34" charset="0"/>
              </a:rPr>
              <a:pPr/>
              <a:t>9</a:t>
            </a:fld>
            <a:endParaRPr lang="ru-RU" altLang="ru-RU" dirty="0">
              <a:latin typeface="Verdan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0000" y="792000"/>
            <a:ext cx="860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Автоматизация этапов формирования Плана ФХД УрФУ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91680" y="33265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ea typeface="Verdana" pitchFamily="34" charset="0"/>
                <a:cs typeface="Verdana" pitchFamily="34" charset="0"/>
              </a:rPr>
              <a:t>2. Разработка стратегии</a:t>
            </a:r>
          </a:p>
        </p:txBody>
      </p:sp>
    </p:spTree>
    <p:extLst>
      <p:ext uri="{BB962C8B-B14F-4D97-AF65-F5344CB8AC3E}">
        <p14:creationId xmlns:p14="http://schemas.microsoft.com/office/powerpoint/2010/main" val="38936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36429</TotalTime>
  <Words>4281</Words>
  <Application>Microsoft Office PowerPoint</Application>
  <PresentationFormat>Экран (4:3)</PresentationFormat>
  <Paragraphs>1018</Paragraphs>
  <Slides>40</Slides>
  <Notes>27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Arial Narrow</vt:lpstr>
      <vt:lpstr>Calibri</vt:lpstr>
      <vt:lpstr>Tahoma</vt:lpstr>
      <vt:lpstr>Times New Roman</vt:lpstr>
      <vt:lpstr>Verdana</vt:lpstr>
      <vt:lpstr>Wingdings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движения документов при планировании ФХД УрФУ по смешанной модели в АСУ ПФХД</vt:lpstr>
      <vt:lpstr>3. Подготовка к реализации стратегии</vt:lpstr>
      <vt:lpstr>Презентация PowerPoint</vt:lpstr>
      <vt:lpstr>3. Подготовка к реализации стратегии</vt:lpstr>
      <vt:lpstr>3. Подготовка к реализации стратегии</vt:lpstr>
      <vt:lpstr>3. Подготовка к реализации стратегии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Подготовка к реализации стратегии</vt:lpstr>
      <vt:lpstr>Презентация PowerPoint</vt:lpstr>
      <vt:lpstr>Презентация PowerPoint</vt:lpstr>
      <vt:lpstr>Презентация PowerPoint</vt:lpstr>
      <vt:lpstr>Презентация PowerPoint</vt:lpstr>
      <vt:lpstr>Наша мечта – создать университет мирового класса в сердце Евразии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</dc:creator>
  <cp:lastModifiedBy>Сандлер Даниил Геннадьевич</cp:lastModifiedBy>
  <cp:revision>3473</cp:revision>
  <cp:lastPrinted>2011-10-13T08:54:29Z</cp:lastPrinted>
  <dcterms:created xsi:type="dcterms:W3CDTF">2011-09-19T03:23:37Z</dcterms:created>
  <dcterms:modified xsi:type="dcterms:W3CDTF">2018-08-22T13:22:52Z</dcterms:modified>
</cp:coreProperties>
</file>