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512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1070" r:id="rId12"/>
    <p:sldId id="1071" r:id="rId13"/>
    <p:sldId id="1093" r:id="rId14"/>
    <p:sldId id="1109" r:id="rId15"/>
    <p:sldId id="1110" r:id="rId16"/>
    <p:sldId id="1113" r:id="rId17"/>
    <p:sldId id="1115" r:id="rId18"/>
    <p:sldId id="1097" r:id="rId19"/>
    <p:sldId id="1098" r:id="rId20"/>
    <p:sldId id="1095" r:id="rId21"/>
    <p:sldId id="1101" r:id="rId22"/>
    <p:sldId id="1117" r:id="rId23"/>
    <p:sldId id="1118" r:id="rId24"/>
    <p:sldId id="1119" r:id="rId25"/>
  </p:sldIdLst>
  <p:sldSz cx="9145588" cy="51435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C79"/>
    <a:srgbClr val="4191CC"/>
    <a:srgbClr val="4493A9"/>
    <a:srgbClr val="573C78"/>
    <a:srgbClr val="D795AA"/>
    <a:srgbClr val="38AFB0"/>
    <a:srgbClr val="F8B359"/>
    <a:srgbClr val="96486E"/>
    <a:srgbClr val="68D9D7"/>
    <a:srgbClr val="3B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9949D-3EB7-224D-A50E-1039E2E2A537}" v="3" dt="2018-08-22T20:03:08.005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4"/>
  </p:normalViewPr>
  <p:slideViewPr>
    <p:cSldViewPr snapToGrid="0">
      <p:cViewPr>
        <p:scale>
          <a:sx n="165" d="100"/>
          <a:sy n="165" d="100"/>
        </p:scale>
        <p:origin x="-114" y="-12"/>
      </p:cViewPr>
      <p:guideLst>
        <p:guide orient="horz" pos="667"/>
        <p:guide pos="340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Омельчук" userId="c023cd8f1d1150d9" providerId="LiveId" clId="{8429949D-3EB7-224D-A50E-1039E2E2A537}"/>
    <pc:docChg chg="addSld delSld modSld">
      <pc:chgData name="Андрей Омельчук" userId="c023cd8f1d1150d9" providerId="LiveId" clId="{8429949D-3EB7-224D-A50E-1039E2E2A537}" dt="2018-08-22T20:03:08.005" v="2"/>
      <pc:docMkLst>
        <pc:docMk/>
      </pc:docMkLst>
      <pc:sldChg chg="add del">
        <pc:chgData name="Андрей Омельчук" userId="c023cd8f1d1150d9" providerId="LiveId" clId="{8429949D-3EB7-224D-A50E-1039E2E2A537}" dt="2018-08-22T20:03:07.930" v="1"/>
        <pc:sldMkLst>
          <pc:docMk/>
          <pc:sldMk cId="986048378" sldId="1119"/>
        </pc:sldMkLst>
      </pc:sldChg>
      <pc:sldChg chg="add">
        <pc:chgData name="Андрей Омельчук" userId="c023cd8f1d1150d9" providerId="LiveId" clId="{8429949D-3EB7-224D-A50E-1039E2E2A537}" dt="2018-08-22T20:03:08.005" v="2"/>
        <pc:sldMkLst>
          <pc:docMk/>
          <pc:sldMk cId="1191344317" sldId="11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B554-676E-426A-986F-5B9477A90ECB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8E98E-D166-4EC7-8BEF-CBE202C4E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1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7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0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8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12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2017 годом расчетные затраты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России снижаются за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счет изменения параметра «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численность студентов на единицу ППС» в соответствии с показателями Дорожной карты на 2018 г.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2017 году этот показатель  - 11,6, в 2018 году – 12.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индексации не учитывает изменения параметра Дорожной карты, поэтому повышает затраты на 24 рубля.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107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6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503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3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9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1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E98E-D166-4EC7-8BEF-CBE202C4E79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62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75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2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на слайдах будет показано, как изменился расчет</a:t>
            </a:r>
            <a:r>
              <a:rPr lang="ru-RU" baseline="0" dirty="0"/>
              <a:t>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после применения компромиссного варианта расчета: уровень 2017 год + 4% индексации. Как мы увидим на слайдах, ситуация различается по разным составляющим:</a:t>
            </a:r>
          </a:p>
          <a:p>
            <a:endParaRPr lang="ru-RU" baseline="0" dirty="0"/>
          </a:p>
          <a:p>
            <a:r>
              <a:rPr lang="ru-RU" baseline="0" dirty="0"/>
              <a:t>По ряду составляющих результаты расчета по обоим вариантам совпали, по каким-то даже выросли, но по большинству составляющих применение компромиссного варианта привело к снижению затрат. </a:t>
            </a:r>
          </a:p>
          <a:p>
            <a:endParaRPr lang="ru-RU" dirty="0"/>
          </a:p>
          <a:p>
            <a:r>
              <a:rPr lang="ru-RU" dirty="0"/>
              <a:t>На этом слайде показан расчет</a:t>
            </a:r>
            <a:r>
              <a:rPr lang="ru-RU" baseline="0" dirty="0"/>
              <a:t> затрат на ФОТ ППС , который согласован с Минфином. </a:t>
            </a:r>
          </a:p>
          <a:p>
            <a:r>
              <a:rPr lang="ru-RU" baseline="0" dirty="0"/>
              <a:t>При этом в замечаниях Минфина изначально содержалось предложение снизить ФОП ППС у четом доли внебюджетных доходов вузов – в среднем на 35%. Однако </a:t>
            </a:r>
            <a:r>
              <a:rPr lang="ru-RU" baseline="0" dirty="0" err="1"/>
              <a:t>Минобрнауки</a:t>
            </a:r>
            <a:r>
              <a:rPr lang="ru-RU" baseline="0" dirty="0"/>
              <a:t> России обосновал нецелесообразность такого подхода.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24FD1-36C0-4BE7-BCE1-6AA9EE90CF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3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919" y="1597821"/>
            <a:ext cx="777375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838" y="2914650"/>
            <a:ext cx="6401912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551" y="171450"/>
            <a:ext cx="2057757" cy="3657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80" y="171450"/>
            <a:ext cx="6020845" cy="3657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hayahmetov\Desktop\плашка больш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" name="Скругленный прямоугольник 29"/>
          <p:cNvSpPr/>
          <p:nvPr/>
        </p:nvSpPr>
        <p:spPr bwMode="white">
          <a:xfrm>
            <a:off x="5411140" y="2971800"/>
            <a:ext cx="3063772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625" y="1673759"/>
            <a:ext cx="8459669" cy="1102519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79" y="2924953"/>
            <a:ext cx="4953860" cy="1314450"/>
          </a:xfrm>
        </p:spPr>
        <p:txBody>
          <a:bodyPr/>
          <a:lstStyle>
            <a:lvl1pPr marL="48006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25122" y="2924953"/>
            <a:ext cx="1944554" cy="378042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kumimoji="0" lang="ru-RU" sz="1800" smtClean="0">
                <a:solidFill>
                  <a:schemeClr val="tx2"/>
                </a:solidFill>
              </a:defRPr>
            </a:lvl1pPr>
          </a:lstStyle>
          <a:p>
            <a:pPr marL="48006">
              <a:spcBef>
                <a:spcPts val="225"/>
              </a:spcBef>
              <a:buClr>
                <a:schemeClr val="accent3"/>
              </a:buClr>
            </a:pPr>
            <a:endParaRPr lang="ru-RU" dirty="0"/>
          </a:p>
        </p:txBody>
      </p:sp>
      <p:pic>
        <p:nvPicPr>
          <p:cNvPr id="10" name="Picture 3" descr="D:\Users\AYagupova\AppData\Local\Microsoft\Windows\Temporary Internet Files\Content.Outlook\D1K53D6N\мон_герб_цветной_96ppi (2)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5" y="296280"/>
            <a:ext cx="1531328" cy="133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0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21" y="411959"/>
            <a:ext cx="8786750" cy="432197"/>
          </a:xfrm>
        </p:spPr>
        <p:txBody>
          <a:bodyPr>
            <a:noAutofit/>
          </a:bodyPr>
          <a:lstStyle>
            <a:lvl1pPr>
              <a:defRPr kumimoji="0" lang="ru-RU" sz="15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45" y="951309"/>
            <a:ext cx="8786501" cy="405050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6693145" y="0"/>
            <a:ext cx="1509806" cy="249492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9249" y="852"/>
            <a:ext cx="747842" cy="24864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8A598C92-1F82-46AC-872A-F76DD5539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65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44" y="411959"/>
            <a:ext cx="8786627" cy="432197"/>
          </a:xfrm>
        </p:spPr>
        <p:txBody>
          <a:bodyPr vert="horz" anchor="ctr">
            <a:no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6693145" y="0"/>
            <a:ext cx="1509806" cy="249492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9249" y="852"/>
            <a:ext cx="747842" cy="24864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8A598C92-1F82-46AC-872A-F76DD5539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0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1485903"/>
            <a:ext cx="7773750" cy="1021556"/>
          </a:xfrm>
        </p:spPr>
        <p:txBody>
          <a:bodyPr anchor="b">
            <a:noAutofit/>
          </a:bodyPr>
          <a:lstStyle>
            <a:lvl1pPr algn="l">
              <a:buNone/>
              <a:defRPr kumimoji="0" lang="ru-RU" sz="3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525316"/>
            <a:ext cx="7773750" cy="1132284"/>
          </a:xfrm>
        </p:spPr>
        <p:txBody>
          <a:bodyPr anchor="t"/>
          <a:lstStyle>
            <a:lvl1pPr marL="34290" indent="0">
              <a:buNone/>
              <a:defRPr sz="1575" b="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dirty="0"/>
              <a:t>Образец текста</a:t>
            </a:r>
          </a:p>
        </p:txBody>
      </p:sp>
      <p:sp>
        <p:nvSpPr>
          <p:cNvPr id="8" name="Дата 27"/>
          <p:cNvSpPr>
            <a:spLocks noGrp="1"/>
          </p:cNvSpPr>
          <p:nvPr>
            <p:ph type="dt" sz="half" idx="10"/>
          </p:nvPr>
        </p:nvSpPr>
        <p:spPr>
          <a:xfrm>
            <a:off x="6693145" y="0"/>
            <a:ext cx="1509806" cy="249492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9249" y="852"/>
            <a:ext cx="747842" cy="24864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8A598C92-1F82-46AC-872A-F76DD5539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02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17860" y="519522"/>
            <a:ext cx="648185" cy="4452528"/>
          </a:xfrm>
        </p:spPr>
        <p:txBody>
          <a:bodyPr vert="eaVert">
            <a:normAutofit/>
          </a:bodyPr>
          <a:lstStyle>
            <a:lvl1pPr>
              <a:defRPr kumimoji="0" lang="ru-RU" sz="15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419" y="519522"/>
            <a:ext cx="7994400" cy="4482294"/>
          </a:xfrm>
        </p:spPr>
        <p:txBody>
          <a:bodyPr vert="eaVert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8" name="Дата 27"/>
          <p:cNvSpPr>
            <a:spLocks noGrp="1"/>
          </p:cNvSpPr>
          <p:nvPr>
            <p:ph type="dt" sz="half" idx="10"/>
          </p:nvPr>
        </p:nvSpPr>
        <p:spPr>
          <a:xfrm>
            <a:off x="6693145" y="0"/>
            <a:ext cx="1509806" cy="249492"/>
          </a:xfrm>
          <a:prstGeom prst="rect">
            <a:avLst/>
          </a:prstGeom>
        </p:spPr>
        <p:txBody>
          <a:bodyPr vert="horz" anchor="b"/>
          <a:lstStyle>
            <a:lvl1pPr>
              <a:defRPr kumimoji="0" lang="ru-RU" smtClean="0">
                <a:solidFill>
                  <a:schemeClr val="bg1"/>
                </a:solidFill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09249" y="852"/>
            <a:ext cx="747842" cy="248640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8A598C92-1F82-46AC-872A-F76DD5539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34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8" y="3305177"/>
            <a:ext cx="777375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8" y="2180035"/>
            <a:ext cx="777375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80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007" y="1000126"/>
            <a:ext cx="4039301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79" y="1151335"/>
            <a:ext cx="404089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79" y="1631156"/>
            <a:ext cx="404089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34" y="1151335"/>
            <a:ext cx="404247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34" y="1631156"/>
            <a:ext cx="4042477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2" y="204788"/>
            <a:ext cx="30088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671" y="204789"/>
            <a:ext cx="511263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82" y="1076327"/>
            <a:ext cx="30088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99" y="3600450"/>
            <a:ext cx="5487353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99" y="459581"/>
            <a:ext cx="5487353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99" y="4025504"/>
            <a:ext cx="5487353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05978"/>
            <a:ext cx="8231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80" y="1200150"/>
            <a:ext cx="823102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79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AD09-9782-4F2D-AFF9-D16BB5501D24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743" y="4767264"/>
            <a:ext cx="2896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4338" y="4767264"/>
            <a:ext cx="213397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1F9C-A588-42D0-82A8-7F1571284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shayahmetov\Desktop\Плаш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19"/>
            <a:ext cx="9143206" cy="3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3" name="Скругленный прямоугольник 32"/>
          <p:cNvSpPr/>
          <p:nvPr/>
        </p:nvSpPr>
        <p:spPr bwMode="white">
          <a:xfrm>
            <a:off x="5408278" y="373128"/>
            <a:ext cx="3063772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421" y="411959"/>
            <a:ext cx="8786750" cy="43219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/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9421" y="951312"/>
            <a:ext cx="8786750" cy="39795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6156" y="1704"/>
            <a:ext cx="762132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5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598C92-1F82-46AC-872A-F76DD55397D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5" descr="C:\Users\dshayahmetov\Desktop\Минобрнауки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6" y="100942"/>
            <a:ext cx="2160615" cy="2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shayahmetov\Desktop\Росси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40" y="85555"/>
            <a:ext cx="1314008" cy="2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Users\AYagupova\AppData\Local\Microsoft\Windows\Temporary Internet Files\Content.Outlook\D1K53D6N\мон_герб_цветной_96ppi (2)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" y="6465"/>
            <a:ext cx="402516" cy="3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1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192024" algn="l" rtl="0" eaLnBrk="1" latinLnBrk="0" hangingPunct="1">
        <a:spcBef>
          <a:spcPts val="225"/>
        </a:spcBef>
        <a:buClr>
          <a:schemeClr val="accent3"/>
        </a:buClr>
        <a:buFont typeface="Georgia"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85166" algn="l" rtl="0" eaLnBrk="1" latinLnBrk="0" hangingPunct="1">
        <a:spcBef>
          <a:spcPts val="225"/>
        </a:spcBef>
        <a:buClr>
          <a:schemeClr val="accent2"/>
        </a:buClr>
        <a:buFont typeface="Georgia"/>
        <a:buChar char="▫"/>
        <a:defRPr kumimoji="0" sz="13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2658" indent="-164592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2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84682" indent="-150876" algn="l" rtl="0" eaLnBrk="1" latinLnBrk="0" hangingPunct="1">
        <a:spcBef>
          <a:spcPts val="225"/>
        </a:spcBef>
        <a:buClr>
          <a:schemeClr val="accent1"/>
        </a:buClr>
        <a:buFont typeface="Wingdings 2"/>
        <a:buChar char=""/>
        <a:defRPr kumimoji="0"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4241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207008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35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▫"/>
        <a:defRPr kumimoji="0" sz="1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125" kern="1200">
          <a:solidFill>
            <a:schemeClr val="accent3"/>
          </a:solidFill>
          <a:latin typeface="+mn-lt"/>
          <a:ea typeface="+mn-ea"/>
          <a:cs typeface="+mn-cs"/>
        </a:defRPr>
      </a:lvl8pPr>
      <a:lvl9pPr marL="1680210" indent="-137160" algn="l" rtl="0" eaLnBrk="1" latinLnBrk="0" hangingPunct="1">
        <a:spcBef>
          <a:spcPts val="225"/>
        </a:spcBef>
        <a:buClr>
          <a:schemeClr val="accent3"/>
        </a:buClr>
        <a:buFont typeface="Georgia"/>
        <a:buChar char="◦"/>
        <a:defRPr kumimoji="0" sz="105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588" cy="51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588" y="834610"/>
            <a:ext cx="66258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О финансовом обеспечении</a:t>
            </a:r>
            <a:b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реализации образовательных программ</a:t>
            </a:r>
            <a:b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Corbel" panose="020B0503020204020204" pitchFamily="34" charset="0"/>
                <a:cs typeface="Arial" panose="020B0604020202020204" pitchFamily="34" charset="0"/>
              </a:rPr>
              <a:t>высшего образования</a:t>
            </a:r>
          </a:p>
          <a:p>
            <a:endParaRPr lang="ru-RU" sz="2000" dirty="0">
              <a:latin typeface="Corbel" panose="020B0503020204020204" pitchFamily="34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2" name="Рисунок 11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2624" y="555526"/>
            <a:ext cx="808602" cy="8746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31180" y="3235267"/>
            <a:ext cx="43879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Заместитель директора департамента экономической политики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Министерства науки и высшего образования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</a:b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Российской Федерации</a:t>
            </a:r>
          </a:p>
          <a:p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Андрей </a:t>
            </a:r>
            <a:r>
              <a:rPr lang="ru-RU" sz="1100" b="1">
                <a:solidFill>
                  <a:schemeClr val="tx2">
                    <a:lumMod val="50000"/>
                  </a:schemeClr>
                </a:solidFill>
                <a:latin typeface="Corbel" panose="020B0503020204020204" pitchFamily="34" charset="0"/>
              </a:rPr>
              <a:t>Владимирович Омельчук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7320" y="4341366"/>
            <a:ext cx="1641813" cy="64807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г. Москва</a:t>
            </a:r>
          </a:p>
          <a:p>
            <a:pPr algn="l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23 августа </a:t>
            </a:r>
            <a:r>
              <a:rPr lang="ru-RU" sz="1200" dirty="0" err="1">
                <a:solidFill>
                  <a:schemeClr val="tx1"/>
                </a:solidFill>
                <a:latin typeface="Corbel" panose="020B0503020204020204" pitchFamily="34" charset="0"/>
              </a:rPr>
              <a:t>2018г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71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598C92-1F82-46AC-872A-F76DD55397D6}" type="slidenum">
              <a:rPr lang="ru-RU">
                <a:solidFill>
                  <a:prstClr val="white"/>
                </a:solidFill>
              </a:rPr>
              <a:pPr defTabSz="685800"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04427" y="951311"/>
          <a:ext cx="8451901" cy="3753680"/>
        </p:xfrm>
        <a:graphic>
          <a:graphicData uri="http://schemas.openxmlformats.org/drawingml/2006/table">
            <a:tbl>
              <a:tblPr/>
              <a:tblGrid>
                <a:gridCol w="2498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614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55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Составляющая БНЗ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Значения составляющих БНЗ на 2019 г., тысяч рублей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Бакалавриат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специалитет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Магистратура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ФОТ ППС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50,85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55,09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60,10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110,18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60,10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55,94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60,60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66,11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121,20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Мат запасы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8,83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8,83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8,86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4,86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Непосредственное ОЦДИ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3,48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8,11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3,48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8,11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3,48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8,11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3,48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Литература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Практика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7,84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17,29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14,36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150,48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19,72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17,28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Повышение квалификации ППС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Мед осмотры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0,97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1,78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Коммунальные услуги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Содержание недвижимого имущества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Содержание ОЦДИ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Общехозяйственное ОЦДИ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Связь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Транспорт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0,84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0,12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ФОТ прочего персонала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14,60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15,93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15,93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15,93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14,60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15,93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15,93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8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Культурно-массовые мероприятия</a:t>
                      </a:r>
                    </a:p>
                  </a:txBody>
                  <a:tcPr marL="3677" marR="3677" marT="3677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3,39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ИТОГО БНЗ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83,00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98,30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126,33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165,75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260,86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88,55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104,05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134,21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179,50</a:t>
                      </a:r>
                    </a:p>
                  </a:txBody>
                  <a:tcPr marL="3677" marR="3677" marT="3677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16" name="Рисунок 15" descr="герб мал.png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14632" y="101123"/>
            <a:ext cx="493766" cy="493766"/>
            <a:chOff x="1703512" y="1153391"/>
            <a:chExt cx="817622" cy="817622"/>
          </a:xfrm>
        </p:grpSpPr>
        <p:sp>
          <p:nvSpPr>
            <p:cNvPr id="6" name="Овал 5"/>
            <p:cNvSpPr/>
            <p:nvPr/>
          </p:nvSpPr>
          <p:spPr>
            <a:xfrm>
              <a:off x="1703512" y="1153391"/>
              <a:ext cx="817622" cy="81762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pic>
          <p:nvPicPr>
            <p:cNvPr id="15" name="Picture 4" descr="D:\Users\tea\Мои документы\Downloads\noun_544628_cc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199"/>
            <a:stretch>
              <a:fillRect/>
            </a:stretch>
          </p:blipFill>
          <p:spPr bwMode="auto">
            <a:xfrm>
              <a:off x="1775520" y="1261403"/>
              <a:ext cx="629564" cy="546466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1143413" y="188099"/>
            <a:ext cx="706520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 smtClean="0">
                <a:solidFill>
                  <a:srgbClr val="002A7E"/>
                </a:solidFill>
                <a:cs typeface="Arial" panose="020B0604020202020204" pitchFamily="34" charset="0"/>
              </a:rPr>
              <a:t>Проектные значения </a:t>
            </a:r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БНЗ 2019, </a:t>
            </a:r>
            <a:r>
              <a:rPr lang="ru-RU" sz="1425" b="1" spc="53" dirty="0" err="1">
                <a:solidFill>
                  <a:srgbClr val="002A7E"/>
                </a:solidFill>
                <a:cs typeface="Arial" panose="020B0604020202020204" pitchFamily="34" charset="0"/>
              </a:rPr>
              <a:t>бакалавриат</a:t>
            </a:r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, </a:t>
            </a:r>
            <a:r>
              <a:rPr lang="ru-RU" sz="1425" b="1" spc="53" dirty="0" err="1">
                <a:solidFill>
                  <a:srgbClr val="002A7E"/>
                </a:solidFill>
                <a:cs typeface="Arial" panose="020B0604020202020204" pitchFamily="34" charset="0"/>
              </a:rPr>
              <a:t>специалитет</a:t>
            </a:r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 и магистратура</a:t>
            </a:r>
            <a:endParaRPr lang="ru-RU" sz="1425" b="1" spc="53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1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598C92-1F82-46AC-872A-F76DD55397D6}" type="slidenum">
              <a:rPr lang="ru-RU">
                <a:solidFill>
                  <a:prstClr val="white"/>
                </a:solidFill>
              </a:rPr>
              <a:pPr defTabSz="685800"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514632" y="951300"/>
          <a:ext cx="8441698" cy="3754055"/>
        </p:xfrm>
        <a:graphic>
          <a:graphicData uri="http://schemas.openxmlformats.org/drawingml/2006/table">
            <a:tbl>
              <a:tblPr/>
              <a:tblGrid>
                <a:gridCol w="2204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38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3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10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93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Составляющая БНЗ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Значения составляющих БНЗ на 2019 г., тысяч рублей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Аспирантура (адъюнктура)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Ассистентура-стажировка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Ординатура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a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Группа 3</a:t>
                      </a:r>
                      <a:r>
                        <a:rPr lang="arn-CL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ФОТ ППС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73,45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73,45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73,45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110,18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110,18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94,44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Мат запасы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6,84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2,86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0,53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Непосредственное ОЦДИ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2,32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3,48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8,11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2,67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8,11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Литература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Практика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2,11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6,18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20,96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6,73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Повышение квалификации ППС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Мед осмотры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1,61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1,38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Коммунальные услуги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2,49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2,49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2,96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2,96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2,73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Содержание недвижимого имущества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5,08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6,52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6,52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5,80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Содержание ОЦДИ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0,54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Общехозяйственное ОЦДИ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Связь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Транспорт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0,13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0,20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0,15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0,37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ФОТ прочего персонала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13,28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4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Культурно-массовые мероприятия</a:t>
                      </a:r>
                    </a:p>
                  </a:txBody>
                  <a:tcPr marL="3573" marR="3573" marT="3573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0,00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ИТОГО БНЗ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102,96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110,37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135,22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143,79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149,35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133,82</a:t>
                      </a:r>
                    </a:p>
                  </a:txBody>
                  <a:tcPr marL="3573" marR="3573" marT="357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12" name="Рисунок 11" descr="герб мал.png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50483" y="132242"/>
            <a:ext cx="687673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 smtClean="0">
                <a:solidFill>
                  <a:srgbClr val="002A7E"/>
                </a:solidFill>
                <a:cs typeface="Arial" panose="020B0604020202020204" pitchFamily="34" charset="0"/>
              </a:rPr>
              <a:t>Проектные значения </a:t>
            </a:r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БНЗ 2019, аспирантура, </a:t>
            </a:r>
            <a:r>
              <a:rPr lang="ru-RU" sz="1425" b="1" spc="53" dirty="0" err="1">
                <a:solidFill>
                  <a:srgbClr val="002A7E"/>
                </a:solidFill>
                <a:cs typeface="Arial" panose="020B0604020202020204" pitchFamily="34" charset="0"/>
              </a:rPr>
              <a:t>ассистентура</a:t>
            </a:r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-стажировка, ординатура</a:t>
            </a:r>
            <a:endParaRPr lang="ru-RU" sz="1425" b="1" spc="53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4632" y="101123"/>
            <a:ext cx="493766" cy="493766"/>
            <a:chOff x="1703512" y="1153391"/>
            <a:chExt cx="817622" cy="817622"/>
          </a:xfrm>
        </p:grpSpPr>
        <p:sp>
          <p:nvSpPr>
            <p:cNvPr id="14" name="Овал 13"/>
            <p:cNvSpPr/>
            <p:nvPr/>
          </p:nvSpPr>
          <p:spPr>
            <a:xfrm>
              <a:off x="1703512" y="1153391"/>
              <a:ext cx="817622" cy="81762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pic>
          <p:nvPicPr>
            <p:cNvPr id="15" name="Picture 4" descr="D:\Users\tea\Мои документы\Downloads\noun_544628_cc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199"/>
            <a:stretch>
              <a:fillRect/>
            </a:stretch>
          </p:blipFill>
          <p:spPr bwMode="auto">
            <a:xfrm>
              <a:off x="1775520" y="1261403"/>
              <a:ext cx="629564" cy="546466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1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115701" y="2387853"/>
            <a:ext cx="2637551" cy="2375562"/>
          </a:xfrm>
          <a:prstGeom prst="rect">
            <a:avLst/>
          </a:prstGeom>
        </p:spPr>
      </p:pic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12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229611" y="1167594"/>
            <a:ext cx="1322520" cy="760645"/>
            <a:chOff x="215516" y="2522819"/>
            <a:chExt cx="1728000" cy="101419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15516" y="2522819"/>
              <a:ext cx="1728000" cy="972000"/>
            </a:xfrm>
            <a:prstGeom prst="roundRect">
              <a:avLst/>
            </a:prstGeom>
            <a:solidFill>
              <a:srgbClr val="8898C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78503" y="2851593"/>
              <a:ext cx="1402027" cy="6854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FEB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5934" y="2544306"/>
              <a:ext cx="1267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БНЗ 2018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6743" y="3008874"/>
              <a:ext cx="14455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1500" b="1" dirty="0">
                  <a:solidFill>
                    <a:srgbClr val="FF0000"/>
                  </a:solidFill>
                  <a:latin typeface="Calibri" pitchFamily="34" charset="0"/>
                </a:rPr>
                <a:t>48 730 руб.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243587" y="1167594"/>
            <a:ext cx="1322520" cy="760645"/>
            <a:chOff x="2807804" y="2522819"/>
            <a:chExt cx="1728000" cy="1014193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807804" y="2522819"/>
              <a:ext cx="1728000" cy="972000"/>
            </a:xfrm>
            <a:prstGeom prst="roundRect">
              <a:avLst/>
            </a:prstGeom>
            <a:solidFill>
              <a:srgbClr val="8898C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970791" y="2851593"/>
              <a:ext cx="1402027" cy="6854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FEB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38222" y="2544306"/>
              <a:ext cx="1267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БНЗ 2019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49031" y="3008874"/>
              <a:ext cx="144554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/>
              <a:r>
                <a:rPr lang="ru-RU" sz="1500" b="1" dirty="0">
                  <a:solidFill>
                    <a:srgbClr val="FF0000"/>
                  </a:solidFill>
                  <a:latin typeface="Calibri" pitchFamily="34" charset="0"/>
                </a:rPr>
                <a:t>50 850 руб.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Стрелка вниз 35"/>
          <p:cNvSpPr/>
          <p:nvPr/>
        </p:nvSpPr>
        <p:spPr>
          <a:xfrm rot="14755520">
            <a:off x="2834351" y="1339917"/>
            <a:ext cx="216000" cy="407206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550087" y="2881733"/>
            <a:ext cx="1432889" cy="653364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Соотношение «студент – ППС» = </a:t>
            </a:r>
            <a:r>
              <a:rPr lang="ru-RU" sz="1350" dirty="0">
                <a:solidFill>
                  <a:srgbClr val="FF00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49" name="Умножение 48"/>
          <p:cNvSpPr/>
          <p:nvPr/>
        </p:nvSpPr>
        <p:spPr>
          <a:xfrm>
            <a:off x="6998643" y="3076079"/>
            <a:ext cx="220445" cy="32403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94499" y="2995723"/>
            <a:ext cx="8266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12 месяцев</a:t>
            </a:r>
            <a:endParaRPr lang="ru-RU" sz="135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" name="Выноска 1 (с границей) 51"/>
          <p:cNvSpPr/>
          <p:nvPr/>
        </p:nvSpPr>
        <p:spPr>
          <a:xfrm>
            <a:off x="1224756" y="3845664"/>
            <a:ext cx="6628712" cy="511484"/>
          </a:xfrm>
          <a:prstGeom prst="accentCallout1">
            <a:avLst>
              <a:gd name="adj1" fmla="val -2123"/>
              <a:gd name="adj2" fmla="val 142"/>
              <a:gd name="adj3" fmla="val -61472"/>
              <a:gd name="adj4" fmla="val 949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Данные базового прогноза Минтруда о </a:t>
            </a:r>
            <a:r>
              <a:rPr lang="ru-RU" sz="1050" dirty="0">
                <a:solidFill>
                  <a:prstClr val="black"/>
                </a:solidFill>
              </a:rPr>
              <a:t>среднемесячном доходе от трудовой деятельности по субъектам РФ на 2018 год, скорректированный на 5,1% в соответствии с </a:t>
            </a:r>
            <a:r>
              <a:rPr lang="ru-RU" sz="1050" dirty="0" err="1">
                <a:solidFill>
                  <a:prstClr val="black"/>
                </a:solidFill>
              </a:rPr>
              <a:t>макропрогнозом</a:t>
            </a:r>
            <a:r>
              <a:rPr lang="ru-RU" sz="1050" dirty="0">
                <a:solidFill>
                  <a:prstClr val="black"/>
                </a:solidFill>
              </a:rPr>
              <a:t> на темп роста </a:t>
            </a:r>
            <a:r>
              <a:rPr lang="ru-RU" sz="1050" dirty="0" err="1">
                <a:solidFill>
                  <a:prstClr val="black"/>
                </a:solidFill>
              </a:rPr>
              <a:t>з\п</a:t>
            </a:r>
            <a:r>
              <a:rPr lang="ru-RU" sz="1050" dirty="0">
                <a:solidFill>
                  <a:prstClr val="black"/>
                </a:solidFill>
              </a:rPr>
              <a:t> в 2019</a:t>
            </a: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51555" y="2306493"/>
            <a:ext cx="28657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500" b="1" dirty="0">
                <a:solidFill>
                  <a:srgbClr val="0070C0"/>
                </a:solidFill>
                <a:latin typeface="Calibri" pitchFamily="34" charset="0"/>
              </a:rPr>
              <a:t>Расчет на 2019 год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224756" y="2576523"/>
            <a:ext cx="658839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1298473" y="2881693"/>
            <a:ext cx="1198937" cy="653437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Минимальное значение 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</a:rPr>
              <a:t>з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</a:rPr>
              <a:t>п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 = </a:t>
            </a:r>
          </a:p>
          <a:p>
            <a:pPr algn="ctr" defTabSz="685800"/>
            <a:r>
              <a:rPr lang="ru-RU" sz="1200" dirty="0">
                <a:solidFill>
                  <a:srgbClr val="FF0000"/>
                </a:solidFill>
                <a:latin typeface="Calibri" pitchFamily="34" charset="0"/>
              </a:rPr>
              <a:t>21 156  руб</a:t>
            </a:r>
            <a:r>
              <a:rPr lang="ru-RU" sz="135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74889" y="2881693"/>
            <a:ext cx="1170578" cy="653437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% от з/п региона для ППС = </a:t>
            </a:r>
            <a:r>
              <a:rPr lang="ru-RU" sz="1350" dirty="0">
                <a:solidFill>
                  <a:srgbClr val="FF0000"/>
                </a:solidFill>
                <a:latin typeface="Calibri" pitchFamily="34" charset="0"/>
              </a:rPr>
              <a:t>200%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95761" y="2881693"/>
            <a:ext cx="992000" cy="653437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350" spc="-23" dirty="0">
                <a:solidFill>
                  <a:prstClr val="black"/>
                </a:solidFill>
                <a:latin typeface="Calibri" pitchFamily="34" charset="0"/>
              </a:rPr>
              <a:t>Страховые взносы </a:t>
            </a: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= </a:t>
            </a:r>
            <a:r>
              <a:rPr lang="ru-RU" sz="1350" dirty="0">
                <a:solidFill>
                  <a:srgbClr val="FF0000"/>
                </a:solidFill>
                <a:latin typeface="Calibri" pitchFamily="34" charset="0"/>
              </a:rPr>
              <a:t>30,2%</a:t>
            </a:r>
          </a:p>
        </p:txBody>
      </p:sp>
      <p:sp>
        <p:nvSpPr>
          <p:cNvPr id="42" name="Умножение 41"/>
          <p:cNvSpPr/>
          <p:nvPr/>
        </p:nvSpPr>
        <p:spPr>
          <a:xfrm>
            <a:off x="2520566" y="3076079"/>
            <a:ext cx="220445" cy="32403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3957522" y="3076079"/>
            <a:ext cx="220445" cy="32403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8" name="Двойные круглые скобки 57"/>
          <p:cNvSpPr/>
          <p:nvPr/>
        </p:nvSpPr>
        <p:spPr>
          <a:xfrm>
            <a:off x="1238562" y="2833092"/>
            <a:ext cx="4023113" cy="742542"/>
          </a:xfrm>
          <a:prstGeom prst="bracketPair">
            <a:avLst/>
          </a:prstGeom>
          <a:ln w="28575">
            <a:solidFill>
              <a:srgbClr val="FEB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61" name="Деление 60"/>
          <p:cNvSpPr/>
          <p:nvPr/>
        </p:nvSpPr>
        <p:spPr>
          <a:xfrm>
            <a:off x="5304525" y="3120190"/>
            <a:ext cx="220445" cy="235814"/>
          </a:xfrm>
          <a:prstGeom prst="mathDivid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62" name="Группа 46"/>
          <p:cNvGrpSpPr/>
          <p:nvPr/>
        </p:nvGrpSpPr>
        <p:grpSpPr>
          <a:xfrm>
            <a:off x="4718138" y="1087869"/>
            <a:ext cx="3095016" cy="323165"/>
            <a:chOff x="311611" y="3645024"/>
            <a:chExt cx="4043937" cy="430887"/>
          </a:xfrm>
        </p:grpSpPr>
        <p:sp>
          <p:nvSpPr>
            <p:cNvPr id="63" name="TextBox 62"/>
            <p:cNvSpPr txBox="1"/>
            <p:nvPr/>
          </p:nvSpPr>
          <p:spPr>
            <a:xfrm>
              <a:off x="311611" y="3645024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2A7E"/>
                  </a:solidFill>
                  <a:latin typeface="Calibri" pitchFamily="34" charset="0"/>
                </a:rPr>
                <a:t>Факторы изменения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81607" y="4005064"/>
              <a:ext cx="3973941" cy="0"/>
            </a:xfrm>
            <a:prstGeom prst="line">
              <a:avLst/>
            </a:prstGeom>
            <a:ln>
              <a:solidFill>
                <a:srgbClr val="002A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726379" y="1384903"/>
            <a:ext cx="3113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Изменение значения среднемесячной заработной платы в субъектах РФ </a:t>
            </a:r>
          </a:p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		       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(18 712 -&gt;21 156)</a:t>
            </a:r>
            <a:endParaRPr lang="ru-RU" sz="1350" dirty="0">
              <a:solidFill>
                <a:prstClr val="black"/>
              </a:solidFill>
              <a:latin typeface="Calibri" pitchFamily="34" charset="0"/>
            </a:endParaRPr>
          </a:p>
          <a:p>
            <a:pPr defTabSz="685800">
              <a:buFont typeface="Arial" pitchFamily="34" charset="0"/>
              <a:buChar char="•"/>
            </a:pPr>
            <a:endParaRPr lang="ru-RU" sz="13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 flipV="1">
            <a:off x="4771710" y="1445980"/>
            <a:ext cx="11022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38" name="Рисунок 37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22" name="Picture 4" descr="C:\Users\tea\Downloads\noun_580926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 l="11091" b="14141"/>
          <a:stretch>
            <a:fillRect/>
          </a:stretch>
        </p:blipFill>
        <p:spPr bwMode="auto">
          <a:xfrm>
            <a:off x="480764" y="36710"/>
            <a:ext cx="635647" cy="61383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151555" y="195718"/>
            <a:ext cx="3573286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25" b="1" dirty="0">
                <a:solidFill>
                  <a:srgbClr val="002A7E"/>
                </a:solidFill>
                <a:cs typeface="Arial" panose="020B0604020202020204" pitchFamily="34" charset="0"/>
              </a:rPr>
              <a:t>Оплата труда ППС: на примере группа № 1</a:t>
            </a:r>
          </a:p>
        </p:txBody>
      </p:sp>
    </p:spTree>
    <p:extLst>
      <p:ext uri="{BB962C8B-B14F-4D97-AF65-F5344CB8AC3E}">
        <p14:creationId xmlns:p14="http://schemas.microsoft.com/office/powerpoint/2010/main" val="60796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-37462" y="2578881"/>
            <a:ext cx="2637551" cy="2375562"/>
          </a:xfrm>
          <a:prstGeom prst="rect">
            <a:avLst/>
          </a:prstGeom>
        </p:spPr>
      </p:pic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13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19816" y="1450317"/>
            <a:ext cx="1473098" cy="891018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6704" y="1858917"/>
            <a:ext cx="1153456" cy="51406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3446" y="1443785"/>
            <a:ext cx="9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Calibri" pitchFamily="34" charset="0"/>
              </a:rPr>
              <a:t>БНЗ 2018: группа 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11353" y="1976877"/>
            <a:ext cx="10841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dirty="0">
                <a:solidFill>
                  <a:srgbClr val="FF0000"/>
                </a:solidFill>
                <a:latin typeface="Calibri" pitchFamily="34" charset="0"/>
              </a:rPr>
              <a:t>56 040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55162" y="1450317"/>
            <a:ext cx="1593465" cy="891018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92674" y="1450318"/>
            <a:ext cx="1143476" cy="461665"/>
          </a:xfrm>
          <a:prstGeom prst="rect">
            <a:avLst/>
          </a:prstGeom>
          <a:solidFill>
            <a:srgbClr val="8898C3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Calibri" pitchFamily="34" charset="0"/>
              </a:rPr>
              <a:t>БНЗ 2019: группа 3</a:t>
            </a: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b</a:t>
            </a:r>
            <a:endParaRPr lang="ru-RU" sz="1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4755520">
            <a:off x="2866153" y="1710755"/>
            <a:ext cx="216000" cy="376103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5" name="Группа 46"/>
          <p:cNvGrpSpPr/>
          <p:nvPr/>
        </p:nvGrpSpPr>
        <p:grpSpPr>
          <a:xfrm>
            <a:off x="5025051" y="1356613"/>
            <a:ext cx="2836630" cy="323165"/>
            <a:chOff x="255545" y="3645024"/>
            <a:chExt cx="4100003" cy="430887"/>
          </a:xfrm>
        </p:grpSpPr>
        <p:sp>
          <p:nvSpPr>
            <p:cNvPr id="63" name="TextBox 62"/>
            <p:cNvSpPr txBox="1"/>
            <p:nvPr/>
          </p:nvSpPr>
          <p:spPr>
            <a:xfrm>
              <a:off x="255545" y="3645024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2A7E"/>
                  </a:solidFill>
                  <a:latin typeface="Calibri" pitchFamily="34" charset="0"/>
                </a:rPr>
                <a:t>Факторы изменения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369053" y="4005064"/>
              <a:ext cx="3986495" cy="0"/>
            </a:xfrm>
            <a:prstGeom prst="line">
              <a:avLst/>
            </a:prstGeom>
            <a:ln>
              <a:solidFill>
                <a:srgbClr val="002A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061298" y="1653649"/>
            <a:ext cx="30513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Изменение значения среднемесячной заработной платы в субъектах РФ </a:t>
            </a:r>
          </a:p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(18 712 -&gt;21 156)</a:t>
            </a:r>
            <a:br>
              <a:rPr lang="ru-RU" sz="1200" dirty="0">
                <a:solidFill>
                  <a:prstClr val="black"/>
                </a:solidFill>
                <a:latin typeface="Calibri" pitchFamily="34" charset="0"/>
              </a:rPr>
            </a:b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Изменение соотношения «студент -ППС»</a:t>
            </a:r>
          </a:p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   (1:12 -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&gt; 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1:6)</a:t>
            </a:r>
          </a:p>
        </p:txBody>
      </p:sp>
      <p:sp>
        <p:nvSpPr>
          <p:cNvPr id="70" name="Стрелка вниз 69"/>
          <p:cNvSpPr/>
          <p:nvPr/>
        </p:nvSpPr>
        <p:spPr>
          <a:xfrm flipV="1">
            <a:off x="5103583" y="1714724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flipV="1">
            <a:off x="5115304" y="2706765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6926" y="3487791"/>
            <a:ext cx="2996952" cy="3231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ru-RU" sz="1500" b="1" dirty="0">
                <a:solidFill>
                  <a:srgbClr val="0070C0"/>
                </a:solidFill>
                <a:latin typeface="Calibri" pitchFamily="34" charset="0"/>
              </a:rPr>
              <a:t>УГСН в сфере культуры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43495" y="3766662"/>
            <a:ext cx="661661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216493" y="3844971"/>
            <a:ext cx="899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52.00.00</a:t>
            </a:r>
          </a:p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53.00.00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250536" y="3844971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54.00.00</a:t>
            </a:r>
          </a:p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55.00.00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27" name="Рисунок 26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37" name="Picture 4" descr="C:\Users\tea\Downloads\noun_580926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 l="11091" b="14141"/>
          <a:stretch>
            <a:fillRect/>
          </a:stretch>
        </p:blipFill>
        <p:spPr bwMode="auto">
          <a:xfrm>
            <a:off x="480764" y="36710"/>
            <a:ext cx="635647" cy="613838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156926" y="205265"/>
            <a:ext cx="2988447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25" b="1" dirty="0">
                <a:solidFill>
                  <a:srgbClr val="002A7E"/>
                </a:solidFill>
                <a:cs typeface="Arial" panose="020B0604020202020204" pitchFamily="34" charset="0"/>
              </a:rPr>
              <a:t>Оплата труда ППС: подгруппа № 3</a:t>
            </a:r>
            <a:r>
              <a:rPr lang="en-US" sz="1425" b="1" dirty="0">
                <a:solidFill>
                  <a:srgbClr val="002A7E"/>
                </a:solidFill>
                <a:latin typeface="Segoe UI"/>
                <a:cs typeface="Arial" panose="020B0604020202020204" pitchFamily="34" charset="0"/>
              </a:rPr>
              <a:t>b</a:t>
            </a:r>
            <a:endParaRPr lang="ru-RU" sz="1425" b="1" dirty="0">
              <a:solidFill>
                <a:srgbClr val="002A7E"/>
              </a:solidFill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412096" y="1858917"/>
            <a:ext cx="1292871" cy="51406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37225" y="1968393"/>
            <a:ext cx="1333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dirty="0">
                <a:solidFill>
                  <a:srgbClr val="FF0000"/>
                </a:solidFill>
                <a:latin typeface="Calibri" pitchFamily="34" charset="0"/>
              </a:rPr>
              <a:t>110 180 руб.</a:t>
            </a:r>
          </a:p>
        </p:txBody>
      </p:sp>
    </p:spTree>
    <p:extLst>
      <p:ext uri="{BB962C8B-B14F-4D97-AF65-F5344CB8AC3E}">
        <p14:creationId xmlns:p14="http://schemas.microsoft.com/office/powerpoint/2010/main" val="396345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14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1926500" y="1788663"/>
            <a:ext cx="1296000" cy="769385"/>
            <a:chOff x="215516" y="2522819"/>
            <a:chExt cx="1728000" cy="1025847"/>
          </a:xfrm>
          <a:solidFill>
            <a:srgbClr val="8898C3"/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15516" y="2522819"/>
              <a:ext cx="1728000" cy="972000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78503" y="2851593"/>
              <a:ext cx="1402027" cy="6854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FEB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5935" y="2544306"/>
              <a:ext cx="1267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2017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6744" y="2810004"/>
              <a:ext cx="1445545" cy="738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FF0000"/>
                  </a:solidFill>
                  <a:latin typeface="Calibri" pitchFamily="34" charset="0"/>
                </a:rPr>
                <a:t>12 </a:t>
              </a:r>
              <a:r>
                <a:rPr lang="ru-RU" sz="1500" b="1" dirty="0">
                  <a:solidFill>
                    <a:srgbClr val="FF0000"/>
                  </a:solidFill>
                  <a:latin typeface="Calibri" pitchFamily="34" charset="0"/>
                </a:rPr>
                <a:t>420 руб.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Группа 54"/>
          <p:cNvGrpSpPr/>
          <p:nvPr/>
        </p:nvGrpSpPr>
        <p:grpSpPr>
          <a:xfrm>
            <a:off x="3870716" y="1815667"/>
            <a:ext cx="1296000" cy="760645"/>
            <a:chOff x="2807804" y="2522819"/>
            <a:chExt cx="1728000" cy="1014193"/>
          </a:xfrm>
          <a:solidFill>
            <a:srgbClr val="8898C3"/>
          </a:solidFill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807804" y="2522819"/>
              <a:ext cx="1728000" cy="972000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2970791" y="2851593"/>
              <a:ext cx="1402027" cy="6854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FEB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38223" y="2544306"/>
              <a:ext cx="1267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2018</a:t>
              </a:r>
            </a:p>
          </p:txBody>
        </p:sp>
      </p:grpSp>
      <p:sp>
        <p:nvSpPr>
          <p:cNvPr id="60" name="Стрелка вниз 59"/>
          <p:cNvSpPr/>
          <p:nvPr/>
        </p:nvSpPr>
        <p:spPr>
          <a:xfrm rot="14755520">
            <a:off x="3412117" y="1932712"/>
            <a:ext cx="216000" cy="393785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4" name="Группа 54"/>
          <p:cNvGrpSpPr/>
          <p:nvPr/>
        </p:nvGrpSpPr>
        <p:grpSpPr>
          <a:xfrm>
            <a:off x="5922944" y="1788664"/>
            <a:ext cx="1296000" cy="788056"/>
            <a:chOff x="2807804" y="2522819"/>
            <a:chExt cx="1728000" cy="1050741"/>
          </a:xfrm>
          <a:solidFill>
            <a:srgbClr val="8898C3"/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807804" y="2522819"/>
              <a:ext cx="1728000" cy="972000"/>
            </a:xfrm>
            <a:prstGeom prst="round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970791" y="2851593"/>
              <a:ext cx="1402027" cy="6854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FEB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50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38223" y="2544306"/>
              <a:ext cx="1267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2019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949032" y="2834897"/>
              <a:ext cx="1445545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FF0000"/>
                  </a:solidFill>
                  <a:latin typeface="Calibri" pitchFamily="34" charset="0"/>
                </a:rPr>
                <a:t>13</a:t>
              </a:r>
              <a:r>
                <a:rPr lang="ru-RU" sz="15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en-US" sz="1500" b="1" dirty="0">
                  <a:solidFill>
                    <a:srgbClr val="FF0000"/>
                  </a:solidFill>
                  <a:latin typeface="Calibri" pitchFamily="34" charset="0"/>
                </a:rPr>
                <a:t>28</a:t>
              </a:r>
              <a:r>
                <a:rPr lang="ru-RU" sz="1500" b="1" dirty="0">
                  <a:solidFill>
                    <a:srgbClr val="FF0000"/>
                  </a:solidFill>
                  <a:latin typeface="Calibri" pitchFamily="34" charset="0"/>
                </a:rPr>
                <a:t>0 руб.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Стрелка вниз 41"/>
          <p:cNvSpPr/>
          <p:nvPr/>
        </p:nvSpPr>
        <p:spPr>
          <a:xfrm rot="14755520">
            <a:off x="5392858" y="1948378"/>
            <a:ext cx="216000" cy="432079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54987" y="2036833"/>
            <a:ext cx="7601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500" b="1" dirty="0">
                <a:solidFill>
                  <a:srgbClr val="FF0000"/>
                </a:solidFill>
                <a:latin typeface="Calibri" pitchFamily="34" charset="0"/>
              </a:rPr>
              <a:t>12 920</a:t>
            </a:r>
            <a:r>
              <a:rPr lang="ru-RU" sz="15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500" b="1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sz="15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1500" b="1" dirty="0" smtClean="0">
                <a:solidFill>
                  <a:srgbClr val="FF0000"/>
                </a:solidFill>
                <a:latin typeface="Calibri" pitchFamily="34" charset="0"/>
              </a:rPr>
              <a:t>руб</a:t>
            </a:r>
            <a:r>
              <a:rPr lang="ru-RU" sz="15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23873" y="3084807"/>
            <a:ext cx="23222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500" b="1" dirty="0">
                <a:solidFill>
                  <a:srgbClr val="0070C0"/>
                </a:solidFill>
                <a:latin typeface="Calibri" pitchFamily="34" charset="0"/>
              </a:rPr>
              <a:t>Факторы изменения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08773" y="3354837"/>
            <a:ext cx="3051339" cy="3005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16785" y="3462850"/>
            <a:ext cx="3051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Изменение средней заработной платы в субъектах РФ</a:t>
            </a:r>
          </a:p>
        </p:txBody>
      </p:sp>
      <p:sp>
        <p:nvSpPr>
          <p:cNvPr id="55" name="Стрелка вниз 54"/>
          <p:cNvSpPr/>
          <p:nvPr/>
        </p:nvSpPr>
        <p:spPr>
          <a:xfrm flipV="1">
            <a:off x="4781770" y="3543858"/>
            <a:ext cx="108012" cy="32403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31" name="Рисунок 30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7977" y="98981"/>
            <a:ext cx="494990" cy="494990"/>
            <a:chOff x="1667508" y="872716"/>
            <a:chExt cx="666000" cy="666000"/>
          </a:xfrm>
        </p:grpSpPr>
        <p:sp>
          <p:nvSpPr>
            <p:cNvPr id="26" name="Овал 25"/>
            <p:cNvSpPr/>
            <p:nvPr/>
          </p:nvSpPr>
          <p:spPr>
            <a:xfrm>
              <a:off x="1667508" y="872716"/>
              <a:ext cx="666000" cy="6660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</a:endParaRPr>
            </a:p>
          </p:txBody>
        </p:sp>
        <p:pic>
          <p:nvPicPr>
            <p:cNvPr id="22" name="Picture 2" descr="C:\Users\tea\Downloads\noun_885634_cc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4155"/>
            <a:stretch>
              <a:fillRect/>
            </a:stretch>
          </p:blipFill>
          <p:spPr bwMode="auto">
            <a:xfrm>
              <a:off x="1703512" y="980728"/>
              <a:ext cx="629112" cy="540060"/>
            </a:xfrm>
            <a:prstGeom prst="rect">
              <a:avLst/>
            </a:prstGeom>
            <a:noFill/>
          </p:spPr>
        </p:pic>
      </p:grpSp>
      <p:sp>
        <p:nvSpPr>
          <p:cNvPr id="29" name="Прямоугольник 28"/>
          <p:cNvSpPr/>
          <p:nvPr/>
        </p:nvSpPr>
        <p:spPr>
          <a:xfrm>
            <a:off x="1170416" y="123903"/>
            <a:ext cx="618330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8" dirty="0">
                <a:solidFill>
                  <a:srgbClr val="002A7E"/>
                </a:solidFill>
                <a:cs typeface="Arial" panose="020B0604020202020204" pitchFamily="34" charset="0"/>
              </a:rPr>
              <a:t>Оплата труда работников, которые не принимают</a:t>
            </a:r>
          </a:p>
          <a:p>
            <a:pPr defTabSz="685800"/>
            <a:r>
              <a:rPr lang="ru-RU" sz="1425" b="1" spc="8" dirty="0">
                <a:solidFill>
                  <a:srgbClr val="002A7E"/>
                </a:solidFill>
                <a:cs typeface="Arial" panose="020B0604020202020204" pitchFamily="34" charset="0"/>
              </a:rPr>
              <a:t>непосредственного участия в оказании государственной услуги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55269" y="2425953"/>
            <a:ext cx="2637551" cy="23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0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21357" y="2387174"/>
            <a:ext cx="2637551" cy="2375562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1224756" y="3331928"/>
            <a:ext cx="932551" cy="837093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содержания и ремонта 1 кв. м. помещения</a:t>
            </a:r>
            <a:endParaRPr lang="ru-RU" sz="8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477092" y="3358931"/>
            <a:ext cx="916271" cy="837093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Общая площадь недвижимого имущества на студента</a:t>
            </a:r>
            <a:endParaRPr lang="ru-RU" sz="8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709673" y="3358931"/>
            <a:ext cx="1342427" cy="837093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Коэффициент интенсивности использования помещений по сравнению с жилищным фондом</a:t>
            </a:r>
            <a:endParaRPr lang="ru-RU" sz="8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5400040" y="3385934"/>
            <a:ext cx="1075452" cy="837093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Норма накопления ТБО на 1 студента в год</a:t>
            </a:r>
            <a:endParaRPr lang="ru-RU" sz="82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6791802" y="3385934"/>
            <a:ext cx="1075452" cy="837093"/>
          </a:xfrm>
          <a:prstGeom prst="roundRect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вывоза 1 куб м ТБО</a:t>
            </a:r>
            <a:endParaRPr lang="ru-RU" sz="825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1336656" y="-722616"/>
            <a:ext cx="558553" cy="1737570"/>
            <a:chOff x="257149" y="-963488"/>
            <a:chExt cx="744736" cy="23167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7" y="-963488"/>
              <a:ext cx="24630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endParaRPr lang="ru-RU" sz="21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57149" y="741272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15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0032" y="955663"/>
            <a:ext cx="1998000" cy="980579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08096" y="1296435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5521" y="981389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486341" y="1414395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2 850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950836" y="955663"/>
            <a:ext cx="1998000" cy="980579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48900" y="1296435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16326" y="981389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2019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27146" y="1414395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5 080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 rot="14755520">
            <a:off x="4454646" y="1286458"/>
            <a:ext cx="303791" cy="445536"/>
          </a:xfrm>
          <a:prstGeom prst="downArrow">
            <a:avLst>
              <a:gd name="adj1" fmla="val 50000"/>
              <a:gd name="adj2" fmla="val 6861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24757" y="2440829"/>
            <a:ext cx="3827343" cy="504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575" b="1" dirty="0">
                <a:solidFill>
                  <a:prstClr val="black"/>
                </a:solidFill>
                <a:latin typeface="Calibri" pitchFamily="34" charset="0"/>
              </a:rPr>
              <a:t>Проведение текущего ремонта зданий</a:t>
            </a:r>
            <a:endParaRPr lang="ru-RU" sz="1575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Плюс 36"/>
          <p:cNvSpPr/>
          <p:nvPr/>
        </p:nvSpPr>
        <p:spPr>
          <a:xfrm>
            <a:off x="5119133" y="2575844"/>
            <a:ext cx="216024" cy="216024"/>
          </a:xfrm>
          <a:prstGeom prst="mathPlus">
            <a:avLst/>
          </a:prstGeom>
          <a:ln>
            <a:solidFill>
              <a:srgbClr val="BB860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42" name="Прямая со стрелкой 41"/>
          <p:cNvCxnSpPr>
            <a:stCxn id="91" idx="0"/>
          </p:cNvCxnSpPr>
          <p:nvPr/>
        </p:nvCxnSpPr>
        <p:spPr>
          <a:xfrm flipV="1">
            <a:off x="2935228" y="2948233"/>
            <a:ext cx="13799" cy="41069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8" idx="0"/>
          </p:cNvCxnSpPr>
          <p:nvPr/>
        </p:nvCxnSpPr>
        <p:spPr>
          <a:xfrm flipV="1">
            <a:off x="1691032" y="2948233"/>
            <a:ext cx="6587" cy="3836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Левая фигурная скобка 70"/>
          <p:cNvSpPr/>
          <p:nvPr/>
        </p:nvSpPr>
        <p:spPr>
          <a:xfrm rot="16200000" flipV="1">
            <a:off x="4433706" y="-1038151"/>
            <a:ext cx="224598" cy="6642497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400040" y="2413825"/>
            <a:ext cx="2460072" cy="536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575" b="1" dirty="0">
                <a:solidFill>
                  <a:prstClr val="black"/>
                </a:solidFill>
                <a:latin typeface="Calibri" pitchFamily="34" charset="0"/>
              </a:rPr>
              <a:t>Вывоз ТБО</a:t>
            </a:r>
            <a:endParaRPr lang="ru-RU" sz="1575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5" name="Плюс 84"/>
          <p:cNvSpPr/>
          <p:nvPr/>
        </p:nvSpPr>
        <p:spPr>
          <a:xfrm rot="2700000">
            <a:off x="2201047" y="3646699"/>
            <a:ext cx="216024" cy="216024"/>
          </a:xfrm>
          <a:prstGeom prst="mathPlus">
            <a:avLst/>
          </a:prstGeom>
          <a:ln>
            <a:solidFill>
              <a:srgbClr val="BB860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7" name="Плюс 96"/>
          <p:cNvSpPr/>
          <p:nvPr/>
        </p:nvSpPr>
        <p:spPr>
          <a:xfrm rot="2700000">
            <a:off x="3440472" y="3619696"/>
            <a:ext cx="216024" cy="216024"/>
          </a:xfrm>
          <a:prstGeom prst="mathPlus">
            <a:avLst/>
          </a:prstGeom>
          <a:ln>
            <a:solidFill>
              <a:srgbClr val="BB860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101" name="Прямая со стрелкой 100"/>
          <p:cNvCxnSpPr>
            <a:stCxn id="100" idx="0"/>
          </p:cNvCxnSpPr>
          <p:nvPr/>
        </p:nvCxnSpPr>
        <p:spPr>
          <a:xfrm flipV="1">
            <a:off x="4380886" y="2941164"/>
            <a:ext cx="3372" cy="41776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люс 106"/>
          <p:cNvSpPr/>
          <p:nvPr/>
        </p:nvSpPr>
        <p:spPr>
          <a:xfrm rot="2700000">
            <a:off x="6531038" y="3646697"/>
            <a:ext cx="216024" cy="216024"/>
          </a:xfrm>
          <a:prstGeom prst="mathPlus">
            <a:avLst/>
          </a:prstGeom>
          <a:ln>
            <a:solidFill>
              <a:srgbClr val="BB860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cxnSp>
        <p:nvCxnSpPr>
          <p:cNvPr id="109" name="Прямая со стрелкой 108"/>
          <p:cNvCxnSpPr>
            <a:stCxn id="106" idx="0"/>
          </p:cNvCxnSpPr>
          <p:nvPr/>
        </p:nvCxnSpPr>
        <p:spPr>
          <a:xfrm flipV="1">
            <a:off x="5937766" y="2934093"/>
            <a:ext cx="1914" cy="45184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108" idx="0"/>
          </p:cNvCxnSpPr>
          <p:nvPr/>
        </p:nvCxnSpPr>
        <p:spPr>
          <a:xfrm flipV="1">
            <a:off x="7329528" y="2948233"/>
            <a:ext cx="2963" cy="43770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Стрелка вниз 138"/>
          <p:cNvSpPr/>
          <p:nvPr/>
        </p:nvSpPr>
        <p:spPr>
          <a:xfrm flipV="1">
            <a:off x="1683473" y="4385045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737480" y="4385045"/>
            <a:ext cx="46679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  <a:cs typeface="Courier New" pitchFamily="49" charset="0"/>
              </a:rPr>
              <a:t>Тариф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978729" y="4331040"/>
            <a:ext cx="7986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  <a:cs typeface="Courier New" pitchFamily="49" charset="0"/>
              </a:rPr>
              <a:t>В 2018 г. = 0,5</a:t>
            </a:r>
          </a:p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  <a:cs typeface="Courier New" pitchFamily="49" charset="0"/>
              </a:rPr>
              <a:t>В 2019 г. = 1</a:t>
            </a:r>
          </a:p>
        </p:txBody>
      </p:sp>
      <p:sp>
        <p:nvSpPr>
          <p:cNvPr id="146" name="Стрелка вниз 145"/>
          <p:cNvSpPr/>
          <p:nvPr/>
        </p:nvSpPr>
        <p:spPr>
          <a:xfrm flipV="1">
            <a:off x="3924722" y="4385045"/>
            <a:ext cx="108012" cy="216024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7" name="Стрелка вниз 146"/>
          <p:cNvSpPr/>
          <p:nvPr/>
        </p:nvSpPr>
        <p:spPr>
          <a:xfrm flipV="1">
            <a:off x="6517010" y="4385045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571017" y="4385045"/>
            <a:ext cx="46679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  <a:cs typeface="Courier New" pitchFamily="49" charset="0"/>
              </a:rPr>
              <a:t>Тариф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44" name="Рисунок 43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2035" y="108910"/>
            <a:ext cx="476431" cy="476431"/>
            <a:chOff x="1749986" y="713636"/>
            <a:chExt cx="666000" cy="666000"/>
          </a:xfrm>
        </p:grpSpPr>
        <p:sp>
          <p:nvSpPr>
            <p:cNvPr id="27" name="Овал 26"/>
            <p:cNvSpPr/>
            <p:nvPr/>
          </p:nvSpPr>
          <p:spPr>
            <a:xfrm>
              <a:off x="1749986" y="713636"/>
              <a:ext cx="666000" cy="6660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pic>
          <p:nvPicPr>
            <p:cNvPr id="3074" name="Picture 2" descr="C:\Users\tea\Downloads\noun_975011_cc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2521"/>
            <a:stretch>
              <a:fillRect/>
            </a:stretch>
          </p:blipFill>
          <p:spPr bwMode="auto">
            <a:xfrm>
              <a:off x="1830986" y="826191"/>
              <a:ext cx="504000" cy="440893"/>
            </a:xfrm>
            <a:prstGeom prst="rect">
              <a:avLst/>
            </a:prstGeom>
            <a:noFill/>
          </p:spPr>
        </p:pic>
      </p:grpSp>
      <p:sp>
        <p:nvSpPr>
          <p:cNvPr id="30" name="Прямоугольник 29"/>
          <p:cNvSpPr/>
          <p:nvPr/>
        </p:nvSpPr>
        <p:spPr>
          <a:xfrm>
            <a:off x="1161764" y="209794"/>
            <a:ext cx="6183306" cy="31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Содержание объектов недвижимого имущества </a:t>
            </a:r>
          </a:p>
        </p:txBody>
      </p:sp>
    </p:spTree>
    <p:extLst>
      <p:ext uri="{BB962C8B-B14F-4D97-AF65-F5344CB8AC3E}">
        <p14:creationId xmlns:p14="http://schemas.microsoft.com/office/powerpoint/2010/main" val="166591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218690" y="2383243"/>
            <a:ext cx="2637551" cy="2375562"/>
          </a:xfrm>
          <a:prstGeom prst="rect">
            <a:avLst/>
          </a:prstGeom>
        </p:spPr>
      </p:pic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16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6530" y="951310"/>
            <a:ext cx="1998000" cy="978122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94594" y="1292081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2020" y="977035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472840" y="1410041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290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7335" y="951310"/>
            <a:ext cx="1998000" cy="978122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35399" y="1292081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2824" y="977035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2019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213644" y="1410041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300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4755520">
            <a:off x="4447661" y="1246277"/>
            <a:ext cx="303791" cy="524949"/>
          </a:xfrm>
          <a:prstGeom prst="downArrow">
            <a:avLst>
              <a:gd name="adj1" fmla="val 50000"/>
              <a:gd name="adj2" fmla="val 6861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2" name="Группа 46"/>
          <p:cNvGrpSpPr/>
          <p:nvPr/>
        </p:nvGrpSpPr>
        <p:grpSpPr>
          <a:xfrm>
            <a:off x="1665420" y="2318429"/>
            <a:ext cx="3852479" cy="323165"/>
            <a:chOff x="407469" y="3645024"/>
            <a:chExt cx="5136639" cy="430887"/>
          </a:xfrm>
        </p:grpSpPr>
        <p:sp>
          <p:nvSpPr>
            <p:cNvPr id="44" name="TextBox 43"/>
            <p:cNvSpPr txBox="1"/>
            <p:nvPr/>
          </p:nvSpPr>
          <p:spPr>
            <a:xfrm>
              <a:off x="407469" y="3645024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70C0"/>
                  </a:solidFill>
                  <a:latin typeface="Calibri" pitchFamily="34" charset="0"/>
                </a:rPr>
                <a:t>Компоненты и факторы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03548" y="4005064"/>
              <a:ext cx="504056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602464" y="2966503"/>
            <a:ext cx="16471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ru-RU" sz="135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6470" y="288549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Проезд ППС до места прохождения 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</a:rPr>
              <a:t>пов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ru-RU" sz="1200" dirty="0" err="1">
                <a:solidFill>
                  <a:prstClr val="black"/>
                </a:solidFill>
                <a:latin typeface="Calibri" pitchFamily="34" charset="0"/>
              </a:rPr>
              <a:t>квал</a:t>
            </a:r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. и обратно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6470" y="3749590"/>
            <a:ext cx="170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Проезд студентов и сопровождающих к месту прохождения практики и обратно</a:t>
            </a:r>
          </a:p>
        </p:txBody>
      </p:sp>
      <p:grpSp>
        <p:nvGrpSpPr>
          <p:cNvPr id="3" name="Группа 64"/>
          <p:cNvGrpSpPr/>
          <p:nvPr/>
        </p:nvGrpSpPr>
        <p:grpSpPr>
          <a:xfrm>
            <a:off x="3087629" y="2912497"/>
            <a:ext cx="918102" cy="540060"/>
            <a:chOff x="2771800" y="4185084"/>
            <a:chExt cx="1224136" cy="720080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>
              <a:off x="2771800" y="4545124"/>
              <a:ext cx="540060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311860" y="4185084"/>
              <a:ext cx="0" cy="72008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311860" y="4194956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3311860" y="4905164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311860" y="4550060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13743" y="2804486"/>
            <a:ext cx="2619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стоимость проезда на </a:t>
            </a:r>
            <a:r>
              <a:rPr lang="ru-RU" sz="1050" dirty="0" err="1">
                <a:solidFill>
                  <a:prstClr val="black"/>
                </a:solidFill>
                <a:latin typeface="Calibri" pitchFamily="34" charset="0"/>
              </a:rPr>
              <a:t>пов</a:t>
            </a: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. </a:t>
            </a:r>
            <a:r>
              <a:rPr lang="ru-RU" sz="1050" dirty="0" err="1">
                <a:solidFill>
                  <a:prstClr val="black"/>
                </a:solidFill>
                <a:latin typeface="Calibri" pitchFamily="34" charset="0"/>
              </a:rPr>
              <a:t>квал</a:t>
            </a: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3743" y="3047513"/>
            <a:ext cx="2619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периодичность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13743" y="3317543"/>
            <a:ext cx="2065730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</a:pP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Соотношение</a:t>
            </a:r>
            <a:br>
              <a:rPr lang="ru-RU" sz="1050" dirty="0">
                <a:solidFill>
                  <a:prstClr val="black"/>
                </a:solidFill>
                <a:latin typeface="Calibri" pitchFamily="34" charset="0"/>
              </a:rPr>
            </a:b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«студент-преподаватель»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98019" y="2588462"/>
            <a:ext cx="15661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расстояние до места повышения квалификации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98019" y="2912498"/>
            <a:ext cx="118813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проезда на автобусе на 100 км</a:t>
            </a:r>
          </a:p>
        </p:txBody>
      </p:sp>
      <p:grpSp>
        <p:nvGrpSpPr>
          <p:cNvPr id="5" name="Группа 65"/>
          <p:cNvGrpSpPr/>
          <p:nvPr/>
        </p:nvGrpSpPr>
        <p:grpSpPr>
          <a:xfrm>
            <a:off x="3087629" y="3857602"/>
            <a:ext cx="918102" cy="540060"/>
            <a:chOff x="2771800" y="4185084"/>
            <a:chExt cx="1224136" cy="720080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2771800" y="4545124"/>
              <a:ext cx="540060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311860" y="4185084"/>
              <a:ext cx="0" cy="72008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311860" y="4194956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3311860" y="4905164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3311860" y="4550060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Стрелка вниз 72"/>
          <p:cNvSpPr/>
          <p:nvPr/>
        </p:nvSpPr>
        <p:spPr>
          <a:xfrm flipV="1">
            <a:off x="7678520" y="2993506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3743" y="3749591"/>
            <a:ext cx="2619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учет студента и сопровождающего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3743" y="4019621"/>
            <a:ext cx="2619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стоимость проезда на практику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11036" y="4249653"/>
            <a:ext cx="2403267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</a:pP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% студентов, для которых предусмотрена выездная практика</a:t>
            </a:r>
          </a:p>
        </p:txBody>
      </p:sp>
      <p:grpSp>
        <p:nvGrpSpPr>
          <p:cNvPr id="6" name="Группа 77"/>
          <p:cNvGrpSpPr/>
          <p:nvPr/>
        </p:nvGrpSpPr>
        <p:grpSpPr>
          <a:xfrm>
            <a:off x="6179473" y="3992617"/>
            <a:ext cx="351039" cy="297033"/>
            <a:chOff x="6660232" y="4041068"/>
            <a:chExt cx="324036" cy="288032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6660232" y="4041068"/>
              <a:ext cx="324036" cy="10801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6660232" y="4221088"/>
              <a:ext cx="324036" cy="10801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6598019" y="3803597"/>
            <a:ext cx="15661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расстояние до места прохождения практики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98019" y="4100630"/>
            <a:ext cx="118813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проезда на автобусе на 100 км</a:t>
            </a:r>
          </a:p>
        </p:txBody>
      </p:sp>
      <p:sp>
        <p:nvSpPr>
          <p:cNvPr id="84" name="Стрелка вниз 83"/>
          <p:cNvSpPr/>
          <p:nvPr/>
        </p:nvSpPr>
        <p:spPr>
          <a:xfrm flipV="1">
            <a:off x="7678520" y="4181638"/>
            <a:ext cx="108012" cy="16201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55" name="Рисунок 54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3185" y="102521"/>
            <a:ext cx="495214" cy="495214"/>
            <a:chOff x="1749986" y="713636"/>
            <a:chExt cx="666000" cy="666000"/>
          </a:xfrm>
        </p:grpSpPr>
        <p:sp>
          <p:nvSpPr>
            <p:cNvPr id="26" name="Овал 25"/>
            <p:cNvSpPr/>
            <p:nvPr/>
          </p:nvSpPr>
          <p:spPr>
            <a:xfrm>
              <a:off x="1749986" y="713636"/>
              <a:ext cx="666000" cy="6660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</a:endParaRPr>
            </a:p>
          </p:txBody>
        </p:sp>
        <p:pic>
          <p:nvPicPr>
            <p:cNvPr id="23" name="Picture 4" descr="C:\Users\tea\Downloads\noun_1175689_cc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5047"/>
            <a:stretch>
              <a:fillRect/>
            </a:stretch>
          </p:blipFill>
          <p:spPr bwMode="auto">
            <a:xfrm>
              <a:off x="1847528" y="872718"/>
              <a:ext cx="432000" cy="366999"/>
            </a:xfrm>
            <a:prstGeom prst="rect">
              <a:avLst/>
            </a:prstGeom>
            <a:noFill/>
          </p:spPr>
        </p:pic>
      </p:grpSp>
      <p:sp>
        <p:nvSpPr>
          <p:cNvPr id="35" name="Прямоугольник 34"/>
          <p:cNvSpPr/>
          <p:nvPr/>
        </p:nvSpPr>
        <p:spPr>
          <a:xfrm>
            <a:off x="1154087" y="213320"/>
            <a:ext cx="2939074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25" b="1" dirty="0">
                <a:solidFill>
                  <a:srgbClr val="002A7E"/>
                </a:solidFill>
                <a:cs typeface="Arial" panose="020B0604020202020204" pitchFamily="34" charset="0"/>
              </a:rPr>
              <a:t>Приобретение транспортных услуг</a:t>
            </a:r>
          </a:p>
        </p:txBody>
      </p:sp>
      <p:grpSp>
        <p:nvGrpSpPr>
          <p:cNvPr id="64" name="Группа 77"/>
          <p:cNvGrpSpPr/>
          <p:nvPr/>
        </p:nvGrpSpPr>
        <p:grpSpPr>
          <a:xfrm>
            <a:off x="6179473" y="2774886"/>
            <a:ext cx="351039" cy="297033"/>
            <a:chOff x="6660232" y="4041068"/>
            <a:chExt cx="324036" cy="288032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6660232" y="4041068"/>
              <a:ext cx="324036" cy="10801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6660232" y="4221088"/>
              <a:ext cx="324036" cy="10801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76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598C92-1F82-46AC-872A-F76DD55397D6}" type="slidenum">
              <a:rPr lang="ru-RU">
                <a:solidFill>
                  <a:prstClr val="white"/>
                </a:solidFill>
              </a:rPr>
              <a:pPr defTabSz="685800"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17100" y="1616267"/>
            <a:ext cx="9216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740 руб.</a:t>
            </a:r>
          </a:p>
        </p:txBody>
      </p:sp>
      <p:sp>
        <p:nvSpPr>
          <p:cNvPr id="35" name="Стрелка вниз 34"/>
          <p:cNvSpPr/>
          <p:nvPr/>
        </p:nvSpPr>
        <p:spPr>
          <a:xfrm rot="14755520">
            <a:off x="6627379" y="1654696"/>
            <a:ext cx="144995" cy="217493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54588" y="1616267"/>
            <a:ext cx="9672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770 руб.</a:t>
            </a:r>
          </a:p>
        </p:txBody>
      </p:sp>
      <p:pic>
        <p:nvPicPr>
          <p:cNvPr id="50" name="Picture 2" descr="C:\Users\tea\Downloads\noun_1127744_c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521"/>
          <a:stretch>
            <a:fillRect/>
          </a:stretch>
        </p:blipFill>
        <p:spPr bwMode="auto">
          <a:xfrm>
            <a:off x="498316" y="1588389"/>
            <a:ext cx="440150" cy="385038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1216713" y="1616267"/>
            <a:ext cx="39501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Затраты на резерв на общехозяйственное ОЦДИ 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17100" y="2340916"/>
            <a:ext cx="9216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520 руб.</a:t>
            </a:r>
          </a:p>
        </p:txBody>
      </p:sp>
      <p:sp>
        <p:nvSpPr>
          <p:cNvPr id="44" name="Стрелка вниз 43"/>
          <p:cNvSpPr/>
          <p:nvPr/>
        </p:nvSpPr>
        <p:spPr>
          <a:xfrm rot="14755520">
            <a:off x="6627379" y="2379346"/>
            <a:ext cx="144995" cy="217493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54588" y="2340916"/>
            <a:ext cx="9672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540 руб.</a:t>
            </a:r>
          </a:p>
        </p:txBody>
      </p:sp>
      <p:pic>
        <p:nvPicPr>
          <p:cNvPr id="62" name="Picture 2" descr="C:\Users\tea\Downloads\noun_844733_c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4951"/>
          <a:stretch>
            <a:fillRect/>
          </a:stretch>
        </p:blipFill>
        <p:spPr bwMode="auto">
          <a:xfrm>
            <a:off x="498315" y="2328106"/>
            <a:ext cx="417296" cy="354905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1216713" y="2340916"/>
            <a:ext cx="39501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Затраты на содержание объектов ОЦДИ 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17100" y="3170875"/>
            <a:ext cx="9216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210 руб.</a:t>
            </a:r>
          </a:p>
        </p:txBody>
      </p:sp>
      <p:sp>
        <p:nvSpPr>
          <p:cNvPr id="55" name="Стрелка вниз 54"/>
          <p:cNvSpPr/>
          <p:nvPr/>
        </p:nvSpPr>
        <p:spPr>
          <a:xfrm rot="14755520">
            <a:off x="6627380" y="3219605"/>
            <a:ext cx="144995" cy="217493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54588" y="3170875"/>
            <a:ext cx="9672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220 руб.</a:t>
            </a:r>
          </a:p>
        </p:txBody>
      </p:sp>
      <p:pic>
        <p:nvPicPr>
          <p:cNvPr id="60" name="Picture 2" descr="C:\Users\tea\Downloads\noun_1165240_cc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6571"/>
          <a:stretch>
            <a:fillRect/>
          </a:stretch>
        </p:blipFill>
        <p:spPr bwMode="auto">
          <a:xfrm>
            <a:off x="466215" y="3121272"/>
            <a:ext cx="513596" cy="428488"/>
          </a:xfrm>
          <a:prstGeom prst="rect">
            <a:avLst/>
          </a:prstGeom>
          <a:noFill/>
        </p:spPr>
      </p:pic>
      <p:sp>
        <p:nvSpPr>
          <p:cNvPr id="77" name="Прямоугольник 76"/>
          <p:cNvSpPr/>
          <p:nvPr/>
        </p:nvSpPr>
        <p:spPr>
          <a:xfrm>
            <a:off x="1216715" y="3170875"/>
            <a:ext cx="39501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spc="53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Приобретение материальных запасов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417100" y="4092088"/>
            <a:ext cx="92168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2 230 руб.</a:t>
            </a:r>
          </a:p>
        </p:txBody>
      </p:sp>
      <p:sp>
        <p:nvSpPr>
          <p:cNvPr id="68" name="Стрелка вниз 67"/>
          <p:cNvSpPr/>
          <p:nvPr/>
        </p:nvSpPr>
        <p:spPr>
          <a:xfrm rot="14755520">
            <a:off x="6627379" y="4130517"/>
            <a:ext cx="144995" cy="217493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54588" y="4092088"/>
            <a:ext cx="9672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2 320 руб.</a:t>
            </a:r>
          </a:p>
        </p:txBody>
      </p:sp>
      <p:pic>
        <p:nvPicPr>
          <p:cNvPr id="74" name="Picture 2" descr="C:\Users\tea\Downloads\noun_1295999_cc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1464"/>
          <a:stretch>
            <a:fillRect/>
          </a:stretch>
        </p:blipFill>
        <p:spPr bwMode="auto">
          <a:xfrm>
            <a:off x="466216" y="4060289"/>
            <a:ext cx="500259" cy="3928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1216715" y="3968609"/>
            <a:ext cx="3950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spc="53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Затраты на резерв на восстановление состава объектов ОЦДИ 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21428" y="1013880"/>
            <a:ext cx="9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2018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054588" y="1013880"/>
            <a:ext cx="81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2019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494904" y="1437624"/>
            <a:ext cx="779936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94904" y="4705350"/>
            <a:ext cx="779936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32" name="Рисунок 31" descr="герб мал.png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12110" y="98982"/>
            <a:ext cx="503157" cy="503157"/>
            <a:chOff x="1703512" y="692696"/>
            <a:chExt cx="817622" cy="817622"/>
          </a:xfrm>
        </p:grpSpPr>
        <p:sp>
          <p:nvSpPr>
            <p:cNvPr id="37" name="Овал 36"/>
            <p:cNvSpPr/>
            <p:nvPr/>
          </p:nvSpPr>
          <p:spPr>
            <a:xfrm>
              <a:off x="1703512" y="692696"/>
              <a:ext cx="817622" cy="81762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pic>
          <p:nvPicPr>
            <p:cNvPr id="38" name="Picture 3" descr="C:\Users\ryy\Downloads\noun_128583_cc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776"/>
            <a:stretch>
              <a:fillRect/>
            </a:stretch>
          </p:blipFill>
          <p:spPr bwMode="auto">
            <a:xfrm rot="16030672">
              <a:off x="1792229" y="813326"/>
              <a:ext cx="667673" cy="575698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1154051" y="118810"/>
            <a:ext cx="594066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Изменения значений компонентов БНЗ в 2019 году в связи с изменением тарифов и индексацией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404962" y="105443"/>
            <a:ext cx="5056728" cy="51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A598C92-1F82-46AC-872A-F76DD55397D6}" type="slidenum">
              <a:rPr lang="ru-RU">
                <a:solidFill>
                  <a:prstClr val="white"/>
                </a:solidFill>
              </a:rPr>
              <a:pPr defTabSz="685800"/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40548" y="1388226"/>
            <a:ext cx="96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dirty="0">
                <a:solidFill>
                  <a:srgbClr val="00B0F0"/>
                </a:solidFill>
                <a:latin typeface="Calibri" pitchFamily="34" charset="0"/>
              </a:rPr>
              <a:t>2018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83857" y="1388226"/>
            <a:ext cx="97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2019</a:t>
            </a: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510389" y="1840561"/>
            <a:ext cx="732701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94904" y="3860991"/>
            <a:ext cx="732701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440549" y="1954132"/>
            <a:ext cx="10747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2 200 руб.</a:t>
            </a:r>
          </a:p>
        </p:txBody>
      </p:sp>
      <p:sp>
        <p:nvSpPr>
          <p:cNvPr id="35" name="Стрелка вниз 34"/>
          <p:cNvSpPr/>
          <p:nvPr/>
        </p:nvSpPr>
        <p:spPr>
          <a:xfrm rot="14755520">
            <a:off x="6496204" y="1966460"/>
            <a:ext cx="170537" cy="255807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83857" y="1954132"/>
            <a:ext cx="10868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2 461 руб.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188484" y="1954132"/>
            <a:ext cx="452284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spc="53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Затраты на КУ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31" name="Picture 2" descr="C:\Users\tea\Downloads\noun_415681_cc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365" t="18877" r="19746" b="32523"/>
          <a:stretch>
            <a:fillRect/>
          </a:stretch>
        </p:blipFill>
        <p:spPr bwMode="auto">
          <a:xfrm>
            <a:off x="507390" y="1961185"/>
            <a:ext cx="422132" cy="36707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440549" y="2666892"/>
            <a:ext cx="107479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2 080 руб.</a:t>
            </a:r>
          </a:p>
        </p:txBody>
      </p:sp>
      <p:sp>
        <p:nvSpPr>
          <p:cNvPr id="23" name="Стрелка вниз 22"/>
          <p:cNvSpPr/>
          <p:nvPr/>
        </p:nvSpPr>
        <p:spPr>
          <a:xfrm rot="14755520">
            <a:off x="6496204" y="2679221"/>
            <a:ext cx="170538" cy="255806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83857" y="2666892"/>
            <a:ext cx="10868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2 140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88484" y="2666892"/>
            <a:ext cx="452284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spc="53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Затраты на прохождение практики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27" name="Picture 2" descr="C:\Users\tea\Downloads\noun_793111_cc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4232"/>
          <a:stretch>
            <a:fillRect/>
          </a:stretch>
        </p:blipFill>
        <p:spPr bwMode="auto">
          <a:xfrm>
            <a:off x="537545" y="2673694"/>
            <a:ext cx="331676" cy="28447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440549" y="3358630"/>
            <a:ext cx="107479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440 руб.</a:t>
            </a:r>
          </a:p>
        </p:txBody>
      </p:sp>
      <p:sp>
        <p:nvSpPr>
          <p:cNvPr id="30" name="Стрелка вниз 29"/>
          <p:cNvSpPr/>
          <p:nvPr/>
        </p:nvSpPr>
        <p:spPr>
          <a:xfrm rot="14755520">
            <a:off x="6496204" y="3370960"/>
            <a:ext cx="170538" cy="255806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83857" y="3358630"/>
            <a:ext cx="108685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740 руб.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88484" y="3358630"/>
            <a:ext cx="452284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spc="53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Затраты на медицинские осмотры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37" name="Picture 3" descr="C:\Users\tea\Downloads\noun_521614_cc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3499"/>
          <a:stretch>
            <a:fillRect/>
          </a:stretch>
        </p:blipFill>
        <p:spPr bwMode="auto">
          <a:xfrm>
            <a:off x="507389" y="3314868"/>
            <a:ext cx="422180" cy="365191"/>
          </a:xfrm>
          <a:prstGeom prst="rect">
            <a:avLst/>
          </a:prstGeom>
          <a:noFill/>
        </p:spPr>
      </p:pic>
      <p:cxnSp>
        <p:nvCxnSpPr>
          <p:cNvPr id="46" name="Прямая со стрелкой 45"/>
          <p:cNvCxnSpPr/>
          <p:nvPr/>
        </p:nvCxnSpPr>
        <p:spPr>
          <a:xfrm flipV="1">
            <a:off x="5983237" y="3724473"/>
            <a:ext cx="0" cy="40792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159308" y="3724473"/>
            <a:ext cx="0" cy="407921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44" name="Рисунок 43" descr="герб мал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12110" y="98982"/>
            <a:ext cx="503157" cy="503157"/>
            <a:chOff x="1703512" y="692696"/>
            <a:chExt cx="817622" cy="817622"/>
          </a:xfrm>
        </p:grpSpPr>
        <p:sp>
          <p:nvSpPr>
            <p:cNvPr id="49" name="Овал 48"/>
            <p:cNvSpPr/>
            <p:nvPr/>
          </p:nvSpPr>
          <p:spPr>
            <a:xfrm>
              <a:off x="1703512" y="692696"/>
              <a:ext cx="817622" cy="81762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pic>
          <p:nvPicPr>
            <p:cNvPr id="50" name="Picture 3" descr="C:\Users\ryy\Downloads\noun_128583_cc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776"/>
            <a:stretch>
              <a:fillRect/>
            </a:stretch>
          </p:blipFill>
          <p:spPr bwMode="auto">
            <a:xfrm rot="16030672">
              <a:off x="1792229" y="813326"/>
              <a:ext cx="667673" cy="575698"/>
            </a:xfrm>
            <a:prstGeom prst="rect">
              <a:avLst/>
            </a:prstGeom>
            <a:noFill/>
          </p:spPr>
        </p:pic>
      </p:grpSp>
      <p:sp>
        <p:nvSpPr>
          <p:cNvPr id="21" name="Прямоугольник 20"/>
          <p:cNvSpPr/>
          <p:nvPr/>
        </p:nvSpPr>
        <p:spPr>
          <a:xfrm>
            <a:off x="1170416" y="119704"/>
            <a:ext cx="580564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Изменения значений компонентов БНЗ в 2019 году в связи с изменением тарифов и индексацией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61794" y="4132392"/>
            <a:ext cx="995027" cy="572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Учет ППС, АУП, УВП, ПОП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80431" y="4132392"/>
            <a:ext cx="995027" cy="5729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Учет ППС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404962" y="105443"/>
            <a:ext cx="5056728" cy="51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19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7206" y="1149264"/>
            <a:ext cx="2145312" cy="954761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91440" y="1490035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8866" y="1174989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569686" y="1607995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Calibri" pitchFamily="34" charset="0"/>
              </a:rPr>
              <a:t>110</a:t>
            </a:r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64555" y="1149264"/>
            <a:ext cx="2130554" cy="954761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07139" y="1490035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4564" y="1174989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2019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85384" y="1607995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Calibri" pitchFamily="34" charset="0"/>
              </a:rPr>
              <a:t>8</a:t>
            </a:r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6844480" flipV="1">
            <a:off x="3622650" y="1388505"/>
            <a:ext cx="303791" cy="575629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42964" y="2947390"/>
            <a:ext cx="4274639" cy="469940"/>
            <a:chOff x="2279576" y="4077073"/>
            <a:chExt cx="5699518" cy="626587"/>
          </a:xfrm>
        </p:grpSpPr>
        <p:sp>
          <p:nvSpPr>
            <p:cNvPr id="48" name="TextBox 47"/>
            <p:cNvSpPr txBox="1"/>
            <p:nvPr/>
          </p:nvSpPr>
          <p:spPr>
            <a:xfrm>
              <a:off x="2279576" y="425709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b="1" dirty="0">
                  <a:solidFill>
                    <a:srgbClr val="00B0F0"/>
                  </a:solidFill>
                  <a:latin typeface="Calibri" pitchFamily="34" charset="0"/>
                </a:rPr>
                <a:t>Интернет</a:t>
              </a:r>
            </a:p>
          </p:txBody>
        </p:sp>
        <p:grpSp>
          <p:nvGrpSpPr>
            <p:cNvPr id="2" name="Группа 56"/>
            <p:cNvGrpSpPr/>
            <p:nvPr/>
          </p:nvGrpSpPr>
          <p:grpSpPr>
            <a:xfrm>
              <a:off x="3287688" y="4257093"/>
              <a:ext cx="1224136" cy="288032"/>
              <a:chOff x="1763688" y="4257092"/>
              <a:chExt cx="1224136" cy="288032"/>
            </a:xfrm>
          </p:grpSpPr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1763688" y="4401108"/>
                <a:ext cx="540060" cy="0"/>
              </a:xfrm>
              <a:prstGeom prst="line">
                <a:avLst/>
              </a:prstGeom>
              <a:ln>
                <a:solidFill>
                  <a:srgbClr val="3EA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2303748" y="4257092"/>
                <a:ext cx="0" cy="288032"/>
              </a:xfrm>
              <a:prstGeom prst="line">
                <a:avLst/>
              </a:prstGeom>
              <a:ln>
                <a:solidFill>
                  <a:srgbClr val="3EA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2303748" y="4257092"/>
                <a:ext cx="684076" cy="0"/>
              </a:xfrm>
              <a:prstGeom prst="line">
                <a:avLst/>
              </a:prstGeom>
              <a:ln>
                <a:solidFill>
                  <a:srgbClr val="3EA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2303748" y="4545124"/>
                <a:ext cx="684076" cy="0"/>
              </a:xfrm>
              <a:prstGeom prst="line">
                <a:avLst/>
              </a:prstGeom>
              <a:ln>
                <a:solidFill>
                  <a:srgbClr val="3EA4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4486706" y="4077073"/>
              <a:ext cx="349238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050" dirty="0">
                  <a:solidFill>
                    <a:prstClr val="black"/>
                  </a:solidFill>
                  <a:latin typeface="Calibri" pitchFamily="34" charset="0"/>
                </a:rPr>
                <a:t>размер абонентской платы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86706" y="4365105"/>
              <a:ext cx="349238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050" dirty="0">
                  <a:solidFill>
                    <a:prstClr val="black"/>
                  </a:solidFill>
                  <a:latin typeface="Calibri" pitchFamily="34" charset="0"/>
                </a:rPr>
                <a:t>количество каналов</a:t>
              </a: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138855" y="3587770"/>
            <a:ext cx="28686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spc="-15" dirty="0">
                <a:solidFill>
                  <a:prstClr val="black"/>
                </a:solidFill>
                <a:latin typeface="Calibri" pitchFamily="34" charset="0"/>
              </a:rPr>
              <a:t>количество минут междугороднего соединения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42964" y="3659779"/>
            <a:ext cx="145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solidFill>
                  <a:srgbClr val="0070C0"/>
                </a:solidFill>
                <a:latin typeface="Calibri" pitchFamily="34" charset="0"/>
              </a:rPr>
              <a:t>Телефонная связь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38855" y="3443754"/>
            <a:ext cx="2995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spc="-15" dirty="0">
                <a:solidFill>
                  <a:prstClr val="black"/>
                </a:solidFill>
                <a:latin typeface="Calibri" pitchFamily="34" charset="0"/>
              </a:rPr>
              <a:t>стоимость минуты междугороднего соединения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171132" y="3578769"/>
            <a:ext cx="918102" cy="432048"/>
            <a:chOff x="3971764" y="4918909"/>
            <a:chExt cx="1224136" cy="576064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3971764" y="5206941"/>
              <a:ext cx="540060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511824" y="4918909"/>
              <a:ext cx="0" cy="576064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511824" y="4918909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4511824" y="5494973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4511824" y="5314953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511824" y="5098929"/>
              <a:ext cx="684076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5138855" y="3731786"/>
            <a:ext cx="28686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spc="-15" dirty="0">
                <a:solidFill>
                  <a:prstClr val="black"/>
                </a:solidFill>
                <a:latin typeface="Calibri" pitchFamily="34" charset="0"/>
              </a:rPr>
              <a:t>размер абонентской платы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38855" y="3875802"/>
            <a:ext cx="28686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050" spc="-15" dirty="0">
                <a:solidFill>
                  <a:prstClr val="black"/>
                </a:solidFill>
                <a:latin typeface="Calibri" pitchFamily="34" charset="0"/>
              </a:rPr>
              <a:t>количество номеров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842964" y="4167680"/>
            <a:ext cx="4282803" cy="577081"/>
            <a:chOff x="2279576" y="5704125"/>
            <a:chExt cx="5710404" cy="769442"/>
          </a:xfrm>
        </p:grpSpPr>
        <p:sp>
          <p:nvSpPr>
            <p:cNvPr id="98" name="TextBox 97"/>
            <p:cNvSpPr txBox="1"/>
            <p:nvPr/>
          </p:nvSpPr>
          <p:spPr>
            <a:xfrm>
              <a:off x="4497592" y="5704125"/>
              <a:ext cx="3492388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050" dirty="0">
                  <a:solidFill>
                    <a:srgbClr val="FF0000"/>
                  </a:solidFill>
                  <a:latin typeface="Calibri" pitchFamily="34" charset="0"/>
                </a:rPr>
                <a:t>Корректировка экспертной оценки стоимости на основании анализа рыночных цен </a:t>
              </a:r>
            </a:p>
          </p:txBody>
        </p:sp>
        <p:sp>
          <p:nvSpPr>
            <p:cNvPr id="32" name="Стрелка вниз 31"/>
            <p:cNvSpPr/>
            <p:nvPr/>
          </p:nvSpPr>
          <p:spPr>
            <a:xfrm>
              <a:off x="5721728" y="6201308"/>
              <a:ext cx="144016" cy="216024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79576" y="590476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200" b="1" dirty="0" err="1">
                  <a:solidFill>
                    <a:srgbClr val="002060"/>
                  </a:solidFill>
                  <a:latin typeface="Calibri" pitchFamily="34" charset="0"/>
                </a:rPr>
                <a:t>Хостинг</a:t>
              </a:r>
              <a:endParaRPr lang="ru-RU" sz="12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>
              <a:off x="3181860" y="6074037"/>
              <a:ext cx="1293960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6"/>
          <p:cNvGrpSpPr/>
          <p:nvPr/>
        </p:nvGrpSpPr>
        <p:grpSpPr>
          <a:xfrm>
            <a:off x="2842964" y="2569347"/>
            <a:ext cx="5024290" cy="323165"/>
            <a:chOff x="387189" y="3645024"/>
            <a:chExt cx="6699053" cy="430887"/>
          </a:xfrm>
        </p:grpSpPr>
        <p:sp>
          <p:nvSpPr>
            <p:cNvPr id="54" name="TextBox 53"/>
            <p:cNvSpPr txBox="1"/>
            <p:nvPr/>
          </p:nvSpPr>
          <p:spPr>
            <a:xfrm>
              <a:off x="387189" y="3645024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2060"/>
                  </a:solidFill>
                  <a:latin typeface="Calibri" pitchFamily="34" charset="0"/>
                </a:rPr>
                <a:t>Компоненты затрат</a:t>
              </a: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484211" y="4005064"/>
              <a:ext cx="660203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Прямоугольник 46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49" name="Рисунок 48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9153" y="100773"/>
            <a:ext cx="499500" cy="499500"/>
            <a:chOff x="1728214" y="713636"/>
            <a:chExt cx="666000" cy="666000"/>
          </a:xfrm>
        </p:grpSpPr>
        <p:pic>
          <p:nvPicPr>
            <p:cNvPr id="21" name="Picture 2" descr="C:\Users\tea\Downloads\noun_1011296_cc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5584"/>
            <a:stretch>
              <a:fillRect/>
            </a:stretch>
          </p:blipFill>
          <p:spPr bwMode="auto">
            <a:xfrm>
              <a:off x="1847528" y="872716"/>
              <a:ext cx="432000" cy="364678"/>
            </a:xfrm>
            <a:prstGeom prst="rect">
              <a:avLst/>
            </a:prstGeom>
            <a:noFill/>
          </p:spPr>
        </p:pic>
        <p:sp>
          <p:nvSpPr>
            <p:cNvPr id="26" name="Овал 25"/>
            <p:cNvSpPr/>
            <p:nvPr/>
          </p:nvSpPr>
          <p:spPr>
            <a:xfrm>
              <a:off x="1728214" y="713636"/>
              <a:ext cx="666000" cy="6660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151990" y="212567"/>
            <a:ext cx="2264274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25" b="1" dirty="0">
                <a:solidFill>
                  <a:srgbClr val="002A7E"/>
                </a:solidFill>
                <a:cs typeface="Arial" panose="020B0604020202020204" pitchFamily="34" charset="0"/>
              </a:rPr>
              <a:t>Приобретение услуг связи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119724" y="2334744"/>
            <a:ext cx="2637551" cy="23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0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54"/>
          <a:stretch/>
        </p:blipFill>
        <p:spPr>
          <a:xfrm flipH="1">
            <a:off x="-5681" y="55900"/>
            <a:ext cx="5941836" cy="505194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sharpenSoften amount="39000"/>
                    </a14:imgEffect>
                    <a14:imgEffect>
                      <a14:brightnessContrast bright="6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376" b="31249"/>
          <a:stretch/>
        </p:blipFill>
        <p:spPr>
          <a:xfrm rot="2746026">
            <a:off x="146386" y="3546397"/>
            <a:ext cx="2379050" cy="180076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РАБОЧАЯ ГРУППА С ОТРАСЛЕВЫМИ МИНИСТЕРСТВАМИ:</a:t>
            </a:r>
          </a:p>
          <a:p>
            <a:pPr algn="l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ЭКСПЕРТНЫЙ ОПРОС ПО КОРРЕКТИРОВКЕ СТОИМОСТНЫХ ГРУПП</a:t>
            </a:r>
          </a:p>
        </p:txBody>
      </p:sp>
      <p:pic>
        <p:nvPicPr>
          <p:cNvPr id="21" name="Picture 2" descr="C:\Users\tea\Downloads\noun_793111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4232"/>
          <a:stretch>
            <a:fillRect/>
          </a:stretch>
        </p:blipFill>
        <p:spPr bwMode="auto">
          <a:xfrm>
            <a:off x="681963" y="2057993"/>
            <a:ext cx="437202" cy="369724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6564" y="1882492"/>
            <a:ext cx="648000" cy="648000"/>
          </a:xfrm>
          <a:prstGeom prst="ellipse">
            <a:avLst/>
          </a:prstGeom>
          <a:noFill/>
          <a:ln w="19050">
            <a:solidFill>
              <a:srgbClr val="57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64926" y="2811228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Численность и квалификация УВП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764926" y="3245766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Затраты на практику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764926" y="3680304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Затраты на выездную практику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764926" y="1942152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Сложность оборудования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764926" y="2376690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Наполняемость занятий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764926" y="4114843"/>
            <a:ext cx="2290153" cy="257530"/>
          </a:xfrm>
          <a:prstGeom prst="roundRect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Международные стандарты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0" y="501451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48155" y="3700817"/>
            <a:ext cx="2541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ОЦЕНКА</a:t>
            </a:r>
          </a:p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ПО 5-БАЛЛЬНОЙ ШКАЛЕ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057" y="2643725"/>
            <a:ext cx="183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КРИТЕРИИ ОТНЕСЕНИЯ СПЕЦИАЛЬНОСТИ (НП) К СТОИМОСТНОЙ ГРУППЕ </a:t>
            </a:r>
          </a:p>
        </p:txBody>
      </p:sp>
      <p:sp>
        <p:nvSpPr>
          <p:cNvPr id="60" name="Стрелка вправо 59"/>
          <p:cNvSpPr/>
          <p:nvPr/>
        </p:nvSpPr>
        <p:spPr>
          <a:xfrm>
            <a:off x="2286506" y="2622909"/>
            <a:ext cx="261840" cy="1035961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4493A9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2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121419" y="2555616"/>
            <a:ext cx="2637551" cy="2375562"/>
          </a:xfrm>
          <a:prstGeom prst="rect">
            <a:avLst/>
          </a:prstGeom>
        </p:spPr>
      </p:pic>
      <p:grpSp>
        <p:nvGrpSpPr>
          <p:cNvPr id="2" name="Группа 25"/>
          <p:cNvGrpSpPr/>
          <p:nvPr/>
        </p:nvGrpSpPr>
        <p:grpSpPr>
          <a:xfrm>
            <a:off x="1336656" y="-749619"/>
            <a:ext cx="693567" cy="1764573"/>
            <a:chOff x="257149" y="-999492"/>
            <a:chExt cx="924755" cy="23527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35596" y="-999492"/>
              <a:ext cx="246308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endParaRPr lang="ru-RU" sz="21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57149" y="741272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20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24756" y="1145919"/>
            <a:ext cx="2159794" cy="959915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22821" y="1486690"/>
            <a:ext cx="151539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90246" y="1171644"/>
            <a:ext cx="136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2018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501065" y="1604650"/>
            <a:ext cx="1562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360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167982" y="1145919"/>
            <a:ext cx="2133600" cy="959915"/>
          </a:xfrm>
          <a:prstGeom prst="roundRect">
            <a:avLst/>
          </a:prstGeom>
          <a:solidFill>
            <a:srgbClr val="889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66046" y="1486690"/>
            <a:ext cx="1497014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33471" y="1171644"/>
            <a:ext cx="1353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2019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44291" y="1604650"/>
            <a:ext cx="1543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310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0605" y="2811794"/>
            <a:ext cx="2803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Продолжительность программы ДПО в часах 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50604" y="3027818"/>
            <a:ext cx="1898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Кол-во часов обучения в день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50605" y="3243842"/>
            <a:ext cx="10615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Выходные дни 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50604" y="3486869"/>
            <a:ext cx="16850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 err="1">
                <a:solidFill>
                  <a:prstClr val="black"/>
                </a:solidFill>
                <a:latin typeface="Calibri" pitchFamily="34" charset="0"/>
              </a:rPr>
              <a:t>Найм</a:t>
            </a:r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 жилого помещения 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50605" y="3702893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Суточные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50604" y="3918917"/>
            <a:ext cx="17732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050" dirty="0">
                <a:solidFill>
                  <a:prstClr val="black"/>
                </a:solidFill>
                <a:latin typeface="Calibri" pitchFamily="34" charset="0"/>
              </a:rPr>
              <a:t>Стоимость программы ДПО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4" name="Стрелка вниз 113"/>
          <p:cNvSpPr/>
          <p:nvPr/>
        </p:nvSpPr>
        <p:spPr>
          <a:xfrm>
            <a:off x="2734468" y="4221605"/>
            <a:ext cx="108012" cy="1620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3" name="Группа 114"/>
          <p:cNvGrpSpPr/>
          <p:nvPr/>
        </p:nvGrpSpPr>
        <p:grpSpPr>
          <a:xfrm>
            <a:off x="2828979" y="2514763"/>
            <a:ext cx="5038275" cy="323165"/>
            <a:chOff x="438232" y="3645024"/>
            <a:chExt cx="6717700" cy="430886"/>
          </a:xfrm>
        </p:grpSpPr>
        <p:sp>
          <p:nvSpPr>
            <p:cNvPr id="116" name="TextBox 115"/>
            <p:cNvSpPr txBox="1"/>
            <p:nvPr/>
          </p:nvSpPr>
          <p:spPr>
            <a:xfrm>
              <a:off x="438232" y="3645024"/>
              <a:ext cx="309634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2A7E"/>
                  </a:solidFill>
                  <a:latin typeface="Calibri" pitchFamily="34" charset="0"/>
                </a:rPr>
                <a:t>Компоненты и факторы</a:t>
              </a:r>
            </a:p>
          </p:txBody>
        </p: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539552" y="4005833"/>
              <a:ext cx="6616380" cy="0"/>
            </a:xfrm>
            <a:prstGeom prst="line">
              <a:avLst/>
            </a:prstGeom>
            <a:ln>
              <a:solidFill>
                <a:srgbClr val="002A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4437779" y="2919806"/>
            <a:ext cx="702078" cy="432048"/>
            <a:chOff x="4259796" y="4113076"/>
            <a:chExt cx="936104" cy="576064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4727848" y="4113076"/>
              <a:ext cx="0" cy="28803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4727848" y="4113076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4727848" y="4401108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V="1">
              <a:off x="4727848" y="4401108"/>
              <a:ext cx="0" cy="28803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727848" y="4689140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4259796" y="4401108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2828979" y="291980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Продолжительность программы в днях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31488" y="3594882"/>
            <a:ext cx="153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Стоимость программы в день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842480" y="4161944"/>
            <a:ext cx="21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srgbClr val="FF0000"/>
                </a:solidFill>
                <a:latin typeface="Calibri" pitchFamily="34" charset="0"/>
              </a:rPr>
              <a:t>Соотношение «студент - ППС» </a:t>
            </a:r>
            <a:endParaRPr lang="ru-RU" sz="1200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437779" y="3594881"/>
            <a:ext cx="702078" cy="432048"/>
            <a:chOff x="4259796" y="5013176"/>
            <a:chExt cx="936104" cy="576064"/>
          </a:xfrm>
        </p:grpSpPr>
        <p:cxnSp>
          <p:nvCxnSpPr>
            <p:cNvPr id="138" name="Прямая соединительная линия 137"/>
            <p:cNvCxnSpPr/>
            <p:nvPr/>
          </p:nvCxnSpPr>
          <p:spPr>
            <a:xfrm flipV="1">
              <a:off x="4727848" y="5013176"/>
              <a:ext cx="0" cy="28803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4727848" y="5013176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4727848" y="5301208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4727848" y="5301208"/>
              <a:ext cx="0" cy="288032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4727848" y="5589240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4259796" y="5301208"/>
              <a:ext cx="468052" cy="0"/>
            </a:xfrm>
            <a:prstGeom prst="line">
              <a:avLst/>
            </a:prstGeom>
            <a:ln>
              <a:solidFill>
                <a:srgbClr val="3EA4B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4" name="TextBox 143"/>
          <p:cNvSpPr txBox="1"/>
          <p:nvPr/>
        </p:nvSpPr>
        <p:spPr>
          <a:xfrm>
            <a:off x="2826151" y="4512983"/>
            <a:ext cx="279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dirty="0">
                <a:solidFill>
                  <a:prstClr val="black"/>
                </a:solidFill>
                <a:latin typeface="Calibri" pitchFamily="34" charset="0"/>
              </a:rPr>
              <a:t>Периодичность проведения программы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49" name="Рисунок 48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794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4964" y="108910"/>
            <a:ext cx="495248" cy="495248"/>
            <a:chOff x="1749986" y="713636"/>
            <a:chExt cx="666000" cy="666000"/>
          </a:xfrm>
        </p:grpSpPr>
        <p:sp>
          <p:nvSpPr>
            <p:cNvPr id="27" name="Овал 26"/>
            <p:cNvSpPr/>
            <p:nvPr/>
          </p:nvSpPr>
          <p:spPr>
            <a:xfrm>
              <a:off x="1749986" y="713636"/>
              <a:ext cx="666000" cy="66600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ru-RU" sz="1350">
                <a:solidFill>
                  <a:prstClr val="white"/>
                </a:solidFill>
              </a:endParaRPr>
            </a:p>
          </p:txBody>
        </p:sp>
        <p:pic>
          <p:nvPicPr>
            <p:cNvPr id="11266" name="Picture 2" descr="C:\Users\tea\Downloads\noun_1280694_cc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6571"/>
            <a:stretch>
              <a:fillRect/>
            </a:stretch>
          </p:blipFill>
          <p:spPr bwMode="auto">
            <a:xfrm>
              <a:off x="1847529" y="872716"/>
              <a:ext cx="474709" cy="396044"/>
            </a:xfrm>
            <a:prstGeom prst="rect">
              <a:avLst/>
            </a:prstGeom>
            <a:noFill/>
          </p:spPr>
        </p:pic>
      </p:grpSp>
      <p:sp>
        <p:nvSpPr>
          <p:cNvPr id="31" name="Прямоугольник 30"/>
          <p:cNvSpPr/>
          <p:nvPr/>
        </p:nvSpPr>
        <p:spPr>
          <a:xfrm>
            <a:off x="1153060" y="212263"/>
            <a:ext cx="2354427" cy="311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425" b="1" dirty="0">
                <a:solidFill>
                  <a:srgbClr val="002A7E"/>
                </a:solidFill>
                <a:cs typeface="Arial" panose="020B0604020202020204" pitchFamily="34" charset="0"/>
              </a:rPr>
              <a:t>Повышение квалификации</a:t>
            </a:r>
          </a:p>
        </p:txBody>
      </p:sp>
      <p:sp>
        <p:nvSpPr>
          <p:cNvPr id="58" name="Стрелка вниз 57"/>
          <p:cNvSpPr/>
          <p:nvPr/>
        </p:nvSpPr>
        <p:spPr>
          <a:xfrm rot="6844480" flipV="1">
            <a:off x="3622650" y="1388505"/>
            <a:ext cx="303791" cy="575629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90236" y="3743397"/>
            <a:ext cx="138548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391703" y="3061439"/>
            <a:ext cx="138548" cy="13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64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73104" y="2430525"/>
            <a:ext cx="2637551" cy="2375562"/>
          </a:xfrm>
          <a:prstGeom prst="rect">
            <a:avLst/>
          </a:prstGeom>
        </p:spPr>
      </p:pic>
      <p:cxnSp>
        <p:nvCxnSpPr>
          <p:cNvPr id="82" name="Прямая со стрелкой 81"/>
          <p:cNvCxnSpPr/>
          <p:nvPr/>
        </p:nvCxnSpPr>
        <p:spPr>
          <a:xfrm flipH="1" flipV="1">
            <a:off x="6540387" y="2930979"/>
            <a:ext cx="3627" cy="369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328879" y="2955472"/>
            <a:ext cx="3194" cy="345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21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27" name="Рисунок 26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12898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6926" y="195486"/>
            <a:ext cx="695571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b="1" dirty="0">
                <a:solidFill>
                  <a:srgbClr val="002A7E"/>
                </a:solidFill>
                <a:cs typeface="Arial" panose="020B0604020202020204" pitchFamily="34" charset="0"/>
              </a:rPr>
              <a:t>Приобретение учебной литературы</a:t>
            </a:r>
          </a:p>
        </p:txBody>
      </p:sp>
      <p:sp>
        <p:nvSpPr>
          <p:cNvPr id="38" name="Овал 37"/>
          <p:cNvSpPr/>
          <p:nvPr/>
        </p:nvSpPr>
        <p:spPr>
          <a:xfrm>
            <a:off x="501788" y="114477"/>
            <a:ext cx="499500" cy="4995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48" name="Picture 2" descr="C:\Users\tea\Downloads\noun_9565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1766"/>
          <a:stretch>
            <a:fillRect/>
          </a:stretch>
        </p:blipFill>
        <p:spPr bwMode="auto">
          <a:xfrm>
            <a:off x="574984" y="229216"/>
            <a:ext cx="351000" cy="274601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331456" y="4034054"/>
            <a:ext cx="13501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b="1" dirty="0">
                <a:solidFill>
                  <a:srgbClr val="FF0000"/>
                </a:solidFill>
                <a:latin typeface="Calibri" pitchFamily="34" charset="0"/>
              </a:rPr>
              <a:t>Корректировка экспертной оценки стоимости на основании анализа рыночных цен</a:t>
            </a:r>
            <a:endParaRPr lang="ru-RU" sz="825" b="1" dirty="0">
              <a:solidFill>
                <a:srgbClr val="FF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07509" y="952547"/>
            <a:ext cx="2106141" cy="11071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59644" y="1293318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2999" y="978272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344323" y="1411278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560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964417" y="952547"/>
            <a:ext cx="2051927" cy="11071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74872" y="1293318"/>
            <a:ext cx="1401872" cy="68534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83833" y="978272"/>
            <a:ext cx="12670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Calibri" pitchFamily="34" charset="0"/>
              </a:rPr>
              <a:t>БНЗ 2019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274873" y="1411278"/>
            <a:ext cx="14453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2100" b="1" dirty="0">
                <a:solidFill>
                  <a:srgbClr val="FF0000"/>
                </a:solidFill>
                <a:latin typeface="Calibri" pitchFamily="34" charset="0"/>
              </a:rPr>
              <a:t>520 руб.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 rot="6844480" flipV="1">
            <a:off x="4402679" y="1228714"/>
            <a:ext cx="303791" cy="552539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3241182" y="4071074"/>
            <a:ext cx="108012" cy="1620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007509" y="2509336"/>
            <a:ext cx="2106142" cy="451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учебников</a:t>
            </a:r>
          </a:p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на одного обучающегося 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64417" y="2506162"/>
            <a:ext cx="2038647" cy="444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825" dirty="0">
                <a:solidFill>
                  <a:prstClr val="black"/>
                </a:solidFill>
                <a:latin typeface="Calibri" pitchFamily="34" charset="0"/>
              </a:rPr>
              <a:t>Стоимость подписки на электронные библиотеки на одного обучающегося </a:t>
            </a:r>
          </a:p>
        </p:txBody>
      </p:sp>
      <p:cxnSp>
        <p:nvCxnSpPr>
          <p:cNvPr id="74" name="Прямая со стрелкой 73"/>
          <p:cNvCxnSpPr>
            <a:stCxn id="75" idx="0"/>
          </p:cNvCxnSpPr>
          <p:nvPr/>
        </p:nvCxnSpPr>
        <p:spPr>
          <a:xfrm flipH="1" flipV="1">
            <a:off x="2466408" y="2955472"/>
            <a:ext cx="152" cy="332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2034512" y="3287987"/>
            <a:ext cx="864096" cy="702078"/>
          </a:xfrm>
          <a:prstGeom prst="roundRect">
            <a:avLst/>
          </a:prstGeom>
          <a:ln w="12700">
            <a:solidFill>
              <a:srgbClr val="3EA4B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Calibri" pitchFamily="34" charset="0"/>
              </a:rPr>
              <a:t>Количество учебников на одного обучающегося 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249647" y="3287987"/>
            <a:ext cx="837000" cy="702078"/>
          </a:xfrm>
          <a:prstGeom prst="roundRect">
            <a:avLst/>
          </a:prstGeom>
          <a:ln w="12700">
            <a:solidFill>
              <a:srgbClr val="3EA4B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788" dirty="0">
                <a:solidFill>
                  <a:prstClr val="black"/>
                </a:solidFill>
                <a:latin typeface="Calibri" pitchFamily="34" charset="0"/>
              </a:rPr>
              <a:t>Стоимость одного учебника</a:t>
            </a:r>
          </a:p>
        </p:txBody>
      </p:sp>
      <p:cxnSp>
        <p:nvCxnSpPr>
          <p:cNvPr id="77" name="Прямая со стрелкой 76"/>
          <p:cNvCxnSpPr>
            <a:stCxn id="76" idx="0"/>
          </p:cNvCxnSpPr>
          <p:nvPr/>
        </p:nvCxnSpPr>
        <p:spPr>
          <a:xfrm flipH="1" flipV="1">
            <a:off x="3666558" y="2947307"/>
            <a:ext cx="1589" cy="340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люс 77"/>
          <p:cNvSpPr/>
          <p:nvPr/>
        </p:nvSpPr>
        <p:spPr>
          <a:xfrm rot="2700000">
            <a:off x="2970352" y="3521748"/>
            <a:ext cx="216024" cy="216024"/>
          </a:xfrm>
          <a:prstGeom prst="mathPlus">
            <a:avLst/>
          </a:prstGeom>
          <a:solidFill>
            <a:srgbClr val="8898C3"/>
          </a:solidFill>
          <a:ln>
            <a:solidFill>
              <a:srgbClr val="8898C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950836" y="3287987"/>
            <a:ext cx="864096" cy="702078"/>
          </a:xfrm>
          <a:prstGeom prst="roundRect">
            <a:avLst/>
          </a:prstGeom>
          <a:ln w="12700">
            <a:solidFill>
              <a:srgbClr val="3EA4B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750" dirty="0">
                <a:solidFill>
                  <a:prstClr val="black"/>
                </a:solidFill>
                <a:latin typeface="Calibri" pitchFamily="34" charset="0"/>
              </a:rPr>
              <a:t>Стоимость подписки организации на электронные библиотеки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111965" y="3287987"/>
            <a:ext cx="891000" cy="702078"/>
          </a:xfrm>
          <a:prstGeom prst="roundRect">
            <a:avLst/>
          </a:prstGeom>
          <a:ln w="12700">
            <a:solidFill>
              <a:srgbClr val="3EA4BC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750" dirty="0">
                <a:solidFill>
                  <a:prstClr val="black"/>
                </a:solidFill>
                <a:latin typeface="Calibri" pitchFamily="34" charset="0"/>
              </a:rPr>
              <a:t>Среднее количество единиц приведенного контингента в организации</a:t>
            </a:r>
          </a:p>
        </p:txBody>
      </p:sp>
      <p:sp>
        <p:nvSpPr>
          <p:cNvPr id="83" name="Плюс 82"/>
          <p:cNvSpPr/>
          <p:nvPr/>
        </p:nvSpPr>
        <p:spPr>
          <a:xfrm>
            <a:off x="4410776" y="2571750"/>
            <a:ext cx="216024" cy="216024"/>
          </a:xfrm>
          <a:prstGeom prst="mathPlus">
            <a:avLst/>
          </a:prstGeom>
          <a:solidFill>
            <a:srgbClr val="8898C3"/>
          </a:solidFill>
          <a:ln>
            <a:solidFill>
              <a:srgbClr val="8898C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4" name="Деление 83"/>
          <p:cNvSpPr/>
          <p:nvPr/>
        </p:nvSpPr>
        <p:spPr>
          <a:xfrm>
            <a:off x="5886437" y="3517522"/>
            <a:ext cx="171522" cy="201571"/>
          </a:xfrm>
          <a:prstGeom prst="mathDivide">
            <a:avLst/>
          </a:prstGeom>
          <a:solidFill>
            <a:srgbClr val="8898C3"/>
          </a:solidFill>
          <a:ln>
            <a:solidFill>
              <a:srgbClr val="889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98792" y="4034054"/>
            <a:ext cx="135015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b="1" dirty="0">
                <a:solidFill>
                  <a:srgbClr val="FF0000"/>
                </a:solidFill>
                <a:latin typeface="Calibri" pitchFamily="34" charset="0"/>
              </a:rPr>
              <a:t>Изменение показателя</a:t>
            </a:r>
          </a:p>
          <a:p>
            <a:pPr defTabSz="685800"/>
            <a:r>
              <a:rPr lang="ru-RU" sz="825" b="1" dirty="0">
                <a:solidFill>
                  <a:srgbClr val="FF0000"/>
                </a:solidFill>
                <a:latin typeface="Calibri" pitchFamily="34" charset="0"/>
              </a:rPr>
              <a:t>по сравнению</a:t>
            </a:r>
          </a:p>
          <a:p>
            <a:pPr defTabSz="685800"/>
            <a:r>
              <a:rPr lang="ru-RU" sz="825" b="1" dirty="0">
                <a:solidFill>
                  <a:srgbClr val="FF0000"/>
                </a:solidFill>
                <a:latin typeface="Calibri" pitchFamily="34" charset="0"/>
              </a:rPr>
              <a:t>с 2017 годом</a:t>
            </a:r>
            <a:endParaRPr lang="ru-RU" sz="825" b="1" dirty="0">
              <a:solidFill>
                <a:srgbClr val="FF0000"/>
              </a:solidFill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87" name="Левая фигурная скобка 86"/>
          <p:cNvSpPr/>
          <p:nvPr/>
        </p:nvSpPr>
        <p:spPr>
          <a:xfrm rot="16200000" flipV="1">
            <a:off x="4355850" y="-262645"/>
            <a:ext cx="298775" cy="4995458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6113031" y="4071074"/>
            <a:ext cx="108012" cy="1620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1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821">
            <a:off x="33097" y="2620589"/>
            <a:ext cx="2637551" cy="2375562"/>
          </a:xfrm>
          <a:prstGeom prst="rect">
            <a:avLst/>
          </a:prstGeom>
        </p:spPr>
      </p:pic>
      <p:cxnSp>
        <p:nvCxnSpPr>
          <p:cNvPr id="54" name="Прямая со стрелкой 53"/>
          <p:cNvCxnSpPr/>
          <p:nvPr/>
        </p:nvCxnSpPr>
        <p:spPr>
          <a:xfrm flipH="1" flipV="1">
            <a:off x="3654692" y="4150332"/>
            <a:ext cx="2" cy="25762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2142524" y="4136913"/>
            <a:ext cx="0" cy="2710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3"/>
          <p:cNvSpPr txBox="1">
            <a:spLocks noGrp="1"/>
          </p:cNvSpPr>
          <p:nvPr/>
        </p:nvSpPr>
        <p:spPr bwMode="auto">
          <a:xfrm>
            <a:off x="7299328" y="60474"/>
            <a:ext cx="560785" cy="2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800" eaLnBrk="1" hangingPunct="1"/>
            <a:fld id="{D268D117-B26B-4E56-9863-87EC3BCC294D}" type="slidenum">
              <a:rPr lang="ru-RU" sz="135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pPr algn="r" defTabSz="685800" eaLnBrk="1" hangingPunct="1"/>
              <a:t>22</a:t>
            </a:fld>
            <a:endParaRPr lang="ru-RU" sz="1350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19816" y="1148783"/>
            <a:ext cx="1473098" cy="89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6704" y="1557383"/>
            <a:ext cx="1153456" cy="51406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3446" y="1142251"/>
            <a:ext cx="950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Calibri" pitchFamily="34" charset="0"/>
              </a:rPr>
              <a:t>БНЗ 2018: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411353" y="1675343"/>
            <a:ext cx="10841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dirty="0">
                <a:solidFill>
                  <a:srgbClr val="C00000"/>
                </a:solidFill>
                <a:latin typeface="Calibri" pitchFamily="34" charset="0"/>
              </a:rPr>
              <a:t>3460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1635" y="1148783"/>
            <a:ext cx="1512000" cy="8910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91933" y="1557383"/>
            <a:ext cx="1161000" cy="51406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EB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4114" y="1142251"/>
            <a:ext cx="116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200" b="1" dirty="0">
                <a:solidFill>
                  <a:prstClr val="black"/>
                </a:solidFill>
                <a:latin typeface="Calibri" pitchFamily="34" charset="0"/>
              </a:rPr>
              <a:t>БНЗ 2019: группа 3</a:t>
            </a: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b</a:t>
            </a:r>
            <a:endParaRPr lang="ru-RU" sz="1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71867" y="1675343"/>
            <a:ext cx="1333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dirty="0">
                <a:solidFill>
                  <a:srgbClr val="C00000"/>
                </a:solidFill>
                <a:latin typeface="Calibri" pitchFamily="34" charset="0"/>
              </a:rPr>
              <a:t>3390 руб.</a:t>
            </a:r>
          </a:p>
        </p:txBody>
      </p:sp>
      <p:grpSp>
        <p:nvGrpSpPr>
          <p:cNvPr id="5" name="Группа 46"/>
          <p:cNvGrpSpPr/>
          <p:nvPr/>
        </p:nvGrpSpPr>
        <p:grpSpPr>
          <a:xfrm>
            <a:off x="4914465" y="1063244"/>
            <a:ext cx="2952788" cy="323165"/>
            <a:chOff x="416172" y="3645024"/>
            <a:chExt cx="3900593" cy="430887"/>
          </a:xfrm>
        </p:grpSpPr>
        <p:sp>
          <p:nvSpPr>
            <p:cNvPr id="63" name="TextBox 62"/>
            <p:cNvSpPr txBox="1"/>
            <p:nvPr/>
          </p:nvSpPr>
          <p:spPr>
            <a:xfrm>
              <a:off x="416172" y="3645024"/>
              <a:ext cx="30963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ru-RU" sz="1500" b="1" dirty="0">
                  <a:solidFill>
                    <a:srgbClr val="002A7E"/>
                  </a:solidFill>
                  <a:latin typeface="Calibri" pitchFamily="34" charset="0"/>
                </a:rPr>
                <a:t>Факторы изменения</a:t>
              </a: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03548" y="4005064"/>
              <a:ext cx="3813217" cy="0"/>
            </a:xfrm>
            <a:prstGeom prst="line">
              <a:avLst/>
            </a:prstGeom>
            <a:ln>
              <a:solidFill>
                <a:srgbClr val="002A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156926" y="2841780"/>
            <a:ext cx="2996952" cy="3231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ru-RU" sz="1500" b="1" dirty="0">
                <a:solidFill>
                  <a:srgbClr val="0070C0"/>
                </a:solidFill>
                <a:latin typeface="Calibri" pitchFamily="34" charset="0"/>
              </a:rPr>
              <a:t>Расчет на 2019 год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24757" y="3192819"/>
            <a:ext cx="663535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-12898" y="0"/>
            <a:ext cx="9157692" cy="69907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27" name="Рисунок 26" descr="герб мал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497" y="92609"/>
            <a:ext cx="431832" cy="467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-12898" y="5001816"/>
            <a:ext cx="9144000" cy="141684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6926" y="114477"/>
            <a:ext cx="695571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425" b="1" spc="53" dirty="0">
                <a:solidFill>
                  <a:srgbClr val="002A7E"/>
                </a:solidFill>
                <a:cs typeface="Arial" panose="020B0604020202020204" pitchFamily="34" charset="0"/>
              </a:rPr>
              <a:t>Организация культурно-массовой, физкультурной и спортивной, оздоровительной</a:t>
            </a:r>
            <a:endParaRPr lang="ru-RU" sz="1425" b="1" spc="53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99192" y="87474"/>
            <a:ext cx="499500" cy="4995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40" name="Picture 2" descr="C:\Users\tea\Downloads\noun_1215631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127" t="11326" r="14314" b="28735"/>
          <a:stretch>
            <a:fillRect/>
          </a:stretch>
        </p:blipFill>
        <p:spPr bwMode="auto">
          <a:xfrm>
            <a:off x="580202" y="114477"/>
            <a:ext cx="388259" cy="378042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953346" y="1523714"/>
            <a:ext cx="3051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Font typeface="Arial" pitchFamily="34" charset="0"/>
              <a:buChar char="•"/>
            </a:pPr>
            <a:r>
              <a:rPr lang="ru-RU" sz="1350" dirty="0">
                <a:solidFill>
                  <a:prstClr val="black"/>
                </a:solidFill>
                <a:latin typeface="Calibri" pitchFamily="34" charset="0"/>
              </a:rPr>
              <a:t> Корректировка Минфином России  индексации на 2018 год с 5,9% до 2,5%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5000281" y="1584789"/>
            <a:ext cx="108012" cy="1620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6844480" flipV="1">
            <a:off x="2819119" y="1491919"/>
            <a:ext cx="216000" cy="320855"/>
          </a:xfrm>
          <a:prstGeom prst="downArrow">
            <a:avLst>
              <a:gd name="adj1" fmla="val 50000"/>
              <a:gd name="adj2" fmla="val 6861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50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224422" y="4380951"/>
            <a:ext cx="1512168" cy="324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Индексация 2018 г.</a:t>
            </a:r>
          </a:p>
          <a:p>
            <a:pPr algn="ctr" defTabSz="685800"/>
            <a:r>
              <a:rPr lang="ru-RU" sz="1125" dirty="0">
                <a:solidFill>
                  <a:srgbClr val="4F271C"/>
                </a:solidFill>
                <a:latin typeface="Calibri" pitchFamily="34" charset="0"/>
              </a:rPr>
              <a:t>= </a:t>
            </a:r>
            <a:r>
              <a:rPr lang="ru-RU" sz="1125" b="1" dirty="0">
                <a:solidFill>
                  <a:srgbClr val="FF0000"/>
                </a:solidFill>
                <a:latin typeface="Calibri" pitchFamily="34" charset="0"/>
              </a:rPr>
              <a:t>2,5% </a:t>
            </a:r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(8 мес.)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060627" y="4380951"/>
            <a:ext cx="1512168" cy="324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Индексация 2019 г.</a:t>
            </a:r>
          </a:p>
          <a:p>
            <a:pPr algn="ctr" defTabSz="685800"/>
            <a:r>
              <a:rPr lang="ru-RU" sz="1125" dirty="0">
                <a:solidFill>
                  <a:srgbClr val="4F271C"/>
                </a:solidFill>
                <a:latin typeface="Calibri" pitchFamily="34" charset="0"/>
              </a:rPr>
              <a:t>= </a:t>
            </a:r>
            <a:r>
              <a:rPr lang="ru-RU" sz="1125" b="1" dirty="0">
                <a:solidFill>
                  <a:srgbClr val="FF0000"/>
                </a:solidFill>
                <a:latin typeface="Calibri" pitchFamily="34" charset="0"/>
              </a:rPr>
              <a:t>4,3% </a:t>
            </a:r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(4 </a:t>
            </a:r>
            <a:r>
              <a:rPr lang="ru-RU" sz="1125" dirty="0" err="1">
                <a:solidFill>
                  <a:prstClr val="black"/>
                </a:solidFill>
                <a:latin typeface="Calibri" pitchFamily="34" charset="0"/>
              </a:rPr>
              <a:t>мес</a:t>
            </a:r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98019" y="3408843"/>
            <a:ext cx="1269141" cy="729081"/>
          </a:xfrm>
          <a:prstGeom prst="roundRect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Средний объем социальных стипендий</a:t>
            </a:r>
          </a:p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= </a:t>
            </a:r>
            <a:r>
              <a:rPr lang="ru-RU" sz="1125" dirty="0">
                <a:solidFill>
                  <a:srgbClr val="FF0000"/>
                </a:solidFill>
                <a:latin typeface="Calibri" pitchFamily="34" charset="0"/>
              </a:rPr>
              <a:t>10%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53958" y="3408843"/>
            <a:ext cx="1620024" cy="729081"/>
          </a:xfrm>
          <a:prstGeom prst="roundRect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Норматив количества стипендиальных фондов (273-ФЗ)</a:t>
            </a:r>
          </a:p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= </a:t>
            </a:r>
            <a:r>
              <a:rPr lang="ru-RU" sz="1125" dirty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737479" y="3408843"/>
            <a:ext cx="2569532" cy="729081"/>
          </a:xfrm>
          <a:prstGeom prst="roundRect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ПП РФ от 17.12. 2016 г. № 1390: </a:t>
            </a:r>
          </a:p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Размер академической стипендии по программам ВО</a:t>
            </a:r>
            <a:endParaRPr lang="ru-RU" sz="1125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685800"/>
            <a:r>
              <a:rPr lang="ru-RU" sz="1125" dirty="0">
                <a:solidFill>
                  <a:prstClr val="black"/>
                </a:solidFill>
                <a:latin typeface="Calibri" pitchFamily="34" charset="0"/>
              </a:rPr>
              <a:t>= </a:t>
            </a:r>
            <a:r>
              <a:rPr lang="ru-RU" sz="1125" dirty="0">
                <a:solidFill>
                  <a:srgbClr val="FF0000"/>
                </a:solidFill>
                <a:latin typeface="Calibri" pitchFamily="34" charset="0"/>
              </a:rPr>
              <a:t>1484 руб.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170417" y="3516856"/>
            <a:ext cx="5480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350" b="1" dirty="0">
                <a:solidFill>
                  <a:prstClr val="black"/>
                </a:solidFill>
                <a:latin typeface="Calibri" pitchFamily="34" charset="0"/>
              </a:rPr>
              <a:t>2019</a:t>
            </a:r>
          </a:p>
          <a:p>
            <a:pPr algn="ctr" defTabSz="685800"/>
            <a:r>
              <a:rPr lang="ru-RU" sz="1350" b="1" dirty="0">
                <a:solidFill>
                  <a:prstClr val="black"/>
                </a:solidFill>
                <a:latin typeface="Calibri" pitchFamily="34" charset="0"/>
              </a:rPr>
              <a:t>год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59" name="Плюс 58"/>
          <p:cNvSpPr/>
          <p:nvPr/>
        </p:nvSpPr>
        <p:spPr>
          <a:xfrm rot="2700000">
            <a:off x="4374508" y="3646699"/>
            <a:ext cx="216024" cy="216024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898C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0" name="Плюс 59"/>
          <p:cNvSpPr/>
          <p:nvPr/>
        </p:nvSpPr>
        <p:spPr>
          <a:xfrm rot="2700000">
            <a:off x="6337255" y="3661136"/>
            <a:ext cx="216024" cy="216024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8898C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19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1038118" y="-290664"/>
            <a:ext cx="5997507" cy="6165377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-11216" y="-2282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2" name="Рисунок 61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7862" y="123478"/>
            <a:ext cx="432122" cy="46739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1156">
            <a:off x="-3243262" y="6092059"/>
            <a:ext cx="720080" cy="7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576263" y="2608071"/>
            <a:ext cx="527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34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70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ОЦЕНКА КРИТЕРИЕВ ОТНЕСЕНИЯ УГСН К СТОИМОСТНОЙ ГРУППЕ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FAC60752-2710-4EC7-96B3-BB9066A99101}"/>
              </a:ext>
            </a:extLst>
          </p:cNvPr>
          <p:cNvSpPr txBox="1">
            <a:spLocks/>
          </p:cNvSpPr>
          <p:nvPr/>
        </p:nvSpPr>
        <p:spPr>
          <a:xfrm>
            <a:off x="436944" y="1136164"/>
            <a:ext cx="2556022" cy="601804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Сложность оборудования, используемого для обучения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573C7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AC60752-2710-4EC7-96B3-BB9066A99101}"/>
              </a:ext>
            </a:extLst>
          </p:cNvPr>
          <p:cNvSpPr txBox="1">
            <a:spLocks/>
          </p:cNvSpPr>
          <p:nvPr/>
        </p:nvSpPr>
        <p:spPr>
          <a:xfrm>
            <a:off x="3128717" y="1124402"/>
            <a:ext cx="2808014" cy="601200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Средняя наполняемость семинарских (лабораторных) занятий 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573C7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88586" y="1678578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Семинарские (лабораторные) занятия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 группах более 20 человек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88586" y="2353291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Семинарские (лабораторные) занятия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 группах не более 20 человек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88586" y="3028004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Семинарские (лабораторные) занятия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 группах не более 15 человек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88586" y="3702717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Семинарские (лабораторные) занятия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 группах не более 10 человек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88586" y="4377429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Индивидуальное обучение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FAC60752-2710-4EC7-96B3-BB9066A99101}"/>
              </a:ext>
            </a:extLst>
          </p:cNvPr>
          <p:cNvSpPr txBox="1">
            <a:spLocks/>
          </p:cNvSpPr>
          <p:nvPr/>
        </p:nvSpPr>
        <p:spPr>
          <a:xfrm>
            <a:off x="6098695" y="1133474"/>
            <a:ext cx="2736304" cy="601804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Численность и квалификация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  <a:ea typeface="+mj-ea"/>
                <a:cs typeface="Arial" panose="020B0604020202020204" pitchFamily="34" charset="0"/>
              </a:rPr>
              <a:t>УВП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573C78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07871" y="1678578"/>
            <a:ext cx="2340000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увеличенной численности УВП.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Квалификация УВП стандартная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07871" y="2350552"/>
            <a:ext cx="2340000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увеличенная численность УВП.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Квалификация УВП стандартная.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07871" y="3022526"/>
            <a:ext cx="2340000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увеличенная численность УВП.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Квалификация УВП выше стандартной.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07871" y="3694500"/>
            <a:ext cx="2340000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увеличенная численность УВП.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Квалификация УВП выше стандартной.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07871" y="4366472"/>
            <a:ext cx="2340000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увеличенная численность УВП.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Квалификация УВП высокая.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5074" y="1668255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сложное оборудование.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требуются дорогостоящие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матзапасы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074" y="2353067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сложное оборудование.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Требуются дорогостоящие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матзапасы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5074" y="3037878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сложное оборудование. </a:t>
            </a:r>
          </a:p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требуются дорогостоящие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матзапасы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5074" y="3722689"/>
            <a:ext cx="2340000" cy="50992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сложное оборудование. </a:t>
            </a:r>
          </a:p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Требуются дорогостоящие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матзапасы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65074" y="4377429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сложное оборудование, </a:t>
            </a:r>
          </a:p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специальные помещения для его установки. Требуются дорогостоящие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матзапасы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73632" y="1630278"/>
            <a:ext cx="338554" cy="45621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1 балл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77640" y="2293016"/>
            <a:ext cx="338554" cy="52193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2 балла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77640" y="2995700"/>
            <a:ext cx="338554" cy="52033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3 балла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77638" y="3683175"/>
            <a:ext cx="338554" cy="52514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4 балла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86474" y="4344261"/>
            <a:ext cx="338554" cy="58926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5 баллов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0" y="501451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 descr="C:\Users\ryy\Downloads\noun_690205_cc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150" b="45800"/>
          <a:stretch>
            <a:fillRect/>
          </a:stretch>
        </p:blipFill>
        <p:spPr bwMode="auto">
          <a:xfrm rot="16200000">
            <a:off x="448674" y="1884601"/>
            <a:ext cx="504000" cy="116550"/>
          </a:xfrm>
          <a:prstGeom prst="rect">
            <a:avLst/>
          </a:prstGeom>
          <a:noFill/>
        </p:spPr>
      </p:pic>
      <p:pic>
        <p:nvPicPr>
          <p:cNvPr id="39" name="Picture 4" descr="C:\Users\ryy\Downloads\noun_690207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325" b="43175"/>
          <a:stretch>
            <a:fillRect/>
          </a:stretch>
        </p:blipFill>
        <p:spPr bwMode="auto">
          <a:xfrm rot="16200000">
            <a:off x="468190" y="2550671"/>
            <a:ext cx="504000" cy="155582"/>
          </a:xfrm>
          <a:prstGeom prst="rect">
            <a:avLst/>
          </a:prstGeom>
          <a:noFill/>
        </p:spPr>
      </p:pic>
      <p:pic>
        <p:nvPicPr>
          <p:cNvPr id="53" name="Picture 7" descr="C:\Users\ryy\Downloads\noun_690208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575" b="43175"/>
          <a:stretch>
            <a:fillRect/>
          </a:stretch>
        </p:blipFill>
        <p:spPr bwMode="auto">
          <a:xfrm rot="16200000">
            <a:off x="456550" y="4581408"/>
            <a:ext cx="504000" cy="132300"/>
          </a:xfrm>
          <a:prstGeom prst="rect">
            <a:avLst/>
          </a:prstGeom>
          <a:noFill/>
        </p:spPr>
      </p:pic>
      <p:pic>
        <p:nvPicPr>
          <p:cNvPr id="76" name="Picture 5" descr="C:\Users\ryy\Downloads\noun_690209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625" b="42650"/>
          <a:stretch>
            <a:fillRect/>
          </a:stretch>
        </p:blipFill>
        <p:spPr bwMode="auto">
          <a:xfrm rot="16200000">
            <a:off x="458468" y="3232542"/>
            <a:ext cx="504000" cy="136136"/>
          </a:xfrm>
          <a:prstGeom prst="rect">
            <a:avLst/>
          </a:prstGeom>
          <a:noFill/>
        </p:spPr>
      </p:pic>
      <p:pic>
        <p:nvPicPr>
          <p:cNvPr id="77" name="Picture 6" descr="C:\Users\ryy\Downloads\noun_690210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675" b="37925"/>
          <a:stretch>
            <a:fillRect/>
          </a:stretch>
        </p:blipFill>
        <p:spPr bwMode="auto">
          <a:xfrm rot="16200000">
            <a:off x="468190" y="3900342"/>
            <a:ext cx="504000" cy="155582"/>
          </a:xfrm>
          <a:prstGeom prst="rect">
            <a:avLst/>
          </a:prstGeom>
          <a:noFill/>
        </p:spPr>
      </p:pic>
      <p:pic>
        <p:nvPicPr>
          <p:cNvPr id="78" name="Picture 3" descr="C:\Users\ryy\Downloads\noun_690205_cc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150" b="45800"/>
          <a:stretch>
            <a:fillRect/>
          </a:stretch>
        </p:blipFill>
        <p:spPr bwMode="auto">
          <a:xfrm rot="16200000">
            <a:off x="3307699" y="1876069"/>
            <a:ext cx="504000" cy="116550"/>
          </a:xfrm>
          <a:prstGeom prst="rect">
            <a:avLst/>
          </a:prstGeom>
          <a:noFill/>
        </p:spPr>
      </p:pic>
      <p:pic>
        <p:nvPicPr>
          <p:cNvPr id="79" name="Picture 4" descr="C:\Users\ryy\Downloads\noun_690207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325" b="43175"/>
          <a:stretch>
            <a:fillRect/>
          </a:stretch>
        </p:blipFill>
        <p:spPr bwMode="auto">
          <a:xfrm rot="16200000">
            <a:off x="3327215" y="2542139"/>
            <a:ext cx="504000" cy="155582"/>
          </a:xfrm>
          <a:prstGeom prst="rect">
            <a:avLst/>
          </a:prstGeom>
          <a:noFill/>
        </p:spPr>
      </p:pic>
      <p:pic>
        <p:nvPicPr>
          <p:cNvPr id="80" name="Picture 7" descr="C:\Users\ryy\Downloads\noun_690208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575" b="43175"/>
          <a:stretch>
            <a:fillRect/>
          </a:stretch>
        </p:blipFill>
        <p:spPr bwMode="auto">
          <a:xfrm rot="16200000">
            <a:off x="3315575" y="4572876"/>
            <a:ext cx="504000" cy="132300"/>
          </a:xfrm>
          <a:prstGeom prst="rect">
            <a:avLst/>
          </a:prstGeom>
          <a:noFill/>
        </p:spPr>
      </p:pic>
      <p:pic>
        <p:nvPicPr>
          <p:cNvPr id="81" name="Picture 5" descr="C:\Users\ryy\Downloads\noun_690209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625" b="42650"/>
          <a:stretch>
            <a:fillRect/>
          </a:stretch>
        </p:blipFill>
        <p:spPr bwMode="auto">
          <a:xfrm rot="16200000">
            <a:off x="3317493" y="3224010"/>
            <a:ext cx="504000" cy="136136"/>
          </a:xfrm>
          <a:prstGeom prst="rect">
            <a:avLst/>
          </a:prstGeom>
          <a:noFill/>
        </p:spPr>
      </p:pic>
      <p:pic>
        <p:nvPicPr>
          <p:cNvPr id="82" name="Picture 6" descr="C:\Users\ryy\Downloads\noun_690210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675" b="37925"/>
          <a:stretch>
            <a:fillRect/>
          </a:stretch>
        </p:blipFill>
        <p:spPr bwMode="auto">
          <a:xfrm rot="16200000">
            <a:off x="3327215" y="3891810"/>
            <a:ext cx="504000" cy="155582"/>
          </a:xfrm>
          <a:prstGeom prst="rect">
            <a:avLst/>
          </a:prstGeom>
          <a:noFill/>
        </p:spPr>
      </p:pic>
      <p:sp>
        <p:nvSpPr>
          <p:cNvPr id="83" name="Овал 82"/>
          <p:cNvSpPr/>
          <p:nvPr/>
        </p:nvSpPr>
        <p:spPr>
          <a:xfrm>
            <a:off x="-1237909" y="980268"/>
            <a:ext cx="756000" cy="756000"/>
          </a:xfrm>
          <a:prstGeom prst="ellipse">
            <a:avLst/>
          </a:prstGeom>
          <a:noFill/>
          <a:ln w="38100">
            <a:solidFill>
              <a:srgbClr val="583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84" name="Picture 3" descr="C:\Users\ryy\Downloads\noun_128583_cc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3776"/>
          <a:stretch>
            <a:fillRect/>
          </a:stretch>
        </p:blipFill>
        <p:spPr bwMode="auto">
          <a:xfrm rot="16200000">
            <a:off x="-1156953" y="1102142"/>
            <a:ext cx="594088" cy="512252"/>
          </a:xfrm>
          <a:prstGeom prst="rect">
            <a:avLst/>
          </a:prstGeom>
          <a:noFill/>
        </p:spPr>
      </p:pic>
      <p:pic>
        <p:nvPicPr>
          <p:cNvPr id="85" name="Picture 3" descr="C:\Users\ryy\Downloads\noun_690205_cc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150" b="45800"/>
          <a:stretch>
            <a:fillRect/>
          </a:stretch>
        </p:blipFill>
        <p:spPr bwMode="auto">
          <a:xfrm rot="16200000">
            <a:off x="6320341" y="1874852"/>
            <a:ext cx="504000" cy="116550"/>
          </a:xfrm>
          <a:prstGeom prst="rect">
            <a:avLst/>
          </a:prstGeom>
          <a:noFill/>
        </p:spPr>
      </p:pic>
      <p:pic>
        <p:nvPicPr>
          <p:cNvPr id="86" name="Picture 4" descr="C:\Users\ryy\Downloads\noun_690207_cc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325" b="43175"/>
          <a:stretch>
            <a:fillRect/>
          </a:stretch>
        </p:blipFill>
        <p:spPr bwMode="auto">
          <a:xfrm rot="16200000">
            <a:off x="6339857" y="2540922"/>
            <a:ext cx="504000" cy="155582"/>
          </a:xfrm>
          <a:prstGeom prst="rect">
            <a:avLst/>
          </a:prstGeom>
          <a:noFill/>
        </p:spPr>
      </p:pic>
      <p:pic>
        <p:nvPicPr>
          <p:cNvPr id="87" name="Picture 7" descr="C:\Users\ryy\Downloads\noun_690208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575" b="43175"/>
          <a:stretch>
            <a:fillRect/>
          </a:stretch>
        </p:blipFill>
        <p:spPr bwMode="auto">
          <a:xfrm rot="16200000">
            <a:off x="6328217" y="4571659"/>
            <a:ext cx="504000" cy="132300"/>
          </a:xfrm>
          <a:prstGeom prst="rect">
            <a:avLst/>
          </a:prstGeom>
          <a:noFill/>
        </p:spPr>
      </p:pic>
      <p:pic>
        <p:nvPicPr>
          <p:cNvPr id="88" name="Picture 5" descr="C:\Users\ryy\Downloads\noun_690209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625" b="42650"/>
          <a:stretch>
            <a:fillRect/>
          </a:stretch>
        </p:blipFill>
        <p:spPr bwMode="auto">
          <a:xfrm rot="16200000">
            <a:off x="6330135" y="3222793"/>
            <a:ext cx="504000" cy="136136"/>
          </a:xfrm>
          <a:prstGeom prst="rect">
            <a:avLst/>
          </a:prstGeom>
          <a:noFill/>
        </p:spPr>
      </p:pic>
      <p:pic>
        <p:nvPicPr>
          <p:cNvPr id="89" name="Picture 6" descr="C:\Users\ryy\Downloads\noun_690210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675" b="37925"/>
          <a:stretch>
            <a:fillRect/>
          </a:stretch>
        </p:blipFill>
        <p:spPr bwMode="auto">
          <a:xfrm rot="16200000">
            <a:off x="6339857" y="3890593"/>
            <a:ext cx="504000" cy="155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24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253">
            <a:off x="-1952792" y="2153070"/>
            <a:ext cx="4743836" cy="427262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4873">
            <a:off x="-1342384" y="120256"/>
            <a:ext cx="5570678" cy="572660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12642"/>
          <a:stretch/>
        </p:blipFill>
        <p:spPr>
          <a:xfrm rot="18924873">
            <a:off x="-940748" y="346735"/>
            <a:ext cx="4980721" cy="50025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70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ОЦЕНКА КРИТЕРИЕВ ОТНЕСЕНИЯ УГСН К СТОИМОСТНОЙ ГРУППЕ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FAC60752-2710-4EC7-96B3-BB9066A99101}"/>
              </a:ext>
            </a:extLst>
          </p:cNvPr>
          <p:cNvSpPr txBox="1">
            <a:spLocks/>
          </p:cNvSpPr>
          <p:nvPr/>
        </p:nvSpPr>
        <p:spPr>
          <a:xfrm>
            <a:off x="3341080" y="1136164"/>
            <a:ext cx="2556022" cy="601804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002A7E"/>
                </a:solidFill>
                <a:cs typeface="Arial" panose="020B0604020202020204" pitchFamily="34" charset="0"/>
              </a:rPr>
              <a:t>Уровень затрат на практику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AC60752-2710-4EC7-96B3-BB9066A99101}"/>
              </a:ext>
            </a:extLst>
          </p:cNvPr>
          <p:cNvSpPr txBox="1">
            <a:spLocks/>
          </p:cNvSpPr>
          <p:nvPr/>
        </p:nvSpPr>
        <p:spPr>
          <a:xfrm>
            <a:off x="6032853" y="1124402"/>
            <a:ext cx="2808014" cy="601200"/>
          </a:xfrm>
          <a:prstGeom prst="rect">
            <a:avLst/>
          </a:prstGeom>
          <a:effectLst/>
        </p:spPr>
        <p:txBody>
          <a:bodyPr vert="horz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1000" b="1" dirty="0">
                <a:solidFill>
                  <a:srgbClr val="002A7E"/>
                </a:solidFill>
                <a:cs typeface="Arial" panose="020B0604020202020204" pitchFamily="34" charset="0"/>
              </a:rPr>
              <a:t>Уровень затрат на выездную практику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14664" y="1678578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выездная практика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14664" y="2353291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выездная практика на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расстояние до 500 км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14664" y="3028004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выездная практика на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расстояние более 500 км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14664" y="3702717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длительная выездная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Практика (более 20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з.е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14664" y="4377429"/>
            <a:ext cx="2432271" cy="529677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длительная (более 20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з.е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.)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выездная практика на расстояние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более 500 км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491152" y="1668255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требуется оборудование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Не требуются материальные запасы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491152" y="2353067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Требуются дорогие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материальные запасы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91152" y="3037878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оборудование и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материальные запасы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491152" y="3722689"/>
            <a:ext cx="2340000" cy="509928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Требуются преподаватели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491152" y="4377429"/>
            <a:ext cx="2340000" cy="540000"/>
          </a:xfrm>
          <a:prstGeom prst="roundRect">
            <a:avLst/>
          </a:prstGeom>
          <a:ln w="9525">
            <a:solidFill>
              <a:srgbClr val="4493A9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Требуются преподаватели. 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Требуется оборудование и/или</a:t>
            </a:r>
          </a:p>
          <a:p>
            <a:pPr algn="r"/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дорогие материальные запасы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199710" y="1630278"/>
            <a:ext cx="338554" cy="45621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1 балл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203718" y="2293016"/>
            <a:ext cx="338554" cy="52193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2 балла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203718" y="2995700"/>
            <a:ext cx="338554" cy="52033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3 балла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3203716" y="3683175"/>
            <a:ext cx="338554" cy="52514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4 балла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212552" y="4344261"/>
            <a:ext cx="338554" cy="58926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ru-RU" sz="1000" b="1" dirty="0">
                <a:solidFill>
                  <a:srgbClr val="573C78"/>
                </a:solidFill>
                <a:latin typeface="Corbel" panose="020B0503020204020204" pitchFamily="34" charset="0"/>
              </a:rPr>
              <a:t>5 баллов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0" y="501451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" descr="C:\Users\ryy\Downloads\noun_690205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150" b="45800"/>
          <a:stretch>
            <a:fillRect/>
          </a:stretch>
        </p:blipFill>
        <p:spPr bwMode="auto">
          <a:xfrm rot="16200000">
            <a:off x="3374752" y="1884601"/>
            <a:ext cx="504000" cy="116550"/>
          </a:xfrm>
          <a:prstGeom prst="rect">
            <a:avLst/>
          </a:prstGeom>
          <a:noFill/>
        </p:spPr>
      </p:pic>
      <p:pic>
        <p:nvPicPr>
          <p:cNvPr id="39" name="Picture 4" descr="C:\Users\ryy\Downloads\noun_690207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325" b="43175"/>
          <a:stretch>
            <a:fillRect/>
          </a:stretch>
        </p:blipFill>
        <p:spPr bwMode="auto">
          <a:xfrm rot="16200000">
            <a:off x="3394268" y="2550671"/>
            <a:ext cx="504000" cy="155582"/>
          </a:xfrm>
          <a:prstGeom prst="rect">
            <a:avLst/>
          </a:prstGeom>
          <a:noFill/>
        </p:spPr>
      </p:pic>
      <p:pic>
        <p:nvPicPr>
          <p:cNvPr id="53" name="Picture 7" descr="C:\Users\ryy\Downloads\noun_690208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575" b="43175"/>
          <a:stretch>
            <a:fillRect/>
          </a:stretch>
        </p:blipFill>
        <p:spPr bwMode="auto">
          <a:xfrm rot="16200000">
            <a:off x="3382628" y="4581408"/>
            <a:ext cx="504000" cy="132300"/>
          </a:xfrm>
          <a:prstGeom prst="rect">
            <a:avLst/>
          </a:prstGeom>
          <a:noFill/>
        </p:spPr>
      </p:pic>
      <p:pic>
        <p:nvPicPr>
          <p:cNvPr id="76" name="Picture 5" descr="C:\Users\ryy\Downloads\noun_690209_cc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625" b="42650"/>
          <a:stretch>
            <a:fillRect/>
          </a:stretch>
        </p:blipFill>
        <p:spPr bwMode="auto">
          <a:xfrm rot="16200000">
            <a:off x="3384546" y="3232542"/>
            <a:ext cx="504000" cy="136136"/>
          </a:xfrm>
          <a:prstGeom prst="rect">
            <a:avLst/>
          </a:prstGeom>
          <a:noFill/>
        </p:spPr>
      </p:pic>
      <p:pic>
        <p:nvPicPr>
          <p:cNvPr id="77" name="Picture 6" descr="C:\Users\ryy\Downloads\noun_690210_cc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675" b="37925"/>
          <a:stretch>
            <a:fillRect/>
          </a:stretch>
        </p:blipFill>
        <p:spPr bwMode="auto">
          <a:xfrm rot="16200000">
            <a:off x="3394268" y="3900342"/>
            <a:ext cx="504000" cy="155582"/>
          </a:xfrm>
          <a:prstGeom prst="rect">
            <a:avLst/>
          </a:prstGeom>
          <a:noFill/>
        </p:spPr>
      </p:pic>
      <p:pic>
        <p:nvPicPr>
          <p:cNvPr id="78" name="Picture 3" descr="C:\Users\ryy\Downloads\noun_690205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150" b="45800"/>
          <a:stretch>
            <a:fillRect/>
          </a:stretch>
        </p:blipFill>
        <p:spPr bwMode="auto">
          <a:xfrm rot="16200000">
            <a:off x="6233777" y="1876069"/>
            <a:ext cx="504000" cy="116550"/>
          </a:xfrm>
          <a:prstGeom prst="rect">
            <a:avLst/>
          </a:prstGeom>
          <a:noFill/>
        </p:spPr>
      </p:pic>
      <p:pic>
        <p:nvPicPr>
          <p:cNvPr id="79" name="Picture 4" descr="C:\Users\ryy\Downloads\noun_690207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325" b="43175"/>
          <a:stretch>
            <a:fillRect/>
          </a:stretch>
        </p:blipFill>
        <p:spPr bwMode="auto">
          <a:xfrm rot="16200000">
            <a:off x="6253293" y="2542139"/>
            <a:ext cx="504000" cy="155582"/>
          </a:xfrm>
          <a:prstGeom prst="rect">
            <a:avLst/>
          </a:prstGeom>
          <a:noFill/>
        </p:spPr>
      </p:pic>
      <p:pic>
        <p:nvPicPr>
          <p:cNvPr id="80" name="Picture 7" descr="C:\Users\ryy\Downloads\noun_690208_cc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0575" b="43175"/>
          <a:stretch>
            <a:fillRect/>
          </a:stretch>
        </p:blipFill>
        <p:spPr bwMode="auto">
          <a:xfrm rot="16200000">
            <a:off x="6241653" y="4572876"/>
            <a:ext cx="504000" cy="132300"/>
          </a:xfrm>
          <a:prstGeom prst="rect">
            <a:avLst/>
          </a:prstGeom>
          <a:noFill/>
        </p:spPr>
      </p:pic>
      <p:pic>
        <p:nvPicPr>
          <p:cNvPr id="81" name="Picture 5" descr="C:\Users\ryy\Downloads\noun_690209_cc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625" b="42650"/>
          <a:stretch>
            <a:fillRect/>
          </a:stretch>
        </p:blipFill>
        <p:spPr bwMode="auto">
          <a:xfrm rot="16200000">
            <a:off x="6243571" y="3224010"/>
            <a:ext cx="504000" cy="136136"/>
          </a:xfrm>
          <a:prstGeom prst="rect">
            <a:avLst/>
          </a:prstGeom>
          <a:noFill/>
        </p:spPr>
      </p:pic>
      <p:pic>
        <p:nvPicPr>
          <p:cNvPr id="82" name="Picture 6" descr="C:\Users\ryy\Downloads\noun_690210_cc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2675" b="37925"/>
          <a:stretch>
            <a:fillRect/>
          </a:stretch>
        </p:blipFill>
        <p:spPr bwMode="auto">
          <a:xfrm rot="16200000">
            <a:off x="6253293" y="3891810"/>
            <a:ext cx="504000" cy="155582"/>
          </a:xfrm>
          <a:prstGeom prst="rect">
            <a:avLst/>
          </a:prstGeom>
          <a:noFill/>
        </p:spPr>
      </p:pic>
      <p:sp>
        <p:nvSpPr>
          <p:cNvPr id="83" name="Овал 82"/>
          <p:cNvSpPr/>
          <p:nvPr/>
        </p:nvSpPr>
        <p:spPr>
          <a:xfrm>
            <a:off x="1100705" y="1433833"/>
            <a:ext cx="684000" cy="684000"/>
          </a:xfrm>
          <a:prstGeom prst="ellipse">
            <a:avLst/>
          </a:prstGeom>
          <a:noFill/>
          <a:ln w="28575">
            <a:solidFill>
              <a:srgbClr val="583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84" name="Picture 3" descr="C:\Users\ryy\Downloads\noun_128583_cc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3776"/>
          <a:stretch>
            <a:fillRect/>
          </a:stretch>
        </p:blipFill>
        <p:spPr bwMode="auto">
          <a:xfrm rot="16200000">
            <a:off x="1204519" y="1570458"/>
            <a:ext cx="476372" cy="410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2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20097" y="546311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РЕЗУЛЬТАТЫ АНКЕТИРОВАНИЯ (1)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0" y="501451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1113"/>
              </p:ext>
            </p:extLst>
          </p:nvPr>
        </p:nvGraphicFramePr>
        <p:xfrm>
          <a:off x="440598" y="1035030"/>
          <a:ext cx="8148637" cy="385357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48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5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7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22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3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1323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Код 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Итоговый балл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Код 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Corbel" panose="020B0503020204020204" pitchFamily="34" charset="0"/>
                        </a:rPr>
                        <a:t>Итоговый балл</a:t>
                      </a:r>
                    </a:p>
                  </a:txBody>
                  <a:tcPr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48.00.00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ТЕОЛОГИЯ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8,57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51.00.00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КУЛЬТУРОВЕДЕНИЕ И СОЦИОКУЛЬТУРНЫЕ ПРОЕКТЫ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11,91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47.00.00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ФИЛОСОФИЯ, ЭТИКА И РЕЛИГИОВЕДЕНИЕ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8,60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02.00.00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КОМПЬЮТЕРНЫЕ И ИНФОРМАЦИОННЫЕ НАУКИ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12,38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39.00.00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СОЦИОЛОГИЯ И СОЦИАЛЬНАЯ РАБОТА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8,82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52.00.00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СЦЕНИЧЕСКИЕ ИСКУССТВА И ЛИТЕРАТУРНОЕ ТВОРЧЕСТВО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13,57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41.00.00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ПОЛИТИЧЕСКИЕ НАУКИ И РЕГИОНОВЕДЕНИЕ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9,05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49.00.00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ФИЗИЧЕСКАЯ КУЛЬТУРА И СПОРТ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13,80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45.00.00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ЯЗЫКОЗНАНИЕ И ЛИТЕРАТУРОВЕДЕНИЕ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9,14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27.00.00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УПРАВЛЕНИЕ В ТЕХНИЧЕСКИХ СИСТЕМАХ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14,26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38.00.00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ЭКОНОМИКА И УПРАВЛЕНИЕ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9,32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54.00.00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ИЗОБРАЗИТЕЛЬНОЕ И ПРИКЛАДНЫЕ ВИДЫ ИСКУССТВ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14,31</a:t>
                      </a:r>
                      <a:endParaRPr kumimoji="0" lang="ru-RU" sz="800" b="1" i="0" u="none" strike="noStrike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40.00.00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ЮРИСПРУДЕНЦИЯ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9,33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09.00.00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ИНФОРМАТИКА И ВЫЧИСЛИТЕЛЬНАЯ ТЕХНИКА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14,48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43.00.00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СЕРВИС И ТУРИЗМ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9,52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34.00.00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СЕСТРИНСКОЕ ДЕЛО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14,48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44.00.00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ОБРАЗОВАНИЕ И ПЕДАГОГИЧЕСКИЕ НАУКИ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9,72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55.00.00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ЭКРАННЫЕ ИСКУССТВА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14,71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42.00.00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СРЕДСТВА МАССОВОЙ ИНФОРМАЦИИ И ИНФ.-БИБЛИОТЕЧНОЕ ДЕЛО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9,78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53.00.00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rgbClr val="00B050"/>
                          </a:solidFill>
                          <a:latin typeface="Corbel" panose="020B0503020204020204" pitchFamily="34" charset="0"/>
                        </a:rPr>
                        <a:t>МУЗЫКАЛЬНОЕ ИСКУССТВО</a:t>
                      </a:r>
                      <a:endParaRPr lang="ru-RU" sz="800" b="1" i="0" u="none" strike="noStrike" dirty="0">
                        <a:solidFill>
                          <a:srgbClr val="00B05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14,85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37.00.00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ПСИХОЛОГИЧЕСКИЕ НАУКИ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9,85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07.00.00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АРХИТЕКТУРА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14,88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46.00.00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ИСТОРИЯ И АРХЕОЛОГИЯ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10,41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29.00.00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ТЕХНОЛОГИИ ЛЕГКОЙ ПРОМЫШЛЕННОСТИ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14,99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01.00.00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МАТЕМАТИКА И МЕХАНИКА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10,92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06.00.00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БИОЛОГИЧЕСКИЕ НАУКИ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15,10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50.00.00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latin typeface="Corbel" panose="020B0503020204020204" pitchFamily="34" charset="0"/>
                        </a:rPr>
                        <a:t>ИСКУССТВОЗНАНИЕ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11,57</a:t>
                      </a:r>
                      <a:endParaRPr lang="ru-RU" sz="8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20.00.00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ТЕХНОСФЕРНАЯ БЕЗОПАСНОСТЬ И ПРИРОДООБУСТРОЙСТВО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15,11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80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20097" y="588253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РЕЗУЛЬТАТЫ АНКЕТИРОВАНИЯ (2)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0" y="501451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57531"/>
              </p:ext>
            </p:extLst>
          </p:nvPr>
        </p:nvGraphicFramePr>
        <p:xfrm>
          <a:off x="486569" y="1106089"/>
          <a:ext cx="8172450" cy="381845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48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7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3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7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74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Код 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Итоговый балл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Код 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УГСН</a:t>
                      </a:r>
                    </a:p>
                  </a:txBody>
                  <a:tcPr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orbel" panose="020B0503020204020204" pitchFamily="34" charset="0"/>
                        </a:rPr>
                        <a:t>Итоговый балл</a:t>
                      </a:r>
                    </a:p>
                  </a:txBody>
                  <a:tcPr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10.00.00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ИНФОРМАЦИОННАЯ БЕЗОПАСНОСТЬ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15,11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13.00.00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ЭЛЕКТРО- И ТЕПЛОЭНЕРГЕТИКА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16,93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03.00.00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ФИЗИКА И АСТРОНОМИЯ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15,16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12.00.00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ФОТОНИКА, ПРИБОРОСТРОЕНИЕ, ОПТИЧЕСКИЕ И БИОТЕХНИЧЕСКИЕ СИСТЕМЫ И ТЕХНОЛОГИИ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17,10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05.00.00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НАУКИ О ЗЕМЛЕ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15,23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18.00.00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ХИМИЧЕСКИЕ ТЕХНОЛОГИИ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17,45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04.00.00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ХИМИЯ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15,58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57.00.00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ОБЕСПЕЧЕНИЕ ГОСУДАРСТВЕННОЙ БЕЗОПАСНОСТИ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17,71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35.00.00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СЕЛЬСКОЕ, ЛЕСНОЕ И РЫБНОЕ ХОЗЯЙСТВО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15,87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21.00.00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ПРИКЛАДНАЯ ГЕОЛОГИЯ, ГОРНОЕ ДЕЛО, НЕФТЕГАЗОВОЕ ДЕЛО И ГЕОДЕЗИЯ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17,80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0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08.00.00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ТЕХНИКА И ТЕХНОЛОГИИ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15,98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31.00.00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КЛИНИЧЕСКАЯ МЕДИЦИНА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18,55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11.00.00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ЭЛЕКТРОНИКА, РАДИОТЕХНИКА И СИСТЕМЫ СВЯЗИ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16,06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16.00.00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ФИЗИКО-ТЕХНИЧЕСКИЕ НАУКИ И ТЕХНОЛОГИИ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18,79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22.00.00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ТЕХНОЛОГИИ МАТЕРИАЛОВ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16,13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28.00.00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НАНОТЕХНОЛОГИИ И НАНОМАТЕРИАЛЫ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19,12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19.00.00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ПРОМЫШЛЕННАЯ ЭКОЛОГИЯ И БИОТЕХНОЛОГИИ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16,25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30.00.00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ФУНДАМЕНТАЛЬНАЯ МЕДИЦИНА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19,28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32.00.00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НАУКИ О ЗДОРОВЬЕ И ПРОФИЛАКТИЧЕСКАЯ МЕДИЦИНА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16,27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17.00.00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ОРУЖИЕ И СИСТЕМЫ ВООРУЖЕНИЯ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19,92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33.00.00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ФАРМАЦИЯ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16,32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24.00.00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АВИАЦИОННАЯ И РАКЕТНО-КОСМИЧЕСКАЯ ТЕХНИКА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20,40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23.00.00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ТЕХНИКА И ТЕХНОЛОГИИ НАЗЕМНОГО ТРАНСПОРТА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16,33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26.00.00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ТЕХНИКА И ТЕХНОЛОГИИ КОРАБЛЕСТРОЕНИЯ И ВОДНОГО ТРАНСПОРТА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20,56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0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15.00.00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МАШИНОСТРОЕНИЕ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16,44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14.00.00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latin typeface="Corbel" panose="020B0503020204020204" pitchFamily="34" charset="0"/>
                        </a:rPr>
                        <a:t>ЯДЕРНАЯ ЭНЕРГЕТИКА И ТЕХНОЛОГИИ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20,81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36.00.00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ВЕТЕРИНАРИЯ И ЗООТЕХНИЯ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16,47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25.00.00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latin typeface="Corbel" panose="020B0503020204020204" pitchFamily="34" charset="0"/>
                        </a:rPr>
                        <a:t>АЭРОНАВИГАЦИЯ И ЭКСПЛУАТАЦИЯ АВИАЦИОННОЙ И РАКЕТНО-КОСМИЧЕСКОЙ ТЕХНИКИ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800" u="none" strike="noStrike" kern="1200" dirty="0">
                          <a:latin typeface="Corbel" panose="020B0503020204020204" pitchFamily="34" charset="0"/>
                        </a:rPr>
                        <a:t>20,89</a:t>
                      </a:r>
                      <a:endParaRPr kumimoji="0" lang="ru-RU" sz="800" b="1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38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6" b="28932"/>
          <a:stretch/>
        </p:blipFill>
        <p:spPr>
          <a:xfrm>
            <a:off x="6418053" y="2313363"/>
            <a:ext cx="2719867" cy="2774556"/>
          </a:xfrm>
          <a:prstGeom prst="rect">
            <a:avLst/>
          </a:prstGeom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861916" y="2308445"/>
            <a:ext cx="1891222" cy="2498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Предложения:</a:t>
            </a:r>
          </a:p>
          <a:p>
            <a:pPr marL="0" indent="0">
              <a:buNone/>
            </a:pPr>
            <a:r>
              <a:rPr lang="ru-RU" sz="1000" dirty="0">
                <a:latin typeface="Corbel" panose="020B0503020204020204" pitchFamily="34" charset="0"/>
              </a:rPr>
              <a:t>Использовать пониженные соотношения численности студентов и преподавателей от в отношении специальностей культуры и искусства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Корректировка: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Учтено</a:t>
            </a:r>
            <a:r>
              <a:rPr lang="ru-RU" sz="1000" dirty="0"/>
              <a:t>: новая группа 3В с соотношением 1:6</a:t>
            </a:r>
          </a:p>
          <a:p>
            <a:pPr marL="0" indent="0">
              <a:buNone/>
            </a:pPr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471805" y="2308445"/>
            <a:ext cx="1803577" cy="23907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Предложения:</a:t>
            </a:r>
          </a:p>
          <a:p>
            <a:pPr marL="0" indent="0">
              <a:buNone/>
            </a:pPr>
            <a:r>
              <a:rPr lang="ru-RU" sz="1000" dirty="0">
                <a:latin typeface="Corbel" panose="020B0503020204020204" pitchFamily="34" charset="0"/>
              </a:rPr>
              <a:t>Учитывать дополнительные средства на спец. оборудование,  </a:t>
            </a:r>
            <a:r>
              <a:rPr lang="ru-RU" sz="1000" dirty="0" err="1">
                <a:latin typeface="Corbel" panose="020B0503020204020204" pitchFamily="34" charset="0"/>
              </a:rPr>
              <a:t>матзапасы</a:t>
            </a:r>
            <a:r>
              <a:rPr lang="ru-RU" sz="1000" dirty="0">
                <a:latin typeface="Corbel" panose="020B0503020204020204" pitchFamily="34" charset="0"/>
              </a:rPr>
              <a:t>, учебно-демонстрационные модели, обеспечивающие возможность моделирования условий профессиональной деятельности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Корректировка: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accent2"/>
                </a:solidFill>
              </a:rPr>
              <a:t>Учтено: </a:t>
            </a:r>
            <a:r>
              <a:rPr lang="ru-RU" sz="1000" dirty="0"/>
              <a:t>перенос УГСН 31.00.00. «Клиническая медицина» группы № 2 группу № 3А</a:t>
            </a:r>
          </a:p>
          <a:p>
            <a:pPr marL="0" indent="0">
              <a:buNone/>
            </a:pPr>
            <a:endParaRPr lang="ru-RU" sz="1000" dirty="0">
              <a:latin typeface="Corbel" panose="020B0503020204020204" pitchFamily="34" charset="0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194649" y="2308445"/>
            <a:ext cx="1453705" cy="22471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Предложения:</a:t>
            </a:r>
          </a:p>
          <a:p>
            <a:pPr marL="0" indent="0">
              <a:buNone/>
            </a:pPr>
            <a:r>
              <a:rPr lang="ru-RU" sz="1000" dirty="0">
                <a:latin typeface="Corbel" panose="020B0503020204020204" pitchFamily="34" charset="0"/>
              </a:rPr>
              <a:t>Учитывать затраты на плавательную и летательную практику</a:t>
            </a:r>
          </a:p>
          <a:p>
            <a:pPr marL="0" indent="0">
              <a:buNone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Корректировка:</a:t>
            </a:r>
          </a:p>
          <a:p>
            <a:pPr marL="0" indent="0">
              <a:buNone/>
            </a:pPr>
            <a:r>
              <a:rPr lang="ru-RU" sz="1000" dirty="0">
                <a:solidFill>
                  <a:srgbClr val="C00000"/>
                </a:solidFill>
              </a:rPr>
              <a:t>Учтено</a:t>
            </a:r>
            <a:r>
              <a:rPr lang="ru-RU" sz="1000" dirty="0"/>
              <a:t>: новая группа 3С с повышены затратами на проведение практики</a:t>
            </a:r>
          </a:p>
          <a:p>
            <a:pPr marL="0" indent="0">
              <a:buNone/>
            </a:pPr>
            <a:endParaRPr lang="ru-RU" sz="1000" dirty="0">
              <a:latin typeface="Corbel" panose="020B0503020204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000" dirty="0">
              <a:solidFill>
                <a:srgbClr val="002060"/>
              </a:solidFill>
              <a:latin typeface="Corbel" panose="020B0503020204020204" pitchFamily="34" charset="0"/>
              <a:ea typeface="Corbel" charset="0"/>
              <a:cs typeface="Corbel" charset="0"/>
            </a:endParaRPr>
          </a:p>
        </p:txBody>
      </p:sp>
      <p:cxnSp>
        <p:nvCxnSpPr>
          <p:cNvPr id="18" name="Straight Connector 59"/>
          <p:cNvCxnSpPr/>
          <p:nvPr/>
        </p:nvCxnSpPr>
        <p:spPr>
          <a:xfrm>
            <a:off x="685300" y="2385887"/>
            <a:ext cx="0" cy="1340724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0"/>
          <p:cNvCxnSpPr/>
          <p:nvPr/>
        </p:nvCxnSpPr>
        <p:spPr>
          <a:xfrm>
            <a:off x="3284989" y="2385887"/>
            <a:ext cx="0" cy="216971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1"/>
          <p:cNvCxnSpPr/>
          <p:nvPr/>
        </p:nvCxnSpPr>
        <p:spPr>
          <a:xfrm>
            <a:off x="6034554" y="2385887"/>
            <a:ext cx="0" cy="1409736"/>
          </a:xfrm>
          <a:prstGeom prst="line">
            <a:avLst/>
          </a:prstGeom>
          <a:ln w="12700">
            <a:solidFill>
              <a:schemeClr val="accent3"/>
            </a:solidFill>
            <a:prstDash val="solid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987">
            <a:off x="548982" y="1134399"/>
            <a:ext cx="1284501" cy="128427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1815">
            <a:off x="697965" y="1221481"/>
            <a:ext cx="1150881" cy="10363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987">
            <a:off x="3080314" y="1134399"/>
            <a:ext cx="1284501" cy="128427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1815">
            <a:off x="3229297" y="1221481"/>
            <a:ext cx="1150881" cy="1036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2987">
            <a:off x="5702573" y="1134400"/>
            <a:ext cx="1284501" cy="128427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1815">
            <a:off x="5851556" y="1221482"/>
            <a:ext cx="1150881" cy="1036384"/>
          </a:xfrm>
          <a:prstGeom prst="rect">
            <a:avLst/>
          </a:prstGeom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70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ПРЕДЛОЖЕНИЯ ГРБС ПО УЧЕТУ ОТРАСЛЕВОЙ СПЕЦИФИКИ 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9" name="Рисунок 58" descr="герб мал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363" y="1874982"/>
            <a:ext cx="186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F81BD"/>
                </a:solidFill>
                <a:latin typeface="Corbel" charset="0"/>
                <a:ea typeface="Corbel" charset="0"/>
                <a:cs typeface="Corbel" charset="0"/>
              </a:rPr>
              <a:t>МИНКУЛЬТУРЫ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407106" y="1884861"/>
            <a:ext cx="186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МИНЗДРАВ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76562" y="1695082"/>
            <a:ext cx="186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rbel" charset="0"/>
                <a:ea typeface="Corbel" charset="0"/>
                <a:cs typeface="Corbel" charset="0"/>
              </a:rPr>
              <a:t>РОССМОРРЕЧФЛОТ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orbel" charset="0"/>
              </a:rPr>
              <a:t>РОСАВИАЦИИ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074558" y="944506"/>
            <a:ext cx="684000" cy="684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 descr="C:\Users\nad\AppData\Local\Temp\noun_164758_cc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0100" t="20600" r="10101" b="35300"/>
          <a:stretch>
            <a:fillRect/>
          </a:stretch>
        </p:blipFill>
        <p:spPr bwMode="auto">
          <a:xfrm>
            <a:off x="8141392" y="1098422"/>
            <a:ext cx="581200" cy="321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6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96" b="28932"/>
          <a:stretch/>
        </p:blipFill>
        <p:spPr>
          <a:xfrm>
            <a:off x="6418053" y="2313363"/>
            <a:ext cx="2719867" cy="277455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0747" b="45955"/>
          <a:stretch/>
        </p:blipFill>
        <p:spPr>
          <a:xfrm rot="20833383">
            <a:off x="6643164" y="3140299"/>
            <a:ext cx="2666352" cy="163765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spc="70" dirty="0">
                <a:solidFill>
                  <a:srgbClr val="583C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КОРРЕКТИРОВКА СОСТАВА СТОИМОСТНЫХ ГРУПП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9" name="Рисунок 58" descr="герб мал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24" name="Содержимое 4"/>
          <p:cNvSpPr txBox="1">
            <a:spLocks/>
          </p:cNvSpPr>
          <p:nvPr/>
        </p:nvSpPr>
        <p:spPr>
          <a:xfrm>
            <a:off x="2950234" y="1829824"/>
            <a:ext cx="3355675" cy="57995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42.00.00. «Средства массовой информации и информационно-библиотечное дело» </a:t>
            </a:r>
          </a:p>
          <a:p>
            <a:pPr algn="l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37.00.00. «Психологические науки»</a:t>
            </a:r>
          </a:p>
        </p:txBody>
      </p:sp>
      <p:sp>
        <p:nvSpPr>
          <p:cNvPr id="25" name="Содержимое 4"/>
          <p:cNvSpPr txBox="1">
            <a:spLocks/>
          </p:cNvSpPr>
          <p:nvPr/>
        </p:nvSpPr>
        <p:spPr>
          <a:xfrm>
            <a:off x="2950234" y="2881440"/>
            <a:ext cx="3355675" cy="5833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lnSpcReduction="10000"/>
          </a:bodyPr>
          <a:lstStyle/>
          <a:p>
            <a:pPr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50.00.00. «Искусствознание» </a:t>
            </a:r>
          </a:p>
          <a:p>
            <a:pPr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51.00.00. «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Культуроведение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и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социоциокультурные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проекты»</a:t>
            </a: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7293715" y="1829639"/>
            <a:ext cx="1454998" cy="1655299"/>
          </a:xfrm>
          <a:prstGeom prst="flowChartProcess">
            <a:avLst/>
          </a:prstGeom>
          <a:solidFill>
            <a:srgbClr val="4191CC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ГРУППА № 1</a:t>
            </a:r>
          </a:p>
        </p:txBody>
      </p:sp>
      <p:sp>
        <p:nvSpPr>
          <p:cNvPr id="29" name="Содержимое 4"/>
          <p:cNvSpPr txBox="1">
            <a:spLocks/>
          </p:cNvSpPr>
          <p:nvPr/>
        </p:nvSpPr>
        <p:spPr>
          <a:xfrm>
            <a:off x="2950234" y="3922815"/>
            <a:ext cx="3355675" cy="5937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indent="-256032">
              <a:spcBef>
                <a:spcPts val="300"/>
              </a:spcBef>
              <a:buClr>
                <a:schemeClr val="accent3"/>
              </a:buClr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31.00.00 «Клиническая медицина»</a:t>
            </a:r>
          </a:p>
          <a:p>
            <a:pPr lvl="0" indent="-256032">
              <a:spcBef>
                <a:spcPts val="300"/>
              </a:spcBef>
              <a:buClr>
                <a:schemeClr val="accent3"/>
              </a:buClr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21.00.00. «Прикладная геология, горное дело, нефтегазовое дело и геодезия»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7293715" y="3901328"/>
            <a:ext cx="1454998" cy="648568"/>
          </a:xfrm>
          <a:prstGeom prst="flowChartProcess">
            <a:avLst/>
          </a:prstGeom>
          <a:solidFill>
            <a:srgbClr val="4191CC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ГРУППА № 3</a:t>
            </a:r>
          </a:p>
        </p:txBody>
      </p:sp>
      <p:pic>
        <p:nvPicPr>
          <p:cNvPr id="36" name="Рисунок 35" descr="полосатый гол 2 сл.png"/>
          <p:cNvPicPr>
            <a:picLocks noChangeAspect="1"/>
          </p:cNvPicPr>
          <p:nvPr/>
        </p:nvPicPr>
        <p:blipFill rotWithShape="1">
          <a:blip r:embed="rId7" cstate="print"/>
          <a:srcRect l="6719" r="5397"/>
          <a:stretch/>
        </p:blipFill>
        <p:spPr>
          <a:xfrm>
            <a:off x="539750" y="1807512"/>
            <a:ext cx="2117187" cy="60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360" y="1969451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ГРУППА № 2</a:t>
            </a:r>
          </a:p>
        </p:txBody>
      </p:sp>
      <p:pic>
        <p:nvPicPr>
          <p:cNvPr id="67" name="Рисунок 66" descr="полосатый гол 2 сл.png"/>
          <p:cNvPicPr>
            <a:picLocks noChangeAspect="1"/>
          </p:cNvPicPr>
          <p:nvPr/>
        </p:nvPicPr>
        <p:blipFill rotWithShape="1">
          <a:blip r:embed="rId7" cstate="print"/>
          <a:srcRect l="6719" r="5397"/>
          <a:stretch/>
        </p:blipFill>
        <p:spPr>
          <a:xfrm>
            <a:off x="539750" y="2854825"/>
            <a:ext cx="2117187" cy="622946"/>
          </a:xfrm>
          <a:prstGeom prst="rect">
            <a:avLst/>
          </a:prstGeom>
        </p:spPr>
      </p:pic>
      <p:sp>
        <p:nvSpPr>
          <p:cNvPr id="54" name="Стрелка вниз 53"/>
          <p:cNvSpPr/>
          <p:nvPr/>
        </p:nvSpPr>
        <p:spPr>
          <a:xfrm rot="16200000">
            <a:off x="6592322" y="1855530"/>
            <a:ext cx="418459" cy="55805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6592322" y="2894102"/>
            <a:ext cx="418459" cy="55805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6592322" y="3942855"/>
            <a:ext cx="418459" cy="55805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 descr="полосатый гол 2 сл.png"/>
          <p:cNvPicPr>
            <a:picLocks noChangeAspect="1"/>
          </p:cNvPicPr>
          <p:nvPr/>
        </p:nvPicPr>
        <p:blipFill rotWithShape="1">
          <a:blip r:embed="rId7" cstate="print"/>
          <a:srcRect l="6719" r="5397"/>
          <a:stretch/>
        </p:blipFill>
        <p:spPr>
          <a:xfrm>
            <a:off x="539750" y="3922815"/>
            <a:ext cx="2117187" cy="62708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75691" y="3024653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ГРУППА № 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77456" y="409891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orbel" panose="020B0503020204020204" pitchFamily="34" charset="0"/>
              </a:rPr>
              <a:t>ГРУППА № 2</a:t>
            </a:r>
          </a:p>
        </p:txBody>
      </p:sp>
      <p:sp>
        <p:nvSpPr>
          <p:cNvPr id="74" name="Овал 73"/>
          <p:cNvSpPr/>
          <p:nvPr/>
        </p:nvSpPr>
        <p:spPr>
          <a:xfrm>
            <a:off x="8063258" y="963973"/>
            <a:ext cx="684000" cy="684000"/>
          </a:xfrm>
          <a:prstGeom prst="ellipse">
            <a:avLst/>
          </a:prstGeom>
          <a:noFill/>
          <a:ln w="28575">
            <a:solidFill>
              <a:srgbClr val="583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2" descr="C:\Users\nad\AppData\Local\Temp\noun_1257424_cc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8478"/>
          <a:stretch>
            <a:fillRect/>
          </a:stretch>
        </p:blipFill>
        <p:spPr bwMode="auto">
          <a:xfrm>
            <a:off x="8153724" y="1062595"/>
            <a:ext cx="554824" cy="452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53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等腰三角形 51"/>
          <p:cNvSpPr/>
          <p:nvPr/>
        </p:nvSpPr>
        <p:spPr>
          <a:xfrm flipV="1">
            <a:off x="3167311" y="1260764"/>
            <a:ext cx="1274254" cy="997090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53" name="等腰三角形 51"/>
          <p:cNvSpPr/>
          <p:nvPr/>
        </p:nvSpPr>
        <p:spPr>
          <a:xfrm flipV="1">
            <a:off x="446313" y="1241399"/>
            <a:ext cx="1274254" cy="997090"/>
          </a:xfrm>
          <a:prstGeom prst="triangle">
            <a:avLst/>
          </a:prstGeom>
          <a:gradFill>
            <a:gsLst>
              <a:gs pos="0">
                <a:srgbClr val="317CB5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020022"/>
            <a:ext cx="9145588" cy="123478"/>
          </a:xfrm>
          <a:prstGeom prst="rect">
            <a:avLst/>
          </a:prstGeom>
          <a:solidFill>
            <a:srgbClr val="669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5588" cy="699542"/>
          </a:xfrm>
          <a:prstGeom prst="rect">
            <a:avLst/>
          </a:prstGeom>
          <a:solidFill>
            <a:srgbClr val="CDD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082" y="119859"/>
            <a:ext cx="7562153" cy="468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>
                <a:solidFill>
                  <a:srgbClr val="312A73"/>
                </a:solidFill>
                <a:latin typeface="Corbel" panose="020B0503020204020204" pitchFamily="34" charset="0"/>
              </a:rPr>
              <a:t>МИНОБРНАУКИ РОССИИ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2A73"/>
              </a:solidFill>
              <a:effectLst/>
              <a:uLnTx/>
              <a:uFillTx/>
              <a:latin typeface="Corbel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7" name="Рисунок 56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75" y="123478"/>
            <a:ext cx="432122" cy="46739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98831" y="639234"/>
            <a:ext cx="7749882" cy="7202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СТОИМОСТНЫЕ ГРУППЫ </a:t>
            </a:r>
            <a:r>
              <a:rPr lang="ru-RU" sz="1400" b="1" spc="70" dirty="0">
                <a:solidFill>
                  <a:srgbClr val="002A7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2019 ГОДА: ГРУППА № 3</a:t>
            </a:r>
            <a:endParaRPr lang="ru-RU" sz="1400" b="1" dirty="0">
              <a:solidFill>
                <a:srgbClr val="002A7E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061" y="2770055"/>
            <a:ext cx="2639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ПОВЫШЕНИЕ ЗАТРАТ НА МАТЗАПАСЫ, ПРАКТИКУ, РЕЗЕРВ, ФОТ ПО СРАВНЕНИЮ С ГРУППОЙ 2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Клиническая медицина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Ядерная энергетика и технологии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Физико-технические науки и технологии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Оружие и системы вооружения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Прикладная геология, горное дело,</a:t>
            </a:r>
          </a:p>
          <a:p>
            <a:pPr fontAlgn="ct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    нефтегазовое дело и геодезия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Авиационная и ракетно-космическая техника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Нанотехнологии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и </a:t>
            </a:r>
            <a:r>
              <a:rPr lang="ru-RU" sz="800" dirty="0" err="1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наноматериалы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Фундаментальная медицина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Физическая культура и спорт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Военное управление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Обеспечение государственной безопасности</a:t>
            </a:r>
          </a:p>
          <a:p>
            <a:endParaRPr lang="ru-RU" sz="800" b="1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3411" y="2770055"/>
            <a:ext cx="256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ЧИСЛЕННОСТЬ ППС И СТУДЕНТОВ – 1:6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Сценические искусства и литературное творчество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Музыкальное искусство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Изобразительное и прикладные виды искусств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Экранные искусства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1156" y="2748701"/>
            <a:ext cx="258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ПОВЫШЕНИЕ ЗАТРАТ НА ПРАКТИКУ ПО СРАВНЕНИЮ С 3А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Аэронавигация и эксплуатация авиационной и ракетно-космической техники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Техника и технологии кораблестроения и водного транспорта</a:t>
            </a:r>
          </a:p>
        </p:txBody>
      </p:sp>
      <p:sp>
        <p:nvSpPr>
          <p:cNvPr id="86" name="等腰三角形 51"/>
          <p:cNvSpPr/>
          <p:nvPr/>
        </p:nvSpPr>
        <p:spPr>
          <a:xfrm flipV="1">
            <a:off x="5891485" y="1304493"/>
            <a:ext cx="1274254" cy="997090"/>
          </a:xfrm>
          <a:prstGeom prst="triangle">
            <a:avLst/>
          </a:prstGeom>
          <a:gradFill>
            <a:gsLst>
              <a:gs pos="0">
                <a:schemeClr val="accent5"/>
              </a:gs>
              <a:gs pos="100000">
                <a:srgbClr val="EEECE1">
                  <a:lumMod val="90000"/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endParaRPr lang="zh-CN" altLang="en-US" sz="600" kern="0">
              <a:solidFill>
                <a:sysClr val="window" lastClr="FFFFFF"/>
              </a:solidFill>
              <a:ea typeface="宋体"/>
            </a:endParaRP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464108" y="1278959"/>
            <a:ext cx="1323397" cy="26929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b="1" dirty="0">
                <a:solidFill>
                  <a:schemeClr val="accent1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ПОДГРУППА 3А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5870775" y="1278959"/>
            <a:ext cx="1312343" cy="4238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b="1" dirty="0">
                <a:solidFill>
                  <a:schemeClr val="accent1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ПОДГРУППА 3С</a:t>
            </a:r>
          </a:p>
          <a:p>
            <a:pPr marL="0" indent="0" algn="ctr">
              <a:buNone/>
            </a:pPr>
            <a:endParaRPr lang="en-US" sz="1000" b="1" dirty="0">
              <a:solidFill>
                <a:schemeClr val="accent1"/>
              </a:solidFill>
              <a:latin typeface="Corbel" pitchFamily="34" charset="0"/>
              <a:ea typeface="Roboto" panose="02000000000000000000" pitchFamily="2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3163575" y="1278959"/>
            <a:ext cx="1335275" cy="4271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00" b="1" dirty="0">
                <a:solidFill>
                  <a:schemeClr val="accent1"/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ПОДГРУППА 3В</a:t>
            </a:r>
          </a:p>
        </p:txBody>
      </p:sp>
      <p:sp>
        <p:nvSpPr>
          <p:cNvPr id="58" name="Rectangle 20"/>
          <p:cNvSpPr/>
          <p:nvPr/>
        </p:nvSpPr>
        <p:spPr>
          <a:xfrm>
            <a:off x="1970660" y="2427225"/>
            <a:ext cx="1614193" cy="534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60" name="Rectangle 21"/>
          <p:cNvSpPr/>
          <p:nvPr/>
        </p:nvSpPr>
        <p:spPr>
          <a:xfrm>
            <a:off x="3514524" y="2427225"/>
            <a:ext cx="2772000" cy="5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64" name="Rectangle 22"/>
          <p:cNvSpPr/>
          <p:nvPr/>
        </p:nvSpPr>
        <p:spPr>
          <a:xfrm>
            <a:off x="6225323" y="2427225"/>
            <a:ext cx="2520000" cy="5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65" name="Rectangle 24"/>
          <p:cNvSpPr/>
          <p:nvPr/>
        </p:nvSpPr>
        <p:spPr>
          <a:xfrm>
            <a:off x="544767" y="2427225"/>
            <a:ext cx="1614193" cy="53465"/>
          </a:xfrm>
          <a:prstGeom prst="rect">
            <a:avLst/>
          </a:prstGeom>
          <a:solidFill>
            <a:srgbClr val="317C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ea typeface="Roboto" panose="02000000000000000000" pitchFamily="2" charset="0"/>
              <a:cs typeface="Helvetica Neue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95751" y="2073890"/>
            <a:ext cx="592436" cy="658263"/>
            <a:chOff x="252314" y="3435846"/>
            <a:chExt cx="453651" cy="504056"/>
          </a:xfrm>
        </p:grpSpPr>
        <p:sp>
          <p:nvSpPr>
            <p:cNvPr id="67" name="Шестиугольник 66"/>
            <p:cNvSpPr/>
            <p:nvPr/>
          </p:nvSpPr>
          <p:spPr>
            <a:xfrm rot="5596960">
              <a:off x="265382" y="3493528"/>
              <a:ext cx="445469" cy="38402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14" y="3435846"/>
              <a:ext cx="453651" cy="504056"/>
            </a:xfrm>
            <a:prstGeom prst="rect">
              <a:avLst/>
            </a:prstGeom>
          </p:spPr>
        </p:pic>
      </p:grpSp>
      <p:sp>
        <p:nvSpPr>
          <p:cNvPr id="73" name="Freeform 49"/>
          <p:cNvSpPr>
            <a:spLocks noChangeAspect="1" noEditPoints="1"/>
          </p:cNvSpPr>
          <p:nvPr/>
        </p:nvSpPr>
        <p:spPr bwMode="auto">
          <a:xfrm>
            <a:off x="915685" y="2247013"/>
            <a:ext cx="336035" cy="294738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rgbClr val="3E8AC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225330" y="2109678"/>
            <a:ext cx="592436" cy="658263"/>
            <a:chOff x="6247275" y="2109678"/>
            <a:chExt cx="592436" cy="658263"/>
          </a:xfrm>
        </p:grpSpPr>
        <p:sp>
          <p:nvSpPr>
            <p:cNvPr id="71" name="Шестиугольник 70"/>
            <p:cNvSpPr/>
            <p:nvPr/>
          </p:nvSpPr>
          <p:spPr>
            <a:xfrm rot="5596960">
              <a:off x="6264341" y="2185007"/>
              <a:ext cx="581752" cy="5015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275" y="2109678"/>
              <a:ext cx="592436" cy="658263"/>
            </a:xfrm>
            <a:prstGeom prst="rect">
              <a:avLst/>
            </a:prstGeom>
          </p:spPr>
        </p:pic>
        <p:grpSp>
          <p:nvGrpSpPr>
            <p:cNvPr id="74" name="Группа 73"/>
            <p:cNvGrpSpPr/>
            <p:nvPr/>
          </p:nvGrpSpPr>
          <p:grpSpPr>
            <a:xfrm>
              <a:off x="6406183" y="2298654"/>
              <a:ext cx="274618" cy="272031"/>
              <a:chOff x="3532598" y="4059901"/>
              <a:chExt cx="1906463" cy="1888505"/>
            </a:xfrm>
            <a:solidFill>
              <a:schemeClr val="accent1"/>
            </a:solidFill>
          </p:grpSpPr>
          <p:sp>
            <p:nvSpPr>
              <p:cNvPr id="75" name="Freeform 11"/>
              <p:cNvSpPr>
                <a:spLocks noChangeArrowheads="1"/>
              </p:cNvSpPr>
              <p:nvPr/>
            </p:nvSpPr>
            <p:spPr bwMode="auto">
              <a:xfrm>
                <a:off x="3635285" y="5273842"/>
                <a:ext cx="243958" cy="442762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  <p:sp>
            <p:nvSpPr>
              <p:cNvPr id="76" name="Freeform 12"/>
              <p:cNvSpPr>
                <a:spLocks noChangeArrowheads="1"/>
              </p:cNvSpPr>
              <p:nvPr/>
            </p:nvSpPr>
            <p:spPr bwMode="auto">
              <a:xfrm>
                <a:off x="4032842" y="5029875"/>
                <a:ext cx="243958" cy="686728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  <p:sp>
            <p:nvSpPr>
              <p:cNvPr id="77" name="Freeform 13"/>
              <p:cNvSpPr>
                <a:spLocks noChangeArrowheads="1"/>
              </p:cNvSpPr>
              <p:nvPr/>
            </p:nvSpPr>
            <p:spPr bwMode="auto">
              <a:xfrm>
                <a:off x="4430399" y="5029875"/>
                <a:ext cx="243958" cy="686728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  <p:sp>
            <p:nvSpPr>
              <p:cNvPr id="78" name="Freeform 14"/>
              <p:cNvSpPr>
                <a:spLocks noChangeArrowheads="1"/>
              </p:cNvSpPr>
              <p:nvPr/>
            </p:nvSpPr>
            <p:spPr bwMode="auto">
              <a:xfrm>
                <a:off x="4818924" y="4794942"/>
                <a:ext cx="262023" cy="930694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  <p:sp>
            <p:nvSpPr>
              <p:cNvPr id="79" name="Freeform 15"/>
              <p:cNvSpPr>
                <a:spLocks noChangeArrowheads="1"/>
              </p:cNvSpPr>
              <p:nvPr/>
            </p:nvSpPr>
            <p:spPr bwMode="auto">
              <a:xfrm>
                <a:off x="3572041" y="4379291"/>
                <a:ext cx="1490835" cy="930694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  <p:sp>
            <p:nvSpPr>
              <p:cNvPr id="80" name="Freeform 16"/>
              <p:cNvSpPr>
                <a:spLocks noChangeArrowheads="1"/>
              </p:cNvSpPr>
              <p:nvPr/>
            </p:nvSpPr>
            <p:spPr bwMode="auto">
              <a:xfrm>
                <a:off x="3532598" y="4059901"/>
                <a:ext cx="1906463" cy="1888505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3502037" y="2088520"/>
            <a:ext cx="592436" cy="658263"/>
            <a:chOff x="3538612" y="2088520"/>
            <a:chExt cx="592436" cy="658263"/>
          </a:xfrm>
        </p:grpSpPr>
        <p:sp>
          <p:nvSpPr>
            <p:cNvPr id="69" name="Шестиугольник 68"/>
            <p:cNvSpPr/>
            <p:nvPr/>
          </p:nvSpPr>
          <p:spPr>
            <a:xfrm rot="5596960">
              <a:off x="3555678" y="2163848"/>
              <a:ext cx="581752" cy="50151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612" y="2088520"/>
              <a:ext cx="592436" cy="658263"/>
            </a:xfrm>
            <a:prstGeom prst="rect">
              <a:avLst/>
            </a:prstGeom>
          </p:spPr>
        </p:pic>
        <p:sp>
          <p:nvSpPr>
            <p:cNvPr id="84" name="Freeform 237"/>
            <p:cNvSpPr>
              <a:spLocks noChangeArrowheads="1"/>
            </p:cNvSpPr>
            <p:nvPr/>
          </p:nvSpPr>
          <p:spPr bwMode="auto">
            <a:xfrm>
              <a:off x="3699347" y="2337716"/>
              <a:ext cx="282112" cy="207203"/>
            </a:xfrm>
            <a:custGeom>
              <a:avLst/>
              <a:gdLst>
                <a:gd name="T0" fmla="*/ 857962 w 1347"/>
                <a:gd name="T1" fmla="*/ 883302 h 987"/>
                <a:gd name="T2" fmla="*/ 734978 w 1347"/>
                <a:gd name="T3" fmla="*/ 784995 h 987"/>
                <a:gd name="T4" fmla="*/ 61492 w 1347"/>
                <a:gd name="T5" fmla="*/ 171672 h 987"/>
                <a:gd name="T6" fmla="*/ 24890 w 1347"/>
                <a:gd name="T7" fmla="*/ 48420 h 987"/>
                <a:gd name="T8" fmla="*/ 134697 w 1347"/>
                <a:gd name="T9" fmla="*/ 0 h 987"/>
                <a:gd name="T10" fmla="*/ 1837445 w 1347"/>
                <a:gd name="T11" fmla="*/ 0 h 987"/>
                <a:gd name="T12" fmla="*/ 1947252 w 1347"/>
                <a:gd name="T13" fmla="*/ 60158 h 987"/>
                <a:gd name="T14" fmla="*/ 1910650 w 1347"/>
                <a:gd name="T15" fmla="*/ 183410 h 987"/>
                <a:gd name="T16" fmla="*/ 1175672 w 1347"/>
                <a:gd name="T17" fmla="*/ 845153 h 987"/>
                <a:gd name="T18" fmla="*/ 857962 w 1347"/>
                <a:gd name="T19" fmla="*/ 883302 h 987"/>
                <a:gd name="T20" fmla="*/ 134697 w 1347"/>
                <a:gd name="T21" fmla="*/ 1446738 h 987"/>
                <a:gd name="T22" fmla="*/ 0 w 1347"/>
                <a:gd name="T23" fmla="*/ 1311748 h 987"/>
                <a:gd name="T24" fmla="*/ 0 w 1347"/>
                <a:gd name="T25" fmla="*/ 330138 h 987"/>
                <a:gd name="T26" fmla="*/ 61492 w 1347"/>
                <a:gd name="T27" fmla="*/ 318400 h 987"/>
                <a:gd name="T28" fmla="*/ 342599 w 1347"/>
                <a:gd name="T29" fmla="*/ 600117 h 987"/>
                <a:gd name="T30" fmla="*/ 367489 w 1347"/>
                <a:gd name="T31" fmla="*/ 723369 h 987"/>
                <a:gd name="T32" fmla="*/ 159587 w 1347"/>
                <a:gd name="T33" fmla="*/ 1213440 h 987"/>
                <a:gd name="T34" fmla="*/ 184477 w 1347"/>
                <a:gd name="T35" fmla="*/ 1213440 h 987"/>
                <a:gd name="T36" fmla="*/ 465584 w 1347"/>
                <a:gd name="T37" fmla="*/ 845153 h 987"/>
                <a:gd name="T38" fmla="*/ 575391 w 1347"/>
                <a:gd name="T39" fmla="*/ 833415 h 987"/>
                <a:gd name="T40" fmla="*/ 698375 w 1347"/>
                <a:gd name="T41" fmla="*/ 943461 h 987"/>
                <a:gd name="T42" fmla="*/ 833073 w 1347"/>
                <a:gd name="T43" fmla="*/ 1018292 h 987"/>
                <a:gd name="T44" fmla="*/ 1200562 w 1347"/>
                <a:gd name="T45" fmla="*/ 993348 h 987"/>
                <a:gd name="T46" fmla="*/ 1383574 w 1347"/>
                <a:gd name="T47" fmla="*/ 833415 h 987"/>
                <a:gd name="T48" fmla="*/ 1493381 w 1347"/>
                <a:gd name="T49" fmla="*/ 845153 h 987"/>
                <a:gd name="T50" fmla="*/ 1799378 w 1347"/>
                <a:gd name="T51" fmla="*/ 1251590 h 987"/>
                <a:gd name="T52" fmla="*/ 1812555 w 1347"/>
                <a:gd name="T53" fmla="*/ 1238384 h 987"/>
                <a:gd name="T54" fmla="*/ 1604653 w 1347"/>
                <a:gd name="T55" fmla="*/ 723369 h 987"/>
                <a:gd name="T56" fmla="*/ 1628079 w 1347"/>
                <a:gd name="T57" fmla="*/ 600117 h 987"/>
                <a:gd name="T58" fmla="*/ 1922363 w 1347"/>
                <a:gd name="T59" fmla="*/ 318400 h 987"/>
                <a:gd name="T60" fmla="*/ 1970678 w 1347"/>
                <a:gd name="T61" fmla="*/ 330138 h 987"/>
                <a:gd name="T62" fmla="*/ 1970678 w 1347"/>
                <a:gd name="T63" fmla="*/ 1324954 h 987"/>
                <a:gd name="T64" fmla="*/ 1824268 w 1347"/>
                <a:gd name="T65" fmla="*/ 1446738 h 987"/>
                <a:gd name="T66" fmla="*/ 134697 w 1347"/>
                <a:gd name="T67" fmla="*/ 1446738 h 987"/>
                <a:gd name="T68" fmla="*/ 134697 w 1347"/>
                <a:gd name="T69" fmla="*/ 1446738 h 987"/>
                <a:gd name="T70" fmla="*/ 134697 w 1347"/>
                <a:gd name="T71" fmla="*/ 1446738 h 9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wrap="none" lIns="243852" tIns="121926" rIns="243852" bIns="121926" anchor="ctr"/>
            <a:lstStyle/>
            <a:p>
              <a:endParaRPr lang="ru-RU" sz="600"/>
            </a:p>
          </p:txBody>
        </p:sp>
      </p:grpSp>
      <p:sp>
        <p:nvSpPr>
          <p:cNvPr id="91" name="Скругленный прямоугольник 90"/>
          <p:cNvSpPr/>
          <p:nvPr/>
        </p:nvSpPr>
        <p:spPr>
          <a:xfrm>
            <a:off x="425486" y="4495891"/>
            <a:ext cx="2639584" cy="588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ПРОЧИЕ СПЕЦИАЛЬНОСТИ СТОИМОСТНОЙ ГРУППЫ № 3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3366813" y="3407302"/>
            <a:ext cx="2458863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СПЕЦИАЛЬНОСТИ КУЛЬТУРЫ И ИСКУССТВА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6026121" y="3463133"/>
            <a:ext cx="298833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  <a:ea typeface="Segoe UI" pitchFamily="34" charset="0"/>
                <a:cs typeface="Segoe UI" pitchFamily="34" charset="0"/>
              </a:rPr>
              <a:t>СПЕЦИАЛЬНОСТИ, ДЛЯ КОТОРЫХ ПРЕДУСМОТРЕНА ЛЕТНАЯ И ПЛАВАТЕЛЬНАЯ ПРАКТИКА</a:t>
            </a:r>
          </a:p>
        </p:txBody>
      </p:sp>
      <p:cxnSp>
        <p:nvCxnSpPr>
          <p:cNvPr id="94" name="Straight Connector 60"/>
          <p:cNvCxnSpPr/>
          <p:nvPr/>
        </p:nvCxnSpPr>
        <p:spPr>
          <a:xfrm rot="16200000">
            <a:off x="4708037" y="2468794"/>
            <a:ext cx="0" cy="241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60"/>
          <p:cNvCxnSpPr/>
          <p:nvPr/>
        </p:nvCxnSpPr>
        <p:spPr>
          <a:xfrm rot="16200000">
            <a:off x="7337156" y="2460261"/>
            <a:ext cx="0" cy="241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60"/>
          <p:cNvCxnSpPr/>
          <p:nvPr/>
        </p:nvCxnSpPr>
        <p:spPr>
          <a:xfrm rot="16200000">
            <a:off x="1745750" y="3396606"/>
            <a:ext cx="0" cy="241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72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sz="2400" b="1" dirty="0" smtClean="0">
            <a:solidFill>
              <a:schemeClr val="bg1"/>
            </a:solidFill>
            <a:latin typeface="Corbe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2982</Words>
  <Application>Microsoft Office PowerPoint</Application>
  <PresentationFormat>Произвольный</PresentationFormat>
  <Paragraphs>873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Интернет</cp:lastModifiedBy>
  <cp:revision>552</cp:revision>
  <cp:lastPrinted>2018-08-24T06:08:58Z</cp:lastPrinted>
  <dcterms:created xsi:type="dcterms:W3CDTF">2018-06-22T21:19:34Z</dcterms:created>
  <dcterms:modified xsi:type="dcterms:W3CDTF">2018-08-24T06:28:55Z</dcterms:modified>
</cp:coreProperties>
</file>