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0" r:id="rId3"/>
    <p:sldId id="261" r:id="rId4"/>
    <p:sldId id="264" r:id="rId5"/>
    <p:sldId id="262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94660"/>
  </p:normalViewPr>
  <p:slideViewPr>
    <p:cSldViewPr snapToGrid="0">
      <p:cViewPr>
        <p:scale>
          <a:sx n="84" d="100"/>
          <a:sy n="84" d="100"/>
        </p:scale>
        <p:origin x="51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ACB4F-5293-4763-AE3B-28838BB04D72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F9462-8AFA-4ED5-80BC-CEB07FC23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94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17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861366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903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3DF6-D5C2-42D0-8812-2DBBA9CF98FF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21CE-B62A-4653-A1C5-7CA7DAC01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92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3DF6-D5C2-42D0-8812-2DBBA9CF98FF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21CE-B62A-4653-A1C5-7CA7DAC01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748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3DF6-D5C2-42D0-8812-2DBBA9CF98FF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21CE-B62A-4653-A1C5-7CA7DAC01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96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9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 userDrawn="1"/>
        </p:nvSpPr>
        <p:spPr>
          <a:xfrm rot="5400000">
            <a:off x="11681291" y="6247143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8" y="6340870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15895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3DF6-D5C2-42D0-8812-2DBBA9CF98FF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21CE-B62A-4653-A1C5-7CA7DAC01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18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3DF6-D5C2-42D0-8812-2DBBA9CF98FF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21CE-B62A-4653-A1C5-7CA7DAC01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71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3DF6-D5C2-42D0-8812-2DBBA9CF98FF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21CE-B62A-4653-A1C5-7CA7DAC01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01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3DF6-D5C2-42D0-8812-2DBBA9CF98FF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21CE-B62A-4653-A1C5-7CA7DAC01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6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3DF6-D5C2-42D0-8812-2DBBA9CF98FF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21CE-B62A-4653-A1C5-7CA7DAC01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55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3DF6-D5C2-42D0-8812-2DBBA9CF98FF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21CE-B62A-4653-A1C5-7CA7DAC01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48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3DF6-D5C2-42D0-8812-2DBBA9CF98FF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21CE-B62A-4653-A1C5-7CA7DAC01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39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3DF6-D5C2-42D0-8812-2DBBA9CF98FF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21CE-B62A-4653-A1C5-7CA7DAC01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20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C3DF6-D5C2-42D0-8812-2DBBA9CF98FF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121CE-B62A-4653-A1C5-7CA7DAC01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42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http://alumni.mgimo.ru/resources/000/000/000/001/222/1222431.jpg">
            <a:extLst>
              <a:ext uri="{FF2B5EF4-FFF2-40B4-BE49-F238E27FC236}">
                <a16:creationId xmlns="" xmlns:a16="http://schemas.microsoft.com/office/drawing/2014/main" id="{CA6F6219-685E-46F4-B67E-086686F3E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240747" cy="688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ounded Rectangle 16"/>
          <p:cNvSpPr/>
          <p:nvPr/>
        </p:nvSpPr>
        <p:spPr>
          <a:xfrm>
            <a:off x="1199122" y="1229528"/>
            <a:ext cx="10276598" cy="4992607"/>
          </a:xfrm>
          <a:prstGeom prst="roundRect">
            <a:avLst>
              <a:gd name="adj" fmla="val 4263"/>
            </a:avLst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Практика реализации перехода на нормативно-</a:t>
            </a:r>
            <a:r>
              <a:rPr lang="ru-RU" sz="24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подушевое</a:t>
            </a:r>
            <a:r>
              <a:rPr lang="ru-RU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финансирование высшего образования на примере отраслевого вуза (МГИМО МИД России)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2700000">
            <a:off x="6137779" y="4595706"/>
            <a:ext cx="230427" cy="230427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112217" y="4719294"/>
            <a:ext cx="1824221" cy="0"/>
          </a:xfrm>
          <a:prstGeom prst="line">
            <a:avLst/>
          </a:prstGeom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538521" y="4710919"/>
            <a:ext cx="1747412" cy="0"/>
          </a:xfrm>
          <a:prstGeom prst="line">
            <a:avLst/>
          </a:prstGeom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919" y="122952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1993" y="4815549"/>
            <a:ext cx="9739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Докладчик:  </a:t>
            </a:r>
            <a:r>
              <a:rPr lang="ru-RU" sz="2000" b="1" dirty="0" smtClean="0"/>
              <a:t>Кузьмина Наталия Борисовна</a:t>
            </a:r>
            <a:endParaRPr lang="ru-RU" sz="2000" b="1" dirty="0" smtClean="0"/>
          </a:p>
          <a:p>
            <a:r>
              <a:rPr lang="ru-RU" sz="2000" b="1" dirty="0" smtClean="0"/>
              <a:t>                        Проректор по финансово-экономическим вопросам МГИМО МИД России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862725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lide Number Placeholder 257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xfrm>
            <a:off x="0" y="496321"/>
            <a:ext cx="12192000" cy="471365"/>
          </a:xfrm>
        </p:spPr>
        <p:txBody>
          <a:bodyPr/>
          <a:lstStyle/>
          <a:p>
            <a:r>
              <a:rPr lang="ru-RU" dirty="0"/>
              <a:t>Переход на нормативно-</a:t>
            </a:r>
            <a:r>
              <a:rPr lang="ru-RU" dirty="0" err="1"/>
              <a:t>подушевое</a:t>
            </a:r>
            <a:r>
              <a:rPr lang="ru-RU" dirty="0"/>
              <a:t> финансирование </a:t>
            </a:r>
            <a:endParaRPr lang="en-US" dirty="0" smtClean="0"/>
          </a:p>
        </p:txBody>
      </p:sp>
      <p:sp>
        <p:nvSpPr>
          <p:cNvPr id="77" name="Bent Arrow 76"/>
          <p:cNvSpPr/>
          <p:nvPr/>
        </p:nvSpPr>
        <p:spPr>
          <a:xfrm rot="16200000" flipH="1" flipV="1">
            <a:off x="4085952" y="1289174"/>
            <a:ext cx="1120666" cy="2279990"/>
          </a:xfrm>
          <a:prstGeom prst="bentArrow">
            <a:avLst>
              <a:gd name="adj1" fmla="val 12242"/>
              <a:gd name="adj2" fmla="val 16177"/>
              <a:gd name="adj3" fmla="val 18570"/>
              <a:gd name="adj4" fmla="val 2949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0" name="Bent Arrow 89"/>
          <p:cNvSpPr/>
          <p:nvPr/>
        </p:nvSpPr>
        <p:spPr>
          <a:xfrm rot="5400000" flipH="1">
            <a:off x="4045858" y="3732320"/>
            <a:ext cx="1273977" cy="2206861"/>
          </a:xfrm>
          <a:prstGeom prst="bentArrow">
            <a:avLst>
              <a:gd name="adj1" fmla="val 12242"/>
              <a:gd name="adj2" fmla="val 16177"/>
              <a:gd name="adj3" fmla="val 18570"/>
              <a:gd name="adj4" fmla="val 2949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3" name="Up Arrow 112"/>
          <p:cNvSpPr/>
          <p:nvPr/>
        </p:nvSpPr>
        <p:spPr>
          <a:xfrm rot="5400000">
            <a:off x="7278129" y="2230787"/>
            <a:ext cx="437654" cy="2020416"/>
          </a:xfrm>
          <a:prstGeom prst="upArrow">
            <a:avLst>
              <a:gd name="adj1" fmla="val 35790"/>
              <a:gd name="adj2" fmla="val 8135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8" name="Bent Arrow 117"/>
          <p:cNvSpPr/>
          <p:nvPr/>
        </p:nvSpPr>
        <p:spPr>
          <a:xfrm rot="10800000" flipH="1" flipV="1">
            <a:off x="5736438" y="1853518"/>
            <a:ext cx="2816816" cy="919427"/>
          </a:xfrm>
          <a:prstGeom prst="bentArrow">
            <a:avLst>
              <a:gd name="adj1" fmla="val 14300"/>
              <a:gd name="adj2" fmla="val 16460"/>
              <a:gd name="adj3" fmla="val 31601"/>
              <a:gd name="adj4" fmla="val 2949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9" name="Bent Arrow 118"/>
          <p:cNvSpPr/>
          <p:nvPr/>
        </p:nvSpPr>
        <p:spPr>
          <a:xfrm rot="10800000" flipH="1">
            <a:off x="5720400" y="4497278"/>
            <a:ext cx="2720212" cy="992337"/>
          </a:xfrm>
          <a:prstGeom prst="bentArrow">
            <a:avLst>
              <a:gd name="adj1" fmla="val 17030"/>
              <a:gd name="adj2" fmla="val 16460"/>
              <a:gd name="adj3" fmla="val 30709"/>
              <a:gd name="adj4" fmla="val 2949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04134" y="3100105"/>
            <a:ext cx="287528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Обоснование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объемов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финансового обеспечения деятельности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28331" y="1751445"/>
            <a:ext cx="330158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Отказ от сметного финансирования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 «котлового»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подхода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8440612" y="1751445"/>
            <a:ext cx="298651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Прозрачность подходов к распределению бюджетных средств 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8185773" y="3053392"/>
            <a:ext cx="351961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Качественная оценка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образовательных услуг 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8305299" y="3926615"/>
            <a:ext cx="341849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Высокая степень защищенности профессорско-преподавательского состава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8" name="Up Arrow 112"/>
          <p:cNvSpPr/>
          <p:nvPr/>
        </p:nvSpPr>
        <p:spPr>
          <a:xfrm rot="5400000">
            <a:off x="7244853" y="3270481"/>
            <a:ext cx="437654" cy="1953863"/>
          </a:xfrm>
          <a:prstGeom prst="upArrow">
            <a:avLst>
              <a:gd name="adj1" fmla="val 35790"/>
              <a:gd name="adj2" fmla="val 8135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8247957" y="5005603"/>
            <a:ext cx="339525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дресное расходование средств, обеспечивающих качество образовательной услуги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2" name="Picture 4" descr="https://static.thenounproject.com/png/471855-20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65" y="2963268"/>
            <a:ext cx="1280669" cy="128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667615" y="5097936"/>
            <a:ext cx="316230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Требования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Счетной Палаты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4" name="Up Arrow 112"/>
          <p:cNvSpPr/>
          <p:nvPr/>
        </p:nvSpPr>
        <p:spPr>
          <a:xfrm rot="5400000">
            <a:off x="4000962" y="2963232"/>
            <a:ext cx="437654" cy="1280744"/>
          </a:xfrm>
          <a:prstGeom prst="upArrow">
            <a:avLst>
              <a:gd name="adj1" fmla="val 35790"/>
              <a:gd name="adj2" fmla="val 8135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3505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ev03"/>
          <p:cNvSpPr/>
          <p:nvPr/>
        </p:nvSpPr>
        <p:spPr>
          <a:xfrm rot="18900000">
            <a:off x="8129804" y="2103692"/>
            <a:ext cx="1612996" cy="16129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3" dirty="0">
              <a:solidFill>
                <a:schemeClr val="accent3">
                  <a:lumMod val="50000"/>
                </a:schemeClr>
              </a:solidFill>
              <a:latin typeface="FontAwesome" pitchFamily="2" charset="0"/>
              <a:cs typeface="+mj-cs"/>
            </a:endParaRPr>
          </a:p>
        </p:txBody>
      </p:sp>
      <p:sp>
        <p:nvSpPr>
          <p:cNvPr id="19" name="Sev02"/>
          <p:cNvSpPr/>
          <p:nvPr/>
        </p:nvSpPr>
        <p:spPr>
          <a:xfrm rot="18900000">
            <a:off x="5451824" y="1850265"/>
            <a:ext cx="1612996" cy="16129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17" name="Sev01"/>
          <p:cNvSpPr/>
          <p:nvPr/>
        </p:nvSpPr>
        <p:spPr>
          <a:xfrm rot="18900000">
            <a:off x="2715053" y="2103689"/>
            <a:ext cx="1612996" cy="16129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3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688" y="482983"/>
            <a:ext cx="7906904" cy="471365"/>
          </a:xfrm>
        </p:spPr>
        <p:txBody>
          <a:bodyPr/>
          <a:lstStyle/>
          <a:p>
            <a:r>
              <a:rPr lang="ru-RU" dirty="0" smtClean="0"/>
              <a:t>Первоначальные эффекты от перехода</a:t>
            </a:r>
            <a:br>
              <a:rPr lang="ru-RU" dirty="0" smtClean="0"/>
            </a:br>
            <a:r>
              <a:rPr lang="ru-RU" dirty="0" smtClean="0"/>
              <a:t> к нормативно-правовому финансированию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763351" y="4050748"/>
            <a:ext cx="30611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  <a:latin typeface="+mj-lt"/>
              </a:rPr>
              <a:t>Оценка эффективности расходов</a:t>
            </a:r>
          </a:p>
          <a:p>
            <a:pPr marL="182562"/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разрезе статей</a:t>
            </a:r>
          </a:p>
          <a:p>
            <a:pPr marL="182562"/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разрезе направлений/уровней подготовки</a:t>
            </a:r>
          </a:p>
          <a:p>
            <a:pPr marL="182562"/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сравнении с эталонными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значениями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Sev01"/>
          <p:cNvSpPr/>
          <p:nvPr/>
        </p:nvSpPr>
        <p:spPr>
          <a:xfrm rot="18900000">
            <a:off x="2718325" y="1850264"/>
            <a:ext cx="1612996" cy="1612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3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48786" y="4082976"/>
            <a:ext cx="26883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/>
                </a:solidFill>
                <a:latin typeface="+mj-lt"/>
              </a:rPr>
              <a:t>Показатели </a:t>
            </a:r>
            <a:r>
              <a:rPr lang="ru-RU" sz="1600" b="1" dirty="0" smtClean="0">
                <a:solidFill>
                  <a:schemeClr val="accent1"/>
                </a:solidFill>
                <a:latin typeface="+mj-lt"/>
              </a:rPr>
              <a:t>эффективности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Корректирующие коэффициенты </a:t>
            </a:r>
          </a:p>
          <a:p>
            <a:pPr algn="ctr"/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Итоговые значения по нормативным затратам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Sev02"/>
          <p:cNvSpPr/>
          <p:nvPr/>
        </p:nvSpPr>
        <p:spPr>
          <a:xfrm rot="18900000">
            <a:off x="5439520" y="2103689"/>
            <a:ext cx="1612996" cy="1612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24706" y="4042215"/>
            <a:ext cx="30374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/>
                </a:solidFill>
                <a:latin typeface="+mj-lt"/>
              </a:rPr>
              <a:t>Анализ </a:t>
            </a:r>
            <a:r>
              <a:rPr lang="ru-RU" sz="1600" b="1" dirty="0" smtClean="0">
                <a:solidFill>
                  <a:schemeClr val="accent1"/>
                </a:solidFill>
                <a:latin typeface="+mj-lt"/>
              </a:rPr>
              <a:t>образовательных</a:t>
            </a:r>
            <a:r>
              <a:rPr lang="ru-RU" sz="16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1600" b="1" dirty="0" smtClean="0">
                <a:solidFill>
                  <a:schemeClr val="accent1"/>
                </a:solidFill>
                <a:latin typeface="+mj-lt"/>
              </a:rPr>
              <a:t>программ</a:t>
            </a:r>
          </a:p>
          <a:p>
            <a:pPr algn="ctr"/>
            <a:r>
              <a:rPr lang="ru-RU" sz="16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Причины отклонений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от заданных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значений</a:t>
            </a:r>
          </a:p>
          <a:p>
            <a:pPr marL="182562" algn="ctr"/>
            <a:endParaRPr lang="ru-RU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82562" algn="ctr"/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Натуральные показатели операционной деятельности</a:t>
            </a:r>
          </a:p>
          <a:p>
            <a:pPr marL="182562" algn="ctr"/>
            <a:endParaRPr lang="ru-RU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82562" algn="ctr"/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Эффективный контракт</a:t>
            </a:r>
          </a:p>
          <a:p>
            <a:pPr marL="182562" algn="ctr"/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Sev03"/>
          <p:cNvSpPr/>
          <p:nvPr/>
        </p:nvSpPr>
        <p:spPr>
          <a:xfrm rot="18900000">
            <a:off x="8129804" y="1850267"/>
            <a:ext cx="1612996" cy="1612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3" dirty="0">
              <a:solidFill>
                <a:schemeClr val="accent3">
                  <a:lumMod val="50000"/>
                </a:schemeClr>
              </a:solidFill>
              <a:latin typeface="FontAwesome" pitchFamily="2" charset="0"/>
              <a:cs typeface="+mj-cs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6075645" y="4384426"/>
            <a:ext cx="9794" cy="290777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075645" y="5072626"/>
            <a:ext cx="3603" cy="308347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1763351" y="4244496"/>
            <a:ext cx="199337" cy="1250777"/>
            <a:chOff x="321163" y="4526085"/>
            <a:chExt cx="219341" cy="1002606"/>
          </a:xfrm>
        </p:grpSpPr>
        <p:cxnSp>
          <p:nvCxnSpPr>
            <p:cNvPr id="11" name="Соединительная линия уступом 10"/>
            <p:cNvCxnSpPr/>
            <p:nvPr/>
          </p:nvCxnSpPr>
          <p:spPr>
            <a:xfrm rot="16200000" flipH="1">
              <a:off x="-64435" y="4923752"/>
              <a:ext cx="1002606" cy="207271"/>
            </a:xfrm>
            <a:prstGeom prst="bentConnector3">
              <a:avLst>
                <a:gd name="adj1" fmla="val 10016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>
              <a:off x="342513" y="4902537"/>
              <a:ext cx="197991" cy="61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>
              <a:off x="321163" y="4754792"/>
              <a:ext cx="1979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Прямая со стрелкой 45"/>
          <p:cNvCxnSpPr/>
          <p:nvPr/>
        </p:nvCxnSpPr>
        <p:spPr>
          <a:xfrm flipH="1">
            <a:off x="8958382" y="5072626"/>
            <a:ext cx="9794" cy="290777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8984653" y="5761189"/>
            <a:ext cx="9794" cy="290777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s://static.thenounproject.com/png/1710286-20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526" y="1959675"/>
            <a:ext cx="1370254" cy="13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tatic.thenounproject.com/png/1655512-200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464" y="2176181"/>
            <a:ext cx="1427836" cy="142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tatic.thenounproject.com/png/1814426-200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626" y="2116465"/>
            <a:ext cx="1213464" cy="121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36753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5340" y="394956"/>
            <a:ext cx="7518400" cy="471365"/>
          </a:xfrm>
        </p:spPr>
        <p:txBody>
          <a:bodyPr/>
          <a:lstStyle/>
          <a:p>
            <a:r>
              <a:rPr lang="ru-RU" dirty="0" smtClean="0"/>
              <a:t>Пример декомпозиции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884" t="20202" r="14131" b="19193"/>
          <a:stretch/>
        </p:blipFill>
        <p:spPr bwMode="auto">
          <a:xfrm>
            <a:off x="901071" y="1182575"/>
            <a:ext cx="10742137" cy="4000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1643208" y="6340870"/>
            <a:ext cx="610241" cy="366183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84043" y="4440254"/>
            <a:ext cx="1532573" cy="46863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/>
          <p:nvPr/>
        </p:nvPicPr>
        <p:blipFill rotWithShape="1">
          <a:blip r:embed="rId3" cstate="print"/>
          <a:srcRect l="23608" t="27564" r="27376" b="27801"/>
          <a:stretch/>
        </p:blipFill>
        <p:spPr bwMode="auto">
          <a:xfrm>
            <a:off x="100259" y="866321"/>
            <a:ext cx="11848069" cy="52610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330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40" y="331505"/>
            <a:ext cx="7518400" cy="471365"/>
          </a:xfrm>
        </p:spPr>
        <p:txBody>
          <a:bodyPr/>
          <a:lstStyle/>
          <a:p>
            <a:r>
              <a:rPr lang="ru-RU" dirty="0" smtClean="0"/>
              <a:t>Перспективы развития</a:t>
            </a:r>
            <a:endParaRPr lang="en-US" dirty="0"/>
          </a:p>
        </p:txBody>
      </p:sp>
      <p:grpSp>
        <p:nvGrpSpPr>
          <p:cNvPr id="61" name="Group 40"/>
          <p:cNvGrpSpPr/>
          <p:nvPr/>
        </p:nvGrpSpPr>
        <p:grpSpPr>
          <a:xfrm>
            <a:off x="7465079" y="3086680"/>
            <a:ext cx="4488122" cy="326322"/>
            <a:chOff x="2356650" y="1525013"/>
            <a:chExt cx="1708998" cy="518463"/>
          </a:xfrm>
        </p:grpSpPr>
        <p:sp>
          <p:nvSpPr>
            <p:cNvPr id="62" name="Round Single Corner Rectangle 12"/>
            <p:cNvSpPr/>
            <p:nvPr/>
          </p:nvSpPr>
          <p:spPr>
            <a:xfrm>
              <a:off x="2356650" y="1525013"/>
              <a:ext cx="1708998" cy="518463"/>
            </a:xfrm>
            <a:prstGeom prst="round1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3" name="Rectangle 13"/>
            <p:cNvSpPr/>
            <p:nvPr/>
          </p:nvSpPr>
          <p:spPr>
            <a:xfrm>
              <a:off x="2485528" y="1532260"/>
              <a:ext cx="1469890" cy="430985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1867" b="1" dirty="0" smtClean="0">
                  <a:solidFill>
                    <a:schemeClr val="bg1"/>
                  </a:solidFill>
                </a:rPr>
                <a:t>Кооперация вузов и научных организаций</a:t>
              </a:r>
              <a:endParaRPr lang="en-US" sz="1867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4" name="Sev01"/>
          <p:cNvSpPr>
            <a:spLocks noChangeAspect="1"/>
          </p:cNvSpPr>
          <p:nvPr/>
        </p:nvSpPr>
        <p:spPr>
          <a:xfrm>
            <a:off x="6048957" y="3051572"/>
            <a:ext cx="1416121" cy="1280397"/>
          </a:xfrm>
          <a:prstGeom prst="roundRect">
            <a:avLst>
              <a:gd name="adj" fmla="val 7569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3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65" name="Footer Text"/>
          <p:cNvSpPr txBox="1"/>
          <p:nvPr/>
        </p:nvSpPr>
        <p:spPr>
          <a:xfrm>
            <a:off x="7876635" y="3423496"/>
            <a:ext cx="398234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buFont typeface="Arial" panose="020B0604020202020204" pitchFamily="34" charset="0"/>
              <a:buChar char="•"/>
            </a:pPr>
            <a:r>
              <a:rPr lang="ru-RU" sz="1600" dirty="0"/>
              <a:t>Реализация сетевых программ 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ru-RU" sz="1600" dirty="0"/>
              <a:t>Механизмы взаиморасчетов между </a:t>
            </a:r>
            <a:r>
              <a:rPr lang="ru-RU" sz="1600" dirty="0" smtClean="0"/>
              <a:t>учреждениями</a:t>
            </a:r>
            <a:endParaRPr lang="ru-RU" sz="1600" dirty="0"/>
          </a:p>
          <a:p>
            <a:pPr marL="92075" indent="-92075"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grpSp>
        <p:nvGrpSpPr>
          <p:cNvPr id="40" name="Group 40"/>
          <p:cNvGrpSpPr/>
          <p:nvPr/>
        </p:nvGrpSpPr>
        <p:grpSpPr>
          <a:xfrm>
            <a:off x="7465078" y="1377969"/>
            <a:ext cx="4401428" cy="355331"/>
            <a:chOff x="3270262" y="1305271"/>
            <a:chExt cx="1388558" cy="532997"/>
          </a:xfrm>
        </p:grpSpPr>
        <p:sp>
          <p:nvSpPr>
            <p:cNvPr id="42" name="Round Single Corner Rectangle 12"/>
            <p:cNvSpPr/>
            <p:nvPr/>
          </p:nvSpPr>
          <p:spPr>
            <a:xfrm>
              <a:off x="3270262" y="1305271"/>
              <a:ext cx="1388558" cy="532997"/>
            </a:xfrm>
            <a:prstGeom prst="round1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3" name="Rectangle 13"/>
            <p:cNvSpPr/>
            <p:nvPr/>
          </p:nvSpPr>
          <p:spPr>
            <a:xfrm>
              <a:off x="3406152" y="1312542"/>
              <a:ext cx="1116778" cy="430985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1867" b="1" dirty="0" smtClean="0">
                  <a:solidFill>
                    <a:schemeClr val="bg1"/>
                  </a:solidFill>
                </a:rPr>
                <a:t>Повышение конкурентной среды </a:t>
              </a:r>
            </a:p>
          </p:txBody>
        </p:sp>
      </p:grpSp>
      <p:sp>
        <p:nvSpPr>
          <p:cNvPr id="45" name="Footer Text"/>
          <p:cNvSpPr txBox="1"/>
          <p:nvPr/>
        </p:nvSpPr>
        <p:spPr>
          <a:xfrm>
            <a:off x="7664246" y="1772917"/>
            <a:ext cx="417078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103188">
              <a:buFont typeface="Arial" panose="020B0604020202020204" pitchFamily="34" charset="0"/>
              <a:buChar char="•"/>
            </a:pPr>
            <a:r>
              <a:rPr lang="ru-RU" sz="1600" dirty="0" smtClean="0"/>
              <a:t>Программы </a:t>
            </a:r>
            <a:r>
              <a:rPr lang="ru-RU" sz="1600" dirty="0"/>
              <a:t>академической </a:t>
            </a:r>
            <a:r>
              <a:rPr lang="ru-RU" sz="1600" dirty="0" smtClean="0"/>
              <a:t>мобильности</a:t>
            </a:r>
          </a:p>
          <a:p>
            <a:pPr marL="285750" indent="-103188">
              <a:buFont typeface="Arial" panose="020B0604020202020204" pitchFamily="34" charset="0"/>
              <a:buChar char="•"/>
            </a:pPr>
            <a:r>
              <a:rPr lang="ru-RU" sz="1600" dirty="0" smtClean="0"/>
              <a:t>Поддержка </a:t>
            </a:r>
            <a:r>
              <a:rPr lang="ru-RU" sz="1600" dirty="0"/>
              <a:t>лучших </a:t>
            </a:r>
            <a:r>
              <a:rPr lang="ru-RU" sz="1600" dirty="0" smtClean="0"/>
              <a:t>по качеству </a:t>
            </a:r>
            <a:r>
              <a:rPr lang="ru-RU" sz="1600" dirty="0"/>
              <a:t>образовательных программ </a:t>
            </a:r>
            <a:r>
              <a:rPr lang="ru-RU" sz="1600" dirty="0" smtClean="0"/>
              <a:t>вузов 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Sev01"/>
          <p:cNvSpPr>
            <a:spLocks noChangeAspect="1"/>
          </p:cNvSpPr>
          <p:nvPr/>
        </p:nvSpPr>
        <p:spPr>
          <a:xfrm>
            <a:off x="6093595" y="1345924"/>
            <a:ext cx="1415271" cy="1165657"/>
          </a:xfrm>
          <a:prstGeom prst="roundRect">
            <a:avLst>
              <a:gd name="adj" fmla="val 7569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3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grpSp>
        <p:nvGrpSpPr>
          <p:cNvPr id="80" name="Group 40"/>
          <p:cNvGrpSpPr/>
          <p:nvPr/>
        </p:nvGrpSpPr>
        <p:grpSpPr>
          <a:xfrm>
            <a:off x="1766149" y="3043663"/>
            <a:ext cx="3933905" cy="637683"/>
            <a:chOff x="2368532" y="1651534"/>
            <a:chExt cx="1213304" cy="432679"/>
          </a:xfrm>
        </p:grpSpPr>
        <p:sp>
          <p:nvSpPr>
            <p:cNvPr id="81" name="Round Single Corner Rectangle 12"/>
            <p:cNvSpPr/>
            <p:nvPr/>
          </p:nvSpPr>
          <p:spPr>
            <a:xfrm>
              <a:off x="2368532" y="1651534"/>
              <a:ext cx="1213304" cy="432679"/>
            </a:xfrm>
            <a:prstGeom prst="round1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2" name="Rectangle 13"/>
            <p:cNvSpPr/>
            <p:nvPr/>
          </p:nvSpPr>
          <p:spPr>
            <a:xfrm>
              <a:off x="2515030" y="1680722"/>
              <a:ext cx="920318" cy="389906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1867" b="1" dirty="0" smtClean="0">
                  <a:solidFill>
                    <a:schemeClr val="bg1"/>
                  </a:solidFill>
                </a:rPr>
                <a:t>Персонифицированное</a:t>
              </a:r>
            </a:p>
            <a:p>
              <a:pPr algn="ctr"/>
              <a:r>
                <a:rPr lang="ru-RU" sz="1867" b="1" dirty="0" smtClean="0">
                  <a:solidFill>
                    <a:schemeClr val="bg1"/>
                  </a:solidFill>
                </a:rPr>
                <a:t> финансирование студентов</a:t>
              </a:r>
              <a:endParaRPr lang="en-US" sz="1867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3" name="Footer Text"/>
          <p:cNvSpPr txBox="1"/>
          <p:nvPr/>
        </p:nvSpPr>
        <p:spPr>
          <a:xfrm>
            <a:off x="2015385" y="3808961"/>
            <a:ext cx="426742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Эксперимент, подтвержденный успешным международным опытом</a:t>
            </a:r>
          </a:p>
        </p:txBody>
      </p:sp>
      <p:sp>
        <p:nvSpPr>
          <p:cNvPr id="89" name="Sev01"/>
          <p:cNvSpPr>
            <a:spLocks noChangeAspect="1"/>
          </p:cNvSpPr>
          <p:nvPr/>
        </p:nvSpPr>
        <p:spPr>
          <a:xfrm>
            <a:off x="448200" y="3018487"/>
            <a:ext cx="1317950" cy="1313483"/>
          </a:xfrm>
          <a:prstGeom prst="roundRect">
            <a:avLst>
              <a:gd name="adj" fmla="val 7569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3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grpSp>
        <p:nvGrpSpPr>
          <p:cNvPr id="4109" name="Группа 4108"/>
          <p:cNvGrpSpPr/>
          <p:nvPr/>
        </p:nvGrpSpPr>
        <p:grpSpPr>
          <a:xfrm>
            <a:off x="488459" y="1327028"/>
            <a:ext cx="5607541" cy="1184553"/>
            <a:chOff x="488459" y="1327028"/>
            <a:chExt cx="5607541" cy="1184553"/>
          </a:xfrm>
        </p:grpSpPr>
        <p:grpSp>
          <p:nvGrpSpPr>
            <p:cNvPr id="41" name="Group 40"/>
            <p:cNvGrpSpPr/>
            <p:nvPr/>
          </p:nvGrpSpPr>
          <p:grpSpPr>
            <a:xfrm>
              <a:off x="1815148" y="1379367"/>
              <a:ext cx="3884907" cy="345642"/>
              <a:chOff x="2368532" y="1563627"/>
              <a:chExt cx="1308135" cy="518463"/>
            </a:xfrm>
          </p:grpSpPr>
          <p:sp>
            <p:nvSpPr>
              <p:cNvPr id="13" name="Round Single Corner Rectangle 12"/>
              <p:cNvSpPr/>
              <p:nvPr/>
            </p:nvSpPr>
            <p:spPr>
              <a:xfrm>
                <a:off x="2368532" y="1563627"/>
                <a:ext cx="1308135" cy="518463"/>
              </a:xfrm>
              <a:prstGeom prst="round1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613980" y="1595975"/>
                <a:ext cx="768538" cy="430985"/>
              </a:xfrm>
              <a:prstGeom prst="rect">
                <a:avLst/>
              </a:prstGeom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ru-RU" sz="1867" b="1" dirty="0" smtClean="0">
                    <a:solidFill>
                      <a:schemeClr val="bg1"/>
                    </a:solidFill>
                  </a:rPr>
                  <a:t>Недофинансирование</a:t>
                </a:r>
                <a:endParaRPr lang="en-US" sz="1867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" name="Footer Text"/>
            <p:cNvSpPr txBox="1"/>
            <p:nvPr/>
          </p:nvSpPr>
          <p:spPr>
            <a:xfrm>
              <a:off x="2029684" y="1821568"/>
              <a:ext cx="4066316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600" dirty="0" smtClean="0"/>
                <a:t>Важнейшая задача – фактическое финансирование по  нормативным затратам </a:t>
              </a:r>
              <a:endParaRPr lang="ru-RU" sz="1600" dirty="0"/>
            </a:p>
          </p:txBody>
        </p:sp>
        <p:sp>
          <p:nvSpPr>
            <p:cNvPr id="33" name="Sev01"/>
            <p:cNvSpPr>
              <a:spLocks noChangeAspect="1"/>
            </p:cNvSpPr>
            <p:nvPr/>
          </p:nvSpPr>
          <p:spPr>
            <a:xfrm>
              <a:off x="488459" y="1327028"/>
              <a:ext cx="1333601" cy="1184553"/>
            </a:xfrm>
            <a:prstGeom prst="roundRect">
              <a:avLst>
                <a:gd name="adj" fmla="val 7569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pic>
          <p:nvPicPr>
            <p:cNvPr id="115" name="Picture 4" descr="https://static.thenounproject.com/png/1844925-2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224" y="1440727"/>
              <a:ext cx="957154" cy="957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7" name="Round Single Corner Rectangle 12"/>
          <p:cNvSpPr/>
          <p:nvPr/>
        </p:nvSpPr>
        <p:spPr>
          <a:xfrm>
            <a:off x="3559090" y="4885404"/>
            <a:ext cx="7642309" cy="383094"/>
          </a:xfrm>
          <a:prstGeom prst="round1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67" b="1" dirty="0">
                <a:solidFill>
                  <a:schemeClr val="bg1"/>
                </a:solidFill>
              </a:rPr>
              <a:t>Целесообразность </a:t>
            </a:r>
            <a:r>
              <a:rPr lang="ru-RU" sz="1867" b="1" dirty="0" smtClean="0">
                <a:solidFill>
                  <a:schemeClr val="bg1"/>
                </a:solidFill>
              </a:rPr>
              <a:t>и </a:t>
            </a:r>
            <a:r>
              <a:rPr lang="ru-RU" sz="1867" b="1" dirty="0">
                <a:solidFill>
                  <a:schemeClr val="bg1"/>
                </a:solidFill>
              </a:rPr>
              <a:t>обоснованность </a:t>
            </a:r>
            <a:r>
              <a:rPr lang="ru-RU" sz="1867" b="1" dirty="0" smtClean="0">
                <a:solidFill>
                  <a:schemeClr val="bg1"/>
                </a:solidFill>
              </a:rPr>
              <a:t>затрат</a:t>
            </a:r>
            <a:endParaRPr lang="en-US" sz="1867" b="1" dirty="0">
              <a:solidFill>
                <a:schemeClr val="bg1"/>
              </a:solidFill>
            </a:endParaRPr>
          </a:p>
        </p:txBody>
      </p:sp>
      <p:sp>
        <p:nvSpPr>
          <p:cNvPr id="118" name="Sev01"/>
          <p:cNvSpPr>
            <a:spLocks noChangeAspect="1"/>
          </p:cNvSpPr>
          <p:nvPr/>
        </p:nvSpPr>
        <p:spPr>
          <a:xfrm>
            <a:off x="2241141" y="4868885"/>
            <a:ext cx="1317950" cy="1211876"/>
          </a:xfrm>
          <a:prstGeom prst="roundRect">
            <a:avLst>
              <a:gd name="adj" fmla="val 7569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3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120" name="Footer Text"/>
          <p:cNvSpPr txBox="1"/>
          <p:nvPr/>
        </p:nvSpPr>
        <p:spPr>
          <a:xfrm>
            <a:off x="3685284" y="5334432"/>
            <a:ext cx="795792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563" indent="-90488">
              <a:buFont typeface="Arial" panose="020B0604020202020204" pitchFamily="34" charset="0"/>
              <a:buChar char="•"/>
            </a:pPr>
            <a:r>
              <a:rPr lang="ru-RU" sz="1600" dirty="0" smtClean="0"/>
              <a:t>Переход от «освоения» бюджета к отплате измеримых результатов деятельности</a:t>
            </a:r>
          </a:p>
          <a:p>
            <a:pPr marL="182563" indent="-90488">
              <a:buFont typeface="Arial" panose="020B0604020202020204" pitchFamily="34" charset="0"/>
              <a:buChar char="•"/>
            </a:pPr>
            <a:r>
              <a:rPr lang="ru-RU" sz="1600" dirty="0" smtClean="0"/>
              <a:t>Качество образования с конкретными критериями оценки </a:t>
            </a:r>
          </a:p>
          <a:p>
            <a:pPr marL="182563" indent="-90488">
              <a:buFont typeface="Arial" panose="020B0604020202020204" pitchFamily="34" charset="0"/>
              <a:buChar char="•"/>
            </a:pPr>
            <a:r>
              <a:rPr lang="ru-RU" sz="1600" dirty="0" smtClean="0"/>
              <a:t>Социальный аспект </a:t>
            </a:r>
          </a:p>
          <a:p>
            <a:pPr marL="182563" indent="-90488">
              <a:buFont typeface="Arial" panose="020B0604020202020204" pitchFamily="34" charset="0"/>
              <a:buChar char="•"/>
            </a:pPr>
            <a:r>
              <a:rPr lang="ru-RU" sz="1600" dirty="0" smtClean="0"/>
              <a:t>Престиж и международная узнаваемость</a:t>
            </a:r>
            <a:endParaRPr lang="ru-RU" sz="1600" dirty="0"/>
          </a:p>
        </p:txBody>
      </p:sp>
      <p:pic>
        <p:nvPicPr>
          <p:cNvPr id="4114" name="Picture 14" descr="https://static.thenounproject.com/png/742533-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627" y="4973762"/>
            <a:ext cx="1039270" cy="10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" descr="https://d30y9cdsu7xlg0.cloudfront.net/png/54435-200.png">
            <a:extLst>
              <a:ext uri="{FF2B5EF4-FFF2-40B4-BE49-F238E27FC236}">
                <a16:creationId xmlns:a16="http://schemas.microsoft.com/office/drawing/2014/main" xmlns="" id="{3342DBC6-2F28-4A9A-A154-FE3171181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351" y="1342861"/>
            <a:ext cx="1173340" cy="117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6" descr="https://static.thenounproject.com/png/252456-2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321" y="3086680"/>
            <a:ext cx="1288306" cy="128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" descr="https://d30y9cdsu7xlg0.cloudfront.net/png/1244633-200.png">
            <a:extLst>
              <a:ext uri="{FF2B5EF4-FFF2-40B4-BE49-F238E27FC236}">
                <a16:creationId xmlns:a16="http://schemas.microsoft.com/office/drawing/2014/main" xmlns="" id="{1D0AE564-DA20-4D4C-B99A-7B660693C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26" y="3013152"/>
            <a:ext cx="1258426" cy="125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41930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http://alumni.mgimo.ru/resources/000/000/000/001/222/1222431.jpg">
            <a:extLst>
              <a:ext uri="{FF2B5EF4-FFF2-40B4-BE49-F238E27FC236}">
                <a16:creationId xmlns="" xmlns:a16="http://schemas.microsoft.com/office/drawing/2014/main" id="{CA6F6219-685E-46F4-B67E-086686F3E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240747" cy="688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ounded Rectangle 16"/>
          <p:cNvSpPr/>
          <p:nvPr/>
        </p:nvSpPr>
        <p:spPr>
          <a:xfrm>
            <a:off x="1014622" y="1103798"/>
            <a:ext cx="10150867" cy="4992607"/>
          </a:xfrm>
          <a:prstGeom prst="roundRect">
            <a:avLst>
              <a:gd name="adj" fmla="val 4263"/>
            </a:avLst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БЛАГОДАРЮ ЗА ВНИМАНИЕ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2700000">
            <a:off x="6005160" y="4112851"/>
            <a:ext cx="230427" cy="230427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963627" y="4228064"/>
            <a:ext cx="1824221" cy="0"/>
          </a:xfrm>
          <a:prstGeom prst="line">
            <a:avLst/>
          </a:prstGeom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384088" y="4228064"/>
            <a:ext cx="1747412" cy="0"/>
          </a:xfrm>
          <a:prstGeom prst="line">
            <a:avLst/>
          </a:prstGeom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852" y="1318606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0558" y="4654403"/>
            <a:ext cx="9739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Докладчик:  </a:t>
            </a:r>
            <a:r>
              <a:rPr lang="ru-RU" sz="2000" b="1" dirty="0" smtClean="0"/>
              <a:t>Кузьмина Наталия Борисовна</a:t>
            </a:r>
            <a:endParaRPr lang="ru-RU" sz="2000" b="1" dirty="0" smtClean="0"/>
          </a:p>
          <a:p>
            <a:r>
              <a:rPr lang="ru-RU" sz="2000" b="1" dirty="0" smtClean="0"/>
              <a:t>                        Проректор по финансово-экономическим вопросам МГИМО МИД России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65062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226</Words>
  <Application>Microsoft Office PowerPoint</Application>
  <PresentationFormat>Широкоэкранный</PresentationFormat>
  <Paragraphs>62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FontAwesome</vt:lpstr>
      <vt:lpstr>Verdana</vt:lpstr>
      <vt:lpstr>Тема Office</vt:lpstr>
      <vt:lpstr>Презентация PowerPoint</vt:lpstr>
      <vt:lpstr>Переход на нормативно-подушевое финансирование </vt:lpstr>
      <vt:lpstr>Первоначальные эффекты от перехода  к нормативно-правовому финансированию</vt:lpstr>
      <vt:lpstr>Пример декомпозиции</vt:lpstr>
      <vt:lpstr>Перспективы развития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Пилипосян Анна Арменовна</dc:creator>
  <cp:lastModifiedBy>Пилипосян Анна Арменовна</cp:lastModifiedBy>
  <cp:revision>34</cp:revision>
  <dcterms:created xsi:type="dcterms:W3CDTF">2018-08-22T09:02:59Z</dcterms:created>
  <dcterms:modified xsi:type="dcterms:W3CDTF">2018-08-22T15:37:35Z</dcterms:modified>
</cp:coreProperties>
</file>