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512" r:id="rId3"/>
    <p:sldId id="513" r:id="rId4"/>
    <p:sldId id="504" r:id="rId5"/>
    <p:sldId id="503" r:id="rId6"/>
    <p:sldId id="507" r:id="rId7"/>
    <p:sldId id="505" r:id="rId8"/>
    <p:sldId id="514" r:id="rId9"/>
    <p:sldId id="511" r:id="rId10"/>
  </p:sldIdLst>
  <p:sldSz cx="9145588" cy="51435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99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pos="5511" userDrawn="1">
          <p15:clr>
            <a:srgbClr val="A4A3A4"/>
          </p15:clr>
        </p15:guide>
        <p15:guide id="4" orient="horz" pos="3003" userDrawn="1">
          <p15:clr>
            <a:srgbClr val="A4A3A4"/>
          </p15:clr>
        </p15:guide>
        <p15:guide id="5" orient="horz" pos="557">
          <p15:clr>
            <a:srgbClr val="A4A3A4"/>
          </p15:clr>
        </p15:guide>
        <p15:guide id="6" orient="horz" pos="30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486E"/>
    <a:srgbClr val="3BBCCC"/>
    <a:srgbClr val="4493A9"/>
    <a:srgbClr val="38AFB0"/>
    <a:srgbClr val="98EBE8"/>
    <a:srgbClr val="68D9D7"/>
    <a:srgbClr val="F8B359"/>
    <a:srgbClr val="D795AA"/>
    <a:srgbClr val="507D84"/>
    <a:srgbClr val="CA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0E33B-E887-4F46-A3A6-6BFA160AEBA9}" v="154" dt="2018-08-22T20:07:28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35" autoAdjust="0"/>
    <p:restoredTop sz="95982" autoAdjust="0"/>
  </p:normalViewPr>
  <p:slideViewPr>
    <p:cSldViewPr snapToGrid="0">
      <p:cViewPr>
        <p:scale>
          <a:sx n="160" d="100"/>
          <a:sy n="160" d="100"/>
        </p:scale>
        <p:origin x="-630" y="-24"/>
      </p:cViewPr>
      <p:guideLst>
        <p:guide orient="horz" pos="599"/>
        <p:guide orient="horz" pos="3003"/>
        <p:guide orient="horz" pos="557"/>
        <p:guide orient="horz" pos="3007"/>
        <p:guide pos="363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дрей Омельчук" userId="c023cd8f1d1150d9" providerId="LiveId" clId="{DBBFA061-E406-5A42-BCB1-322958C670DE}"/>
    <pc:docChg chg="delSld modSld">
      <pc:chgData name="Андрей Омельчук" userId="c023cd8f1d1150d9" providerId="LiveId" clId="{DBBFA061-E406-5A42-BCB1-322958C670DE}" dt="2018-07-27T08:36:39.033" v="48" actId="1076"/>
      <pc:docMkLst>
        <pc:docMk/>
      </pc:docMkLst>
    </pc:docChg>
  </pc:docChgLst>
  <pc:docChgLst>
    <pc:chgData name="Андрей Омельчук" userId="c023cd8f1d1150d9" providerId="LiveId" clId="{BF50E33B-E887-4F46-A3A6-6BFA160AEBA9}"/>
    <pc:docChg chg="custSel modSld">
      <pc:chgData name="Андрей Омельчук" userId="c023cd8f1d1150d9" providerId="LiveId" clId="{BF50E33B-E887-4F46-A3A6-6BFA160AEBA9}" dt="2018-08-22T20:07:28.107" v="153" actId="1076"/>
      <pc:docMkLst>
        <pc:docMk/>
      </pc:docMkLst>
      <pc:sldChg chg="modSp">
        <pc:chgData name="Андрей Омельчук" userId="c023cd8f1d1150d9" providerId="LiveId" clId="{BF50E33B-E887-4F46-A3A6-6BFA160AEBA9}" dt="2018-08-22T20:02:31.025" v="19" actId="20577"/>
        <pc:sldMkLst>
          <pc:docMk/>
          <pc:sldMk cId="0" sldId="256"/>
        </pc:sldMkLst>
        <pc:spChg chg="mod">
          <ac:chgData name="Андрей Омельчук" userId="c023cd8f1d1150d9" providerId="LiveId" clId="{BF50E33B-E887-4F46-A3A6-6BFA160AEBA9}" dt="2018-08-22T20:02:31.025" v="19" actId="20577"/>
          <ac:spMkLst>
            <pc:docMk/>
            <pc:sldMk cId="0" sldId="256"/>
            <ac:spMk id="10" creationId="{00000000-0000-0000-0000-000000000000}"/>
          </ac:spMkLst>
        </pc:spChg>
      </pc:sldChg>
      <pc:sldChg chg="addSp delSp modSp">
        <pc:chgData name="Андрей Омельчук" userId="c023cd8f1d1150d9" providerId="LiveId" clId="{BF50E33B-E887-4F46-A3A6-6BFA160AEBA9}" dt="2018-08-22T20:07:28.107" v="153" actId="1076"/>
        <pc:sldMkLst>
          <pc:docMk/>
          <pc:sldMk cId="3818566080" sldId="512"/>
        </pc:sldMkLst>
        <pc:spChg chg="mod">
          <ac:chgData name="Андрей Омельчук" userId="c023cd8f1d1150d9" providerId="LiveId" clId="{BF50E33B-E887-4F46-A3A6-6BFA160AEBA9}" dt="2018-08-22T20:07:28.107" v="153" actId="1076"/>
          <ac:spMkLst>
            <pc:docMk/>
            <pc:sldMk cId="3818566080" sldId="512"/>
            <ac:spMk id="2" creationId="{00000000-0000-0000-0000-000000000000}"/>
          </ac:spMkLst>
        </pc:spChg>
        <pc:spChg chg="mod">
          <ac:chgData name="Андрей Омельчук" userId="c023cd8f1d1150d9" providerId="LiveId" clId="{BF50E33B-E887-4F46-A3A6-6BFA160AEBA9}" dt="2018-08-22T20:07:28.107" v="153" actId="1076"/>
          <ac:spMkLst>
            <pc:docMk/>
            <pc:sldMk cId="3818566080" sldId="512"/>
            <ac:spMk id="3" creationId="{00000000-0000-0000-0000-000000000000}"/>
          </ac:spMkLst>
        </pc:spChg>
        <pc:spChg chg="mod">
          <ac:chgData name="Андрей Омельчук" userId="c023cd8f1d1150d9" providerId="LiveId" clId="{BF50E33B-E887-4F46-A3A6-6BFA160AEBA9}" dt="2018-08-22T20:07:28.107" v="153" actId="1076"/>
          <ac:spMkLst>
            <pc:docMk/>
            <pc:sldMk cId="3818566080" sldId="512"/>
            <ac:spMk id="4" creationId="{00000000-0000-0000-0000-000000000000}"/>
          </ac:spMkLst>
        </pc:spChg>
        <pc:spChg chg="mod">
          <ac:chgData name="Андрей Омельчук" userId="c023cd8f1d1150d9" providerId="LiveId" clId="{BF50E33B-E887-4F46-A3A6-6BFA160AEBA9}" dt="2018-08-22T20:07:28.107" v="153" actId="1076"/>
          <ac:spMkLst>
            <pc:docMk/>
            <pc:sldMk cId="3818566080" sldId="512"/>
            <ac:spMk id="5" creationId="{00000000-0000-0000-0000-000000000000}"/>
          </ac:spMkLst>
        </pc:spChg>
        <pc:spChg chg="mod">
          <ac:chgData name="Андрей Омельчук" userId="c023cd8f1d1150d9" providerId="LiveId" clId="{BF50E33B-E887-4F46-A3A6-6BFA160AEBA9}" dt="2018-08-22T20:07:28.107" v="153" actId="1076"/>
          <ac:spMkLst>
            <pc:docMk/>
            <pc:sldMk cId="3818566080" sldId="512"/>
            <ac:spMk id="6" creationId="{00000000-0000-0000-0000-000000000000}"/>
          </ac:spMkLst>
        </pc:spChg>
        <pc:spChg chg="del">
          <ac:chgData name="Андрей Омельчук" userId="c023cd8f1d1150d9" providerId="LiveId" clId="{BF50E33B-E887-4F46-A3A6-6BFA160AEBA9}" dt="2018-08-22T20:07:01.560" v="83" actId="478"/>
          <ac:spMkLst>
            <pc:docMk/>
            <pc:sldMk cId="3818566080" sldId="512"/>
            <ac:spMk id="11" creationId="{00000000-0000-0000-0000-000000000000}"/>
          </ac:spMkLst>
        </pc:spChg>
        <pc:spChg chg="del">
          <ac:chgData name="Андрей Омельчук" userId="c023cd8f1d1150d9" providerId="LiveId" clId="{BF50E33B-E887-4F46-A3A6-6BFA160AEBA9}" dt="2018-08-22T20:06:56.388" v="82" actId="478"/>
          <ac:spMkLst>
            <pc:docMk/>
            <pc:sldMk cId="3818566080" sldId="512"/>
            <ac:spMk id="12" creationId="{00000000-0000-0000-0000-000000000000}"/>
          </ac:spMkLst>
        </pc:spChg>
        <pc:spChg chg="del">
          <ac:chgData name="Андрей Омельчук" userId="c023cd8f1d1150d9" providerId="LiveId" clId="{BF50E33B-E887-4F46-A3A6-6BFA160AEBA9}" dt="2018-08-22T20:07:01.560" v="83" actId="478"/>
          <ac:spMkLst>
            <pc:docMk/>
            <pc:sldMk cId="3818566080" sldId="512"/>
            <ac:spMk id="15" creationId="{00000000-0000-0000-0000-000000000000}"/>
          </ac:spMkLst>
        </pc:spChg>
        <pc:spChg chg="mod">
          <ac:chgData name="Андрей Омельчук" userId="c023cd8f1d1150d9" providerId="LiveId" clId="{BF50E33B-E887-4F46-A3A6-6BFA160AEBA9}" dt="2018-08-22T20:07:28.107" v="153" actId="1076"/>
          <ac:spMkLst>
            <pc:docMk/>
            <pc:sldMk cId="3818566080" sldId="512"/>
            <ac:spMk id="18" creationId="{00000000-0000-0000-0000-000000000000}"/>
          </ac:spMkLst>
        </pc:spChg>
        <pc:spChg chg="mod">
          <ac:chgData name="Андрей Омельчук" userId="c023cd8f1d1150d9" providerId="LiveId" clId="{BF50E33B-E887-4F46-A3A6-6BFA160AEBA9}" dt="2018-08-22T20:07:28.107" v="153" actId="1076"/>
          <ac:spMkLst>
            <pc:docMk/>
            <pc:sldMk cId="3818566080" sldId="512"/>
            <ac:spMk id="19" creationId="{00000000-0000-0000-0000-000000000000}"/>
          </ac:spMkLst>
        </pc:spChg>
        <pc:spChg chg="mod">
          <ac:chgData name="Андрей Омельчук" userId="c023cd8f1d1150d9" providerId="LiveId" clId="{BF50E33B-E887-4F46-A3A6-6BFA160AEBA9}" dt="2018-08-22T20:07:28.107" v="153" actId="1076"/>
          <ac:spMkLst>
            <pc:docMk/>
            <pc:sldMk cId="3818566080" sldId="512"/>
            <ac:spMk id="20" creationId="{00000000-0000-0000-0000-000000000000}"/>
          </ac:spMkLst>
        </pc:spChg>
        <pc:spChg chg="mod">
          <ac:chgData name="Андрей Омельчук" userId="c023cd8f1d1150d9" providerId="LiveId" clId="{BF50E33B-E887-4F46-A3A6-6BFA160AEBA9}" dt="2018-08-22T20:07:28.107" v="153" actId="1076"/>
          <ac:spMkLst>
            <pc:docMk/>
            <pc:sldMk cId="3818566080" sldId="512"/>
            <ac:spMk id="21" creationId="{00000000-0000-0000-0000-000000000000}"/>
          </ac:spMkLst>
        </pc:spChg>
        <pc:spChg chg="mod">
          <ac:chgData name="Андрей Омельчук" userId="c023cd8f1d1150d9" providerId="LiveId" clId="{BF50E33B-E887-4F46-A3A6-6BFA160AEBA9}" dt="2018-08-22T20:07:28.107" v="153" actId="1076"/>
          <ac:spMkLst>
            <pc:docMk/>
            <pc:sldMk cId="3818566080" sldId="512"/>
            <ac:spMk id="22" creationId="{00000000-0000-0000-0000-000000000000}"/>
          </ac:spMkLst>
        </pc:spChg>
        <pc:spChg chg="add mod">
          <ac:chgData name="Андрей Омельчук" userId="c023cd8f1d1150d9" providerId="LiveId" clId="{BF50E33B-E887-4F46-A3A6-6BFA160AEBA9}" dt="2018-08-22T20:07:18.296" v="152" actId="20577"/>
          <ac:spMkLst>
            <pc:docMk/>
            <pc:sldMk cId="3818566080" sldId="512"/>
            <ac:spMk id="26" creationId="{95635C49-40E5-274D-91AB-1C8D70753519}"/>
          </ac:spMkLst>
        </pc:spChg>
        <pc:spChg chg="mod">
          <ac:chgData name="Андрей Омельчук" userId="c023cd8f1d1150d9" providerId="LiveId" clId="{BF50E33B-E887-4F46-A3A6-6BFA160AEBA9}" dt="2018-08-22T20:07:28.107" v="153" actId="1076"/>
          <ac:spMkLst>
            <pc:docMk/>
            <pc:sldMk cId="3818566080" sldId="512"/>
            <ac:spMk id="34" creationId="{00000000-0000-0000-0000-000000000000}"/>
          </ac:spMkLst>
        </pc:spChg>
        <pc:picChg chg="mod">
          <ac:chgData name="Андрей Омельчук" userId="c023cd8f1d1150d9" providerId="LiveId" clId="{BF50E33B-E887-4F46-A3A6-6BFA160AEBA9}" dt="2018-08-22T20:07:28.107" v="153" actId="1076"/>
          <ac:picMkLst>
            <pc:docMk/>
            <pc:sldMk cId="3818566080" sldId="512"/>
            <ac:picMk id="25" creationId="{00000000-0000-0000-0000-000000000000}"/>
          </ac:picMkLst>
        </pc:picChg>
        <pc:picChg chg="mod">
          <ac:chgData name="Андрей Омельчук" userId="c023cd8f1d1150d9" providerId="LiveId" clId="{BF50E33B-E887-4F46-A3A6-6BFA160AEBA9}" dt="2018-08-22T20:07:28.107" v="153" actId="1076"/>
          <ac:picMkLst>
            <pc:docMk/>
            <pc:sldMk cId="3818566080" sldId="512"/>
            <ac:picMk id="27" creationId="{00000000-0000-0000-0000-000000000000}"/>
          </ac:picMkLst>
        </pc:picChg>
        <pc:picChg chg="add">
          <ac:chgData name="Андрей Омельчук" userId="c023cd8f1d1150d9" providerId="LiveId" clId="{BF50E33B-E887-4F46-A3A6-6BFA160AEBA9}" dt="2018-08-22T20:07:02.646" v="84"/>
          <ac:picMkLst>
            <pc:docMk/>
            <pc:sldMk cId="3818566080" sldId="512"/>
            <ac:picMk id="28" creationId="{3EC12AC9-E387-5342-B56D-B942016FCD99}"/>
          </ac:picMkLst>
        </pc:picChg>
        <pc:picChg chg="mod">
          <ac:chgData name="Андрей Омельчук" userId="c023cd8f1d1150d9" providerId="LiveId" clId="{BF50E33B-E887-4F46-A3A6-6BFA160AEBA9}" dt="2018-08-22T20:07:28.107" v="153" actId="1076"/>
          <ac:picMkLst>
            <pc:docMk/>
            <pc:sldMk cId="3818566080" sldId="512"/>
            <ac:picMk id="32" creationId="{00000000-0000-0000-0000-000000000000}"/>
          </ac:picMkLst>
        </pc:picChg>
        <pc:picChg chg="mod">
          <ac:chgData name="Андрей Омельчук" userId="c023cd8f1d1150d9" providerId="LiveId" clId="{BF50E33B-E887-4F46-A3A6-6BFA160AEBA9}" dt="2018-08-22T20:07:28.107" v="153" actId="1076"/>
          <ac:picMkLst>
            <pc:docMk/>
            <pc:sldMk cId="3818566080" sldId="512"/>
            <ac:picMk id="33" creationId="{00000000-0000-0000-0000-000000000000}"/>
          </ac:picMkLst>
        </pc:picChg>
        <pc:picChg chg="mod">
          <ac:chgData name="Андрей Омельчук" userId="c023cd8f1d1150d9" providerId="LiveId" clId="{BF50E33B-E887-4F46-A3A6-6BFA160AEBA9}" dt="2018-08-22T20:07:28.107" v="153" actId="1076"/>
          <ac:picMkLst>
            <pc:docMk/>
            <pc:sldMk cId="3818566080" sldId="512"/>
            <ac:picMk id="35" creationId="{00000000-0000-0000-0000-000000000000}"/>
          </ac:picMkLst>
        </pc:picChg>
        <pc:picChg chg="del">
          <ac:chgData name="Андрей Омельчук" userId="c023cd8f1d1150d9" providerId="LiveId" clId="{BF50E33B-E887-4F46-A3A6-6BFA160AEBA9}" dt="2018-08-22T20:07:01.560" v="83" actId="478"/>
          <ac:picMkLst>
            <pc:docMk/>
            <pc:sldMk cId="3818566080" sldId="512"/>
            <ac:picMk id="57" creationId="{00000000-0000-0000-0000-000000000000}"/>
          </ac:picMkLst>
        </pc:picChg>
      </pc:sldChg>
      <pc:sldChg chg="addSp delSp modSp">
        <pc:chgData name="Андрей Омельчук" userId="c023cd8f1d1150d9" providerId="LiveId" clId="{BF50E33B-E887-4F46-A3A6-6BFA160AEBA9}" dt="2018-08-22T20:06:50.870" v="81" actId="478"/>
        <pc:sldMkLst>
          <pc:docMk/>
          <pc:sldMk cId="3128672899" sldId="513"/>
        </pc:sldMkLst>
        <pc:spChg chg="del mod">
          <ac:chgData name="Андрей Омельчук" userId="c023cd8f1d1150d9" providerId="LiveId" clId="{BF50E33B-E887-4F46-A3A6-6BFA160AEBA9}" dt="2018-08-22T20:06:29.092" v="21" actId="478"/>
          <ac:spMkLst>
            <pc:docMk/>
            <pc:sldMk cId="3128672899" sldId="513"/>
            <ac:spMk id="11" creationId="{00000000-0000-0000-0000-000000000000}"/>
          </ac:spMkLst>
        </pc:spChg>
        <pc:spChg chg="del">
          <ac:chgData name="Андрей Омельчук" userId="c023cd8f1d1150d9" providerId="LiveId" clId="{BF50E33B-E887-4F46-A3A6-6BFA160AEBA9}" dt="2018-08-22T20:06:50.870" v="81" actId="478"/>
          <ac:spMkLst>
            <pc:docMk/>
            <pc:sldMk cId="3128672899" sldId="513"/>
            <ac:spMk id="12" creationId="{00000000-0000-0000-0000-000000000000}"/>
          </ac:spMkLst>
        </pc:spChg>
        <pc:spChg chg="del mod">
          <ac:chgData name="Андрей Омельчук" userId="c023cd8f1d1150d9" providerId="LiveId" clId="{BF50E33B-E887-4F46-A3A6-6BFA160AEBA9}" dt="2018-08-22T20:06:29.092" v="21" actId="478"/>
          <ac:spMkLst>
            <pc:docMk/>
            <pc:sldMk cId="3128672899" sldId="513"/>
            <ac:spMk id="15" creationId="{00000000-0000-0000-0000-000000000000}"/>
          </ac:spMkLst>
        </pc:spChg>
        <pc:spChg chg="add mod">
          <ac:chgData name="Андрей Омельчук" userId="c023cd8f1d1150d9" providerId="LiveId" clId="{BF50E33B-E887-4F46-A3A6-6BFA160AEBA9}" dt="2018-08-22T20:06:47.128" v="80" actId="20577"/>
          <ac:spMkLst>
            <pc:docMk/>
            <pc:sldMk cId="3128672899" sldId="513"/>
            <ac:spMk id="20" creationId="{185BE522-E917-A245-B5D2-77E004ACC79D}"/>
          </ac:spMkLst>
        </pc:spChg>
        <pc:picChg chg="add">
          <ac:chgData name="Андрей Омельчук" userId="c023cd8f1d1150d9" providerId="LiveId" clId="{BF50E33B-E887-4F46-A3A6-6BFA160AEBA9}" dt="2018-08-22T20:06:30.127" v="22"/>
          <ac:picMkLst>
            <pc:docMk/>
            <pc:sldMk cId="3128672899" sldId="513"/>
            <ac:picMk id="21" creationId="{CBFDC9B6-2B83-B543-AC7B-510510188CFE}"/>
          </ac:picMkLst>
        </pc:picChg>
        <pc:picChg chg="del mod">
          <ac:chgData name="Андрей Омельчук" userId="c023cd8f1d1150d9" providerId="LiveId" clId="{BF50E33B-E887-4F46-A3A6-6BFA160AEBA9}" dt="2018-08-22T20:06:29.092" v="21" actId="478"/>
          <ac:picMkLst>
            <pc:docMk/>
            <pc:sldMk cId="3128672899" sldId="513"/>
            <ac:picMk id="57" creationId="{00000000-0000-0000-0000-000000000000}"/>
          </ac:picMkLst>
        </pc:picChg>
      </pc:sldChg>
    </pc:docChg>
  </pc:docChgLst>
  <pc:docChgLst>
    <pc:chgData name="Андрей Омельчук" userId="c023cd8f1d1150d9" providerId="LiveId" clId="{560657D3-C3F4-6B47-9DF9-9BA714886734}"/>
    <pc:docChg chg="addSld delSld modSld">
      <pc:chgData name="Андрей Омельчук" userId="c023cd8f1d1150d9" providerId="LiveId" clId="{560657D3-C3F4-6B47-9DF9-9BA714886734}" dt="2018-07-31T14:47:39.649" v="1" actId="269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4B554-676E-426A-986F-5B9477A90ECB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8E98E-D166-4EC7-8BEF-CBE202C4E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1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5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2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19" y="1597821"/>
            <a:ext cx="777375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38" y="2914650"/>
            <a:ext cx="6401912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551" y="171450"/>
            <a:ext cx="2057757" cy="3657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80" y="171450"/>
            <a:ext cx="6020845" cy="3657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3305177"/>
            <a:ext cx="777375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180035"/>
            <a:ext cx="777375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80" y="1000126"/>
            <a:ext cx="4039301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9007" y="1000126"/>
            <a:ext cx="4039301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05978"/>
            <a:ext cx="8231029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79" y="1151335"/>
            <a:ext cx="404089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79" y="1631156"/>
            <a:ext cx="404089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4" y="1151335"/>
            <a:ext cx="404247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34" y="1631156"/>
            <a:ext cx="404247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2" y="204788"/>
            <a:ext cx="30088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71" y="204789"/>
            <a:ext cx="5112638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2" y="1076327"/>
            <a:ext cx="30088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99" y="3600450"/>
            <a:ext cx="5487353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99" y="459581"/>
            <a:ext cx="5487353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99" y="4025504"/>
            <a:ext cx="5487353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05978"/>
            <a:ext cx="8231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200150"/>
            <a:ext cx="823102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79" y="4767264"/>
            <a:ext cx="21339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743" y="4767264"/>
            <a:ext cx="2896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4338" y="4767264"/>
            <a:ext cx="21339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5588" cy="5145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5588" cy="51458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9588" y="834610"/>
            <a:ext cx="66258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rbel" panose="020B0503020204020204" pitchFamily="34" charset="0"/>
                <a:cs typeface="Arial" panose="020B0604020202020204" pitchFamily="34" charset="0"/>
              </a:rPr>
              <a:t>Механизмы повышения эффективности финансовой деятельности образовательных организаций </a:t>
            </a:r>
            <a:br>
              <a:rPr lang="ru-RU" sz="2800" b="1" dirty="0"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Corbel" panose="020B0503020204020204" pitchFamily="34" charset="0"/>
                <a:cs typeface="Arial" panose="020B0604020202020204" pitchFamily="34" charset="0"/>
              </a:rPr>
              <a:t>высшего образования</a:t>
            </a:r>
          </a:p>
          <a:p>
            <a:endParaRPr lang="ru-RU" sz="2000" dirty="0">
              <a:latin typeface="Corbel" panose="020B0503020204020204" pitchFamily="34" charset="0"/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 descr="герб мал.png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2624" y="555526"/>
            <a:ext cx="808602" cy="8746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43682" y="3235267"/>
            <a:ext cx="40754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Заместитель Министра науки и высшего образования</a:t>
            </a:r>
            <a:br>
              <a:rPr lang="ru-RU" sz="11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Российской Федерации</a:t>
            </a:r>
          </a:p>
          <a:p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Сергей Владимирович Кузьмин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7320" y="4341366"/>
            <a:ext cx="1641813" cy="6480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г. Москва</a:t>
            </a:r>
          </a:p>
          <a:p>
            <a:pPr algn="l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23 августа </a:t>
            </a:r>
            <a:r>
              <a:rPr lang="ru-RU" sz="1200" dirty="0" err="1">
                <a:solidFill>
                  <a:schemeClr val="tx1"/>
                </a:solidFill>
                <a:latin typeface="Corbel" panose="020B0503020204020204" pitchFamily="34" charset="0"/>
              </a:rPr>
              <a:t>2018г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6253">
            <a:off x="7676194" y="2641866"/>
            <a:ext cx="3473270" cy="3128269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513038" y="-755467"/>
            <a:ext cx="261840" cy="6210689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2421" y="2626187"/>
            <a:ext cx="3979584" cy="402743"/>
          </a:xfrm>
          <a:prstGeom prst="roundRect">
            <a:avLst/>
          </a:prstGeom>
          <a:solidFill>
            <a:srgbClr val="4493A9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Объективность финансирования высшего образования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69894" y="2626187"/>
            <a:ext cx="3979584" cy="402743"/>
          </a:xfrm>
          <a:prstGeom prst="roundRect">
            <a:avLst/>
          </a:prstGeom>
          <a:solidFill>
            <a:srgbClr val="4493A9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Прозрачность распределения бюджетных ассигнований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2421" y="3173440"/>
            <a:ext cx="3979584" cy="402743"/>
          </a:xfrm>
          <a:prstGeom prst="roundRect">
            <a:avLst/>
          </a:prstGeom>
          <a:solidFill>
            <a:srgbClr val="4493A9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Предсказуемость финансирования высших учебных заведений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69894" y="3173440"/>
            <a:ext cx="3979584" cy="402743"/>
          </a:xfrm>
          <a:prstGeom prst="roundRect">
            <a:avLst/>
          </a:prstGeom>
          <a:solidFill>
            <a:srgbClr val="4493A9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Повышение качества финансового менеджмента в высших учебных заведениях</a:t>
            </a:r>
          </a:p>
        </p:txBody>
      </p:sp>
      <p:pic>
        <p:nvPicPr>
          <p:cNvPr id="25" name="Рисунок 24" descr="полосат фиол 3 с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264" y="1059611"/>
            <a:ext cx="8172449" cy="4466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1645" y="1159897"/>
            <a:ext cx="83252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ПЕРЕХОД К ЕДИНЫМ ПРИНЦИПАМ И ПОДХОДАМ К ФИНАНСИРОВАНИЮ ВЫСШИХ УЧЕБНЫХ ЗАВЕДЕНИЙ</a:t>
            </a:r>
          </a:p>
        </p:txBody>
      </p:sp>
      <p:pic>
        <p:nvPicPr>
          <p:cNvPr id="27" name="Рисунок 26" descr="полосат фиол 3 сл.png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721" y="1599516"/>
            <a:ext cx="2464871" cy="519718"/>
          </a:xfrm>
          <a:prstGeom prst="rect">
            <a:avLst/>
          </a:prstGeom>
        </p:spPr>
      </p:pic>
      <p:pic>
        <p:nvPicPr>
          <p:cNvPr id="32" name="Рисунок 31" descr="полосат фиол 3 сл.png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6282" y="1599516"/>
            <a:ext cx="2464871" cy="519718"/>
          </a:xfrm>
          <a:prstGeom prst="rect">
            <a:avLst/>
          </a:prstGeom>
        </p:spPr>
      </p:pic>
      <p:pic>
        <p:nvPicPr>
          <p:cNvPr id="33" name="Рисунок 32" descr="полосат фиол 3 сл.png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3842" y="1599516"/>
            <a:ext cx="2464871" cy="519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5154" y="1718090"/>
            <a:ext cx="1990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Единые нормативы затрат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9364" y="1631047"/>
            <a:ext cx="1943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Единые корректирующие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коэффициенты</a:t>
            </a:r>
          </a:p>
          <a:p>
            <a:endParaRPr lang="ru-RU" sz="1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4752" y="1718149"/>
            <a:ext cx="1369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Единая методика</a:t>
            </a:r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4537844" y="704260"/>
            <a:ext cx="261840" cy="6210689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полосат фиол 3 с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803" y="4109629"/>
            <a:ext cx="8172449" cy="446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4259" y="4198288"/>
            <a:ext cx="562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ПОВЫШЕНИЕ ЭФФЕКТИВНОСТИ ИСПОЛЬЗОВАНИЯ БЮДЖЕТНЫХ СРЕДСТВ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95635C49-40E5-274D-91AB-1C8D70753519}"/>
              </a:ext>
            </a:extLst>
          </p:cNvPr>
          <p:cNvSpPr txBox="1">
            <a:spLocks/>
          </p:cNvSpPr>
          <p:nvPr/>
        </p:nvSpPr>
        <p:spPr>
          <a:xfrm>
            <a:off x="467625" y="154725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>
                <a:latin typeface="Corbel" panose="020B0503020204020204" pitchFamily="34" charset="0"/>
              </a:rPr>
              <a:t>МИНИСТЕРСТВО НАУКИ И ВЫСШЕГО ОБРАЗОВАНИЯ</a:t>
            </a:r>
          </a:p>
          <a:p>
            <a:r>
              <a:rPr lang="ru-RU" sz="1400" b="1" dirty="0">
                <a:latin typeface="Corbel" panose="020B0503020204020204" pitchFamily="34" charset="0"/>
                <a:cs typeface="Times New Roman" panose="02020603050405020304" pitchFamily="18" charset="0"/>
              </a:rPr>
              <a:t>ИЗМЕНЕНИЯ В СИСТЕМЕ ФИНАНСИРОВАНИЯ ВЫСШЕГО ОБРАЗОВАНИЯ С 2017 ГОДА</a:t>
            </a:r>
          </a:p>
        </p:txBody>
      </p:sp>
      <p:pic>
        <p:nvPicPr>
          <p:cNvPr id="28" name="Рисунок 27" descr="герб мал.png">
            <a:extLst>
              <a:ext uri="{FF2B5EF4-FFF2-40B4-BE49-F238E27FC236}">
                <a16:creationId xmlns="" xmlns:a16="http://schemas.microsoft.com/office/drawing/2014/main" id="{3EC12AC9-E387-5342-B56D-B942016FCD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6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39000"/>
                    </a14:imgEffect>
                    <a14:imgEffect>
                      <a14:brightnessContrast bright="65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376" b="31249"/>
          <a:stretch/>
        </p:blipFill>
        <p:spPr>
          <a:xfrm rot="2746026">
            <a:off x="159339" y="3528922"/>
            <a:ext cx="2379050" cy="180076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5" cstate="print">
            <a:alphaModFix amt="2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6" t="19293" b="-1"/>
          <a:stretch/>
        </p:blipFill>
        <p:spPr>
          <a:xfrm rot="16200000">
            <a:off x="241571" y="2885675"/>
            <a:ext cx="1981609" cy="2456598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87975" y="1736355"/>
            <a:ext cx="938941" cy="93894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1 группа</a:t>
            </a:r>
          </a:p>
        </p:txBody>
      </p:sp>
      <p:sp>
        <p:nvSpPr>
          <p:cNvPr id="28" name="Овал 27"/>
          <p:cNvSpPr/>
          <p:nvPr/>
        </p:nvSpPr>
        <p:spPr>
          <a:xfrm>
            <a:off x="3331323" y="1736355"/>
            <a:ext cx="938941" cy="938941"/>
          </a:xfrm>
          <a:prstGeom prst="ellipse">
            <a:avLst/>
          </a:prstGeom>
          <a:solidFill>
            <a:srgbClr val="D79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2 группа</a:t>
            </a:r>
          </a:p>
        </p:txBody>
      </p:sp>
      <p:sp>
        <p:nvSpPr>
          <p:cNvPr id="29" name="Овал 28"/>
          <p:cNvSpPr/>
          <p:nvPr/>
        </p:nvSpPr>
        <p:spPr>
          <a:xfrm>
            <a:off x="6202081" y="1736355"/>
            <a:ext cx="938941" cy="93894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3 группа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321" y="2836701"/>
            <a:ext cx="2709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Times New Roman" pitchFamily="18" charset="0"/>
              </a:rPr>
              <a:t>Экономика и управление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Политические науки и регионоведение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Сервис и туризм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Языкознание и литературоведение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Теология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0969" y="2836701"/>
            <a:ext cx="284042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Клиническая медицина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Сельское, лесное и рыбное хозяйство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Информатика и вычислительная техника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Электроника, радиотехника и системы связи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Техника и технологии наземного транспорта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1896" y="2836701"/>
            <a:ext cx="288261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Авиационная и ракетно-космическая техника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Техника и технологии кораблестроения и водного транспорта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Культура и искусство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Ядерная энергетика и технологии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Фундаментальная медицина</a:t>
            </a:r>
          </a:p>
        </p:txBody>
      </p:sp>
      <p:sp>
        <p:nvSpPr>
          <p:cNvPr id="59" name="Стрелка вниз 58"/>
          <p:cNvSpPr/>
          <p:nvPr/>
        </p:nvSpPr>
        <p:spPr>
          <a:xfrm rot="16200000">
            <a:off x="2269583" y="1926798"/>
            <a:ext cx="418459" cy="558055"/>
          </a:xfrm>
          <a:prstGeom prst="downArrow">
            <a:avLst/>
          </a:prstGeom>
          <a:solidFill>
            <a:schemeClr val="bg1"/>
          </a:solidFill>
          <a:ln>
            <a:solidFill>
              <a:srgbClr val="A5B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 rot="16200000">
            <a:off x="5074788" y="1926798"/>
            <a:ext cx="418459" cy="558055"/>
          </a:xfrm>
          <a:prstGeom prst="downArrow">
            <a:avLst/>
          </a:prstGeom>
          <a:solidFill>
            <a:schemeClr val="bg1"/>
          </a:solidFill>
          <a:ln>
            <a:solidFill>
              <a:srgbClr val="A5B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185BE522-E917-A245-B5D2-77E004ACC79D}"/>
              </a:ext>
            </a:extLst>
          </p:cNvPr>
          <p:cNvSpPr txBox="1">
            <a:spLocks/>
          </p:cNvSpPr>
          <p:nvPr/>
        </p:nvSpPr>
        <p:spPr>
          <a:xfrm>
            <a:off x="467625" y="154725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>
                <a:latin typeface="Corbel" panose="020B0503020204020204" pitchFamily="34" charset="0"/>
              </a:rPr>
              <a:t>МИНИСТЕРСТВО НАУКИ И ВЫСШЕГО ОБРАЗОВАНИЯ</a:t>
            </a:r>
          </a:p>
          <a:p>
            <a:r>
              <a:rPr lang="ru-RU" sz="1400" b="1" dirty="0">
                <a:latin typeface="Corbel" panose="020B0503020204020204" pitchFamily="34" charset="0"/>
                <a:cs typeface="Times New Roman" panose="02020603050405020304" pitchFamily="18" charset="0"/>
              </a:rPr>
              <a:t>СТОИМОСТНЫЕ ГРУППЫ СПЕЦИАЛЬНОСТЕЙ И НАПРАВЛЕНИЙ ПОДГОТОВКИ</a:t>
            </a:r>
          </a:p>
        </p:txBody>
      </p:sp>
      <p:pic>
        <p:nvPicPr>
          <p:cNvPr id="21" name="Рисунок 20" descr="герб мал.png">
            <a:extLst>
              <a:ext uri="{FF2B5EF4-FFF2-40B4-BE49-F238E27FC236}">
                <a16:creationId xmlns="" xmlns:a16="http://schemas.microsoft.com/office/drawing/2014/main" id="{CBFDC9B6-2B83-B543-AC7B-510510188C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7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1768">
            <a:off x="7771331" y="3898223"/>
            <a:ext cx="1214575" cy="124857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71" y="887935"/>
            <a:ext cx="3177451" cy="32663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8256" y="0"/>
            <a:ext cx="9163844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7625" y="154725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>
                <a:latin typeface="Corbel" panose="020B0503020204020204" pitchFamily="34" charset="0"/>
              </a:rPr>
              <a:t>МИНИСТЕРСТВО НАУКИ И ВЫСШЕГО ОБРАЗОВАНИЯ</a:t>
            </a:r>
          </a:p>
          <a:p>
            <a:r>
              <a:rPr lang="ru-RU" sz="1400" b="1" dirty="0">
                <a:latin typeface="Corbel" panose="020B0503020204020204" pitchFamily="34" charset="0"/>
                <a:cs typeface="Times New Roman" panose="02020603050405020304" pitchFamily="18" charset="0"/>
              </a:rPr>
              <a:t>ПОВЫШЕНИЕ ПРОЗРАЧНОСТИ РАСЧЕТА СУБСИДИЙ</a:t>
            </a:r>
          </a:p>
        </p:txBody>
      </p:sp>
      <p:pic>
        <p:nvPicPr>
          <p:cNvPr id="70" name="Рисунок 69" descr="герб мал.png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  <p:sp>
        <p:nvSpPr>
          <p:cNvPr id="115" name="Скругленный прямоугольник 114"/>
          <p:cNvSpPr/>
          <p:nvPr/>
        </p:nvSpPr>
        <p:spPr>
          <a:xfrm>
            <a:off x="2589852" y="902507"/>
            <a:ext cx="3629030" cy="75011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206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Прозрачность расчета финансового обеспечения выполнения государственного задания</a:t>
            </a:r>
          </a:p>
          <a:p>
            <a:pPr algn="ctr"/>
            <a:endParaRPr lang="ru-RU" sz="1100" dirty="0">
              <a:latin typeface="Corbel" panose="020B0503020204020204" pitchFamily="34" charset="0"/>
            </a:endParaRPr>
          </a:p>
        </p:txBody>
      </p:sp>
      <p:pic>
        <p:nvPicPr>
          <p:cNvPr id="20" name="Picture 2" descr="D:\Users\KEgoshin\Desktop\Презентация\Картинки\1. Фильтр\Кругляши\04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51" y="908335"/>
            <a:ext cx="653802" cy="6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Users\KEgoshin\Desktop\Презентация\Картинки\1. Фильтр\Кругляши\1407351707_Analytics_tw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83" y="2004789"/>
            <a:ext cx="649008" cy="64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Users\KEgoshin\Desktop\Презентация\Картинки\1. Фильтр\Кругляши\13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52" y="3093968"/>
            <a:ext cx="656178" cy="6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Users\KEgoshin\Desktop\Презентация\Картинки\1. Фильтр\Кругляши\RoundIcons-Free-Set-4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29" y="4089611"/>
            <a:ext cx="692224" cy="6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589852" y="1982300"/>
            <a:ext cx="3629030" cy="75011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206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Сравнение стоимости платных образовательных программ с фактическими нормативными затратами на этапе принятия решений</a:t>
            </a:r>
          </a:p>
          <a:p>
            <a:pPr algn="ctr"/>
            <a:endParaRPr lang="ru-RU" sz="1100" dirty="0">
              <a:latin typeface="Corbel" panose="020B0503020204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89852" y="3029180"/>
            <a:ext cx="3629030" cy="75011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206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Информирование учреждений о запланированных к применению коэффициентах выравнивания на очередной финансовый год</a:t>
            </a:r>
          </a:p>
          <a:p>
            <a:pPr algn="ctr"/>
            <a:endParaRPr lang="ru-RU" sz="1100" dirty="0">
              <a:latin typeface="Corbel" panose="020B0503020204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89852" y="4100505"/>
            <a:ext cx="3629030" cy="75011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Предоставление публичных информационных сервисов</a:t>
            </a:r>
          </a:p>
          <a:p>
            <a:pPr algn="ctr"/>
            <a:endParaRPr lang="ru-RU" sz="1100" dirty="0">
              <a:latin typeface="Corbel" panose="020B0503020204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4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12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1768">
            <a:off x="5682106" y="1189308"/>
            <a:ext cx="3284177" cy="33761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8256" y="0"/>
            <a:ext cx="9163844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7625" y="154725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>
                <a:latin typeface="Corbel" panose="020B0503020204020204" pitchFamily="34" charset="0"/>
              </a:rPr>
              <a:t>МИНИСТЕРСТВО НАУКИ И ВЫСШЕГО ОБРАЗОВАНИЯ</a:t>
            </a:r>
          </a:p>
          <a:p>
            <a:pPr lvl="0">
              <a:spcBef>
                <a:spcPct val="0"/>
              </a:spcBef>
            </a:pPr>
            <a:r>
              <a:rPr lang="ru-RU" sz="1400" b="1" dirty="0">
                <a:latin typeface="Corbel" pitchFamily="34" charset="0"/>
              </a:rPr>
              <a:t>ДОХОДЫ И ПОСТУПЛЕНИЯ</a:t>
            </a:r>
            <a:endParaRPr lang="ru-RU" sz="1400" b="1" dirty="0">
              <a:latin typeface="Corbel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 descr="герб мал.png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  <p:sp>
        <p:nvSpPr>
          <p:cNvPr id="110" name="Скругленный прямоугольник 109"/>
          <p:cNvSpPr/>
          <p:nvPr/>
        </p:nvSpPr>
        <p:spPr>
          <a:xfrm>
            <a:off x="576263" y="884238"/>
            <a:ext cx="1928812" cy="782637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orbel" panose="020B0503020204020204" pitchFamily="34" charset="0"/>
              </a:rPr>
              <a:t>Увеличение поступлений от приносящей доход деятельности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570596" y="3857280"/>
            <a:ext cx="1928812" cy="782637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orbel" panose="020B0503020204020204" pitchFamily="34" charset="0"/>
              </a:rPr>
              <a:t>Обеспечение «качества» поступлений от приносящей доход деятельности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576263" y="2855906"/>
            <a:ext cx="1928812" cy="782637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orbel" panose="020B0503020204020204" pitchFamily="34" charset="0"/>
              </a:rPr>
              <a:t>Обеспечение качества и достоверности планирования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628898" y="892176"/>
            <a:ext cx="2700337" cy="1747049"/>
          </a:xfrm>
          <a:prstGeom prst="roundRect">
            <a:avLst/>
          </a:prstGeom>
          <a:noFill/>
          <a:ln>
            <a:solidFill>
              <a:srgbClr val="68D9D7"/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Стоимость обучения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 по договорам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Не ниже соответствующего финансирования в рамках государственного задания</a:t>
            </a:r>
          </a:p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(нормативных затрат с учетом корректирующих коэффициентов)</a:t>
            </a:r>
          </a:p>
          <a:p>
            <a:pPr algn="ctr"/>
            <a:endParaRPr lang="ru-RU" sz="1200" dirty="0">
              <a:latin typeface="Corbel" panose="020B0503020204020204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5410199" y="884238"/>
            <a:ext cx="2758759" cy="1754987"/>
          </a:xfrm>
          <a:prstGeom prst="roundRect">
            <a:avLst/>
          </a:prstGeom>
          <a:noFill/>
          <a:ln>
            <a:solidFill>
              <a:srgbClr val="68D9D7"/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Увеличение поступлений 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от научной и проектной деятельности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Коммерциализация результатов интеллектуальной деятельности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Увеличение объемов договорных работ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Формирование мотивационных механизмов в вузе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2671762" y="2855906"/>
            <a:ext cx="1981200" cy="782637"/>
          </a:xfrm>
          <a:prstGeom prst="roundRect">
            <a:avLst/>
          </a:prstGeom>
          <a:noFill/>
          <a:ln>
            <a:solidFill>
              <a:srgbClr val="68D9D7"/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Обеспечение окупаемости инвестиционных вложений</a:t>
            </a:r>
            <a:endParaRPr lang="ru-RU" sz="1200" dirty="0">
              <a:latin typeface="Corbel" panose="020B0503020204020204" pitchFamily="34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710113" y="2854312"/>
            <a:ext cx="1981200" cy="782637"/>
          </a:xfrm>
          <a:prstGeom prst="roundRect">
            <a:avLst/>
          </a:prstGeom>
          <a:noFill/>
          <a:ln>
            <a:solidFill>
              <a:srgbClr val="68D9D7"/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Ценообразование в соответствии с затратами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6767513" y="2851124"/>
            <a:ext cx="1981200" cy="782637"/>
          </a:xfrm>
          <a:prstGeom prst="roundRect">
            <a:avLst/>
          </a:prstGeom>
          <a:noFill/>
          <a:ln>
            <a:solidFill>
              <a:srgbClr val="68D9D7"/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Минимизация невостребованных</a:t>
            </a:r>
            <a:endParaRPr lang="en-US" sz="1000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 и дотационных видов деятельности</a:t>
            </a:r>
            <a:endParaRPr lang="ru-RU" sz="1200" dirty="0">
              <a:latin typeface="Corbel" panose="020B0503020204020204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2671762" y="3855224"/>
            <a:ext cx="1981200" cy="782637"/>
          </a:xfrm>
          <a:prstGeom prst="roundRect">
            <a:avLst/>
          </a:prstGeom>
          <a:noFill/>
          <a:ln>
            <a:solidFill>
              <a:srgbClr val="68D9D7"/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Исключение </a:t>
            </a:r>
            <a:br>
              <a:rPr lang="ru-RU" sz="1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“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виртуальных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”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 доходов</a:t>
            </a:r>
            <a:endParaRPr lang="ru-RU" sz="1000" dirty="0">
              <a:latin typeface="Corbel" panose="020B0503020204020204" pitchFamily="34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710113" y="3864104"/>
            <a:ext cx="1981200" cy="782637"/>
          </a:xfrm>
          <a:prstGeom prst="roundRect">
            <a:avLst/>
          </a:prstGeom>
          <a:noFill/>
          <a:ln>
            <a:solidFill>
              <a:srgbClr val="68D9D7"/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Прогнозирование на среднесрочную перспективу</a:t>
            </a: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6767513" y="3864104"/>
            <a:ext cx="1981200" cy="782637"/>
          </a:xfrm>
          <a:prstGeom prst="roundRect">
            <a:avLst/>
          </a:prstGeom>
          <a:noFill/>
          <a:ln>
            <a:solidFill>
              <a:srgbClr val="68D9D7"/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Управление обязательствами, в том числе дебиторской и кредиторской задолженностью</a:t>
            </a:r>
          </a:p>
        </p:txBody>
      </p:sp>
      <p:sp>
        <p:nvSpPr>
          <p:cNvPr id="124" name="Треугольник 17"/>
          <p:cNvSpPr/>
          <p:nvPr/>
        </p:nvSpPr>
        <p:spPr>
          <a:xfrm>
            <a:off x="907942" y="1723311"/>
            <a:ext cx="1265453" cy="77737"/>
          </a:xfrm>
          <a:prstGeom prst="triangle">
            <a:avLst/>
          </a:prstGeom>
          <a:solidFill>
            <a:srgbClr val="38AFB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Corbel" panose="020B0503020204020204" pitchFamily="34" charset="0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76263" y="1856588"/>
            <a:ext cx="1928812" cy="782637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orbel" panose="020B0503020204020204" pitchFamily="34" charset="0"/>
              </a:rPr>
              <a:t>Диверсификация доходов и поступлений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Треугольник 17"/>
          <p:cNvSpPr/>
          <p:nvPr/>
        </p:nvSpPr>
        <p:spPr>
          <a:xfrm>
            <a:off x="4069499" y="4283085"/>
            <a:ext cx="1006590" cy="90477"/>
          </a:xfrm>
          <a:prstGeom prst="triangle">
            <a:avLst/>
          </a:prstGeom>
          <a:solidFill>
            <a:srgbClr val="4493A9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Corbel" panose="020B0503020204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1499" y="4447565"/>
            <a:ext cx="8173721" cy="391319"/>
          </a:xfrm>
          <a:prstGeom prst="roundRect">
            <a:avLst/>
          </a:prstGeom>
          <a:solidFill>
            <a:srgbClr val="449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Corbel" panose="020B0503020204020204" pitchFamily="34" charset="0"/>
              </a:rPr>
              <a:t>«Заблаговременная» оптимизация расходов </a:t>
            </a:r>
            <a:br>
              <a:rPr lang="ru-RU" sz="1050" dirty="0">
                <a:latin typeface="Corbel" panose="020B0503020204020204" pitchFamily="34" charset="0"/>
              </a:rPr>
            </a:br>
            <a:r>
              <a:rPr lang="ru-RU" sz="1050" dirty="0">
                <a:latin typeface="Corbel" panose="020B0503020204020204" pitchFamily="34" charset="0"/>
              </a:rPr>
              <a:t>в соответствии со среднесрочным прогнозом поступлени</a:t>
            </a:r>
            <a:r>
              <a:rPr lang="ru-RU" sz="1100" dirty="0">
                <a:latin typeface="Corbel" panose="020B0503020204020204" pitchFamily="34" charset="0"/>
              </a:rPr>
              <a:t>й</a:t>
            </a:r>
          </a:p>
        </p:txBody>
      </p:sp>
      <p:pic>
        <p:nvPicPr>
          <p:cNvPr id="127" name="Рисунок 12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1768">
            <a:off x="7926635" y="2983772"/>
            <a:ext cx="1214575" cy="12485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8256" y="0"/>
            <a:ext cx="9163844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7624" y="154725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>
                <a:latin typeface="Corbel" panose="020B0503020204020204" pitchFamily="34" charset="0"/>
              </a:rPr>
              <a:t>МИНИСТЕРСТВО НАУКИ И ВЫСШЕГО ОБРАЗОВАНИЯ</a:t>
            </a:r>
          </a:p>
          <a:p>
            <a:r>
              <a:rPr lang="ru-RU" sz="1400" b="1" dirty="0">
                <a:latin typeface="Corbel" panose="020B0503020204020204" pitchFamily="34" charset="0"/>
                <a:ea typeface="Arial Narrow" charset="0"/>
                <a:cs typeface="Arial Narrow" charset="0"/>
              </a:rPr>
              <a:t>КЛЮЧЕВЫЕ ПРОБЛЕМЫ В ПОВЫШЕНИИ ЭФФЕКТИВНОСТИ РАСХОДОВ ВУЗОВ</a:t>
            </a:r>
          </a:p>
        </p:txBody>
      </p:sp>
      <p:pic>
        <p:nvPicPr>
          <p:cNvPr id="70" name="Рисунок 69" descr="герб мал.png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  <p:sp>
        <p:nvSpPr>
          <p:cNvPr id="110" name="Скругленный прямоугольник 109"/>
          <p:cNvSpPr/>
          <p:nvPr/>
        </p:nvSpPr>
        <p:spPr>
          <a:xfrm>
            <a:off x="576263" y="884238"/>
            <a:ext cx="1928812" cy="782637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Corbel" panose="020B0503020204020204" pitchFamily="34" charset="0"/>
              </a:rPr>
              <a:t>Низкое качество планирования расходов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4712495" y="893763"/>
            <a:ext cx="1981200" cy="782637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Corbel" panose="020B0503020204020204" pitchFamily="34" charset="0"/>
              </a:rPr>
              <a:t>Инерционность принятия решений в вузах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6819901" y="893762"/>
            <a:ext cx="1928812" cy="782637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Corbel" panose="020B0503020204020204" pitchFamily="34" charset="0"/>
              </a:rPr>
              <a:t>Низкая эффективность использования имущественного комплекса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571499" y="1729582"/>
            <a:ext cx="1933575" cy="1649484"/>
          </a:xfrm>
          <a:prstGeom prst="roundRect">
            <a:avLst/>
          </a:prstGeom>
          <a:noFill/>
          <a:ln>
            <a:solidFill>
              <a:srgbClr val="68D9D7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orbel" panose="020B0503020204020204" pitchFamily="34" charset="0"/>
              </a:rPr>
              <a:t>Планирование «от достигнутого» </a:t>
            </a:r>
            <a:br>
              <a:rPr lang="ru-RU" sz="1000" dirty="0">
                <a:latin typeface="Corbel" panose="020B0503020204020204" pitchFamily="34" charset="0"/>
              </a:rPr>
            </a:br>
            <a:r>
              <a:rPr lang="ru-RU" sz="1000" dirty="0">
                <a:latin typeface="Corbel" panose="020B0503020204020204" pitchFamily="34" charset="0"/>
              </a:rPr>
              <a:t>без расчетов</a:t>
            </a:r>
          </a:p>
          <a:p>
            <a:pPr algn="ctr"/>
            <a:r>
              <a:rPr lang="ru-RU" sz="1000" dirty="0">
                <a:latin typeface="Corbel" panose="020B0503020204020204" pitchFamily="34" charset="0"/>
              </a:rPr>
              <a:t> и обоснований статей расходов</a:t>
            </a:r>
          </a:p>
          <a:p>
            <a:pPr algn="ctr"/>
            <a:endParaRPr lang="ru-RU" sz="1200" dirty="0">
              <a:latin typeface="Corbel" panose="020B0503020204020204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712495" y="1746247"/>
            <a:ext cx="1981200" cy="788201"/>
          </a:xfrm>
          <a:prstGeom prst="roundRect">
            <a:avLst/>
          </a:prstGeom>
          <a:noFill/>
          <a:ln>
            <a:solidFill>
              <a:srgbClr val="68D9D7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orbel" panose="020B0503020204020204" pitchFamily="34" charset="0"/>
              </a:rPr>
              <a:t>Наличие неиспользуемых объектов имущественного комплекса</a:t>
            </a:r>
          </a:p>
          <a:p>
            <a:pPr algn="ctr"/>
            <a:endParaRPr lang="ru-RU" sz="1000" dirty="0">
              <a:latin typeface="Corbel" panose="020B0503020204020204" pitchFamily="34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712495" y="2596429"/>
            <a:ext cx="1978819" cy="782637"/>
          </a:xfrm>
          <a:prstGeom prst="roundRect">
            <a:avLst/>
          </a:prstGeom>
          <a:noFill/>
          <a:ln>
            <a:solidFill>
              <a:srgbClr val="68D9D7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orbel" panose="020B0503020204020204" pitchFamily="34" charset="0"/>
              </a:rPr>
              <a:t>Длительный цикл согласования сделок </a:t>
            </a:r>
            <a:br>
              <a:rPr lang="ru-RU" sz="1000" dirty="0">
                <a:latin typeface="Corbel" panose="020B0503020204020204" pitchFamily="34" charset="0"/>
              </a:rPr>
            </a:br>
            <a:r>
              <a:rPr lang="ru-RU" sz="1000" dirty="0">
                <a:latin typeface="Corbel" panose="020B0503020204020204" pitchFamily="34" charset="0"/>
              </a:rPr>
              <a:t>по распоряжению имуществом</a:t>
            </a:r>
          </a:p>
          <a:p>
            <a:pPr algn="ctr"/>
            <a:endParaRPr lang="ru-RU" sz="1000" dirty="0">
              <a:latin typeface="Corbel" panose="020B0503020204020204" pitchFamily="34" charset="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697016" y="3470276"/>
            <a:ext cx="2009776" cy="782637"/>
          </a:xfrm>
          <a:prstGeom prst="roundRect">
            <a:avLst/>
          </a:prstGeom>
          <a:solidFill>
            <a:schemeClr val="bg1"/>
          </a:solidFill>
          <a:ln>
            <a:solidFill>
              <a:srgbClr val="68D9D7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latin typeface="Corbel" panose="020B0503020204020204" pitchFamily="34" charset="0"/>
            </a:endParaRPr>
          </a:p>
          <a:p>
            <a:pPr algn="ctr"/>
            <a:r>
              <a:rPr lang="ru-RU" sz="1000" dirty="0">
                <a:latin typeface="Corbel" panose="020B0503020204020204" pitchFamily="34" charset="0"/>
              </a:rPr>
              <a:t>Высокий износ инфраструктуры, необходимость повышения энергоэффективности</a:t>
            </a:r>
          </a:p>
          <a:p>
            <a:pPr algn="ctr"/>
            <a:endParaRPr lang="ru-RU" sz="1000" dirty="0">
              <a:latin typeface="Corbel" panose="020B0503020204020204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6819901" y="1735928"/>
            <a:ext cx="1928812" cy="1643138"/>
          </a:xfrm>
          <a:prstGeom prst="roundRect">
            <a:avLst/>
          </a:prstGeom>
          <a:noFill/>
          <a:ln>
            <a:solidFill>
              <a:srgbClr val="68D9D7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orbel" panose="020B0503020204020204" pitchFamily="34" charset="0"/>
              </a:rPr>
              <a:t>Принятие ключевых решений на уровне Ученого совета или наблюдательного совета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2634855" y="893763"/>
            <a:ext cx="1928812" cy="782637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Corbel" panose="020B0503020204020204" pitchFamily="34" charset="0"/>
              </a:rPr>
              <a:t>Высокая доля фонда оплаты труда в структуре расходов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34855" y="2596429"/>
            <a:ext cx="1928812" cy="774699"/>
          </a:xfrm>
          <a:prstGeom prst="roundRect">
            <a:avLst/>
          </a:prstGeom>
          <a:noFill/>
          <a:ln>
            <a:solidFill>
              <a:srgbClr val="68D9D7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orbel" panose="020B0503020204020204" pitchFamily="34" charset="0"/>
              </a:rPr>
              <a:t>Длительный цикл подготовки и реализации решений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34855" y="1746248"/>
            <a:ext cx="1928812" cy="788201"/>
          </a:xfrm>
          <a:prstGeom prst="roundRect">
            <a:avLst/>
          </a:prstGeom>
          <a:noFill/>
          <a:ln>
            <a:solidFill>
              <a:srgbClr val="68D9D7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orbel" panose="020B0503020204020204" pitchFamily="34" charset="0"/>
              </a:rPr>
              <a:t>Отложенный эффект оптимизационных мероприятий</a:t>
            </a:r>
            <a:endParaRPr lang="ru-RU" sz="400" dirty="0">
              <a:latin typeface="Corbel" panose="020B0503020204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2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12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1768">
            <a:off x="7771331" y="3898223"/>
            <a:ext cx="1214575" cy="12485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8256" y="0"/>
            <a:ext cx="9163844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7624" y="154725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>
                <a:latin typeface="Corbel" panose="020B0503020204020204" pitchFamily="34" charset="0"/>
              </a:rPr>
              <a:t>МИНИСТЕРСТВО НАУКИ И ВЫСШЕГО ОБРАЗОВАНИЯ</a:t>
            </a:r>
          </a:p>
          <a:p>
            <a:r>
              <a:rPr lang="ru-RU" sz="1400" b="1" dirty="0">
                <a:latin typeface="Corbel" panose="020B0503020204020204" pitchFamily="34" charset="0"/>
                <a:ea typeface="Arial Narrow" charset="0"/>
                <a:cs typeface="Arial Narrow" charset="0"/>
              </a:rPr>
              <a:t>ОПЛАТА ТРУДА</a:t>
            </a:r>
          </a:p>
        </p:txBody>
      </p:sp>
      <p:pic>
        <p:nvPicPr>
          <p:cNvPr id="70" name="Рисунок 69" descr="герб мал.png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  <p:sp>
        <p:nvSpPr>
          <p:cNvPr id="110" name="Скругленный прямоугольник 109"/>
          <p:cNvSpPr/>
          <p:nvPr/>
        </p:nvSpPr>
        <p:spPr>
          <a:xfrm>
            <a:off x="571499" y="884238"/>
            <a:ext cx="2586568" cy="707495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Corbel" panose="020B0503020204020204" pitchFamily="34" charset="0"/>
                <a:ea typeface="Arial Narrow" charset="0"/>
                <a:cs typeface="Arial Narrow" charset="0"/>
              </a:rPr>
              <a:t>Отношение средней заработной платы ППС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Corbel" panose="020B0503020204020204" pitchFamily="34" charset="0"/>
                <a:ea typeface="Arial Narrow" charset="0"/>
                <a:cs typeface="Arial Narrow" charset="0"/>
              </a:rPr>
              <a:t> к средней заработной плате по экономике региона</a:t>
            </a: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2533871" y="2140345"/>
            <a:ext cx="793012" cy="393912"/>
          </a:xfrm>
          <a:prstGeom prst="roundRect">
            <a:avLst/>
          </a:prstGeom>
          <a:solidFill>
            <a:schemeClr val="bg1"/>
          </a:solidFill>
          <a:ln>
            <a:solidFill>
              <a:srgbClr val="68D9D7"/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latin typeface="Corbel" panose="020B0503020204020204" pitchFamily="34" charset="0"/>
            </a:endParaRPr>
          </a:p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11,6</a:t>
            </a:r>
            <a:b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(2017г.)</a:t>
            </a:r>
          </a:p>
          <a:p>
            <a:pPr algn="ctr"/>
            <a:endParaRPr lang="ru-RU" sz="1000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49125" y="2140346"/>
            <a:ext cx="1676401" cy="817416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Corbel" panose="020B0503020204020204" pitchFamily="34" charset="0"/>
              </a:rPr>
              <a:t>Численность студентов в расчете на 1 ППС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45200" y="850131"/>
            <a:ext cx="955063" cy="741602"/>
          </a:xfrm>
          <a:prstGeom prst="roundRect">
            <a:avLst/>
          </a:prstGeom>
          <a:solidFill>
            <a:srgbClr val="4493A9"/>
          </a:solidFill>
          <a:ln w="190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4000"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Corbel" panose="020B0503020204020204" pitchFamily="34" charset="0"/>
              </a:rPr>
              <a:t>200%</a:t>
            </a:r>
          </a:p>
          <a:p>
            <a:pPr algn="ctr"/>
            <a:endParaRPr lang="ru-RU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39597" y="884238"/>
            <a:ext cx="970107" cy="707495"/>
          </a:xfrm>
          <a:prstGeom prst="roundRect">
            <a:avLst/>
          </a:prstGeom>
          <a:solidFill>
            <a:srgbClr val="D695AA"/>
          </a:solidFill>
          <a:ln w="190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4000" rtlCol="0" anchor="ctr"/>
          <a:lstStyle/>
          <a:p>
            <a:pPr algn="ctr"/>
            <a:endParaRPr lang="ru-RU" sz="1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Corbel" panose="020B0503020204020204" pitchFamily="34" charset="0"/>
              </a:rPr>
              <a:t>180 %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7801" y="951618"/>
            <a:ext cx="15505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orbel" panose="020B0503020204020204" pitchFamily="34" charset="0"/>
                <a:ea typeface="Arial Narrow" charset="0"/>
                <a:cs typeface="Arial Narrow" charset="0"/>
              </a:rPr>
              <a:t>Показатель должен быть достигнут начиная </a:t>
            </a:r>
          </a:p>
          <a:p>
            <a:r>
              <a:rPr lang="ru-RU" sz="1000" dirty="0">
                <a:latin typeface="Corbel" panose="020B0503020204020204" pitchFamily="34" charset="0"/>
                <a:ea typeface="Arial Narrow" charset="0"/>
                <a:cs typeface="Arial Narrow" charset="0"/>
              </a:rPr>
              <a:t>с 01 января 2018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09704" y="960986"/>
            <a:ext cx="16108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orbel" panose="020B0503020204020204" pitchFamily="34" charset="0"/>
                <a:ea typeface="Arial Narrow" charset="0"/>
                <a:cs typeface="Arial Narrow" charset="0"/>
              </a:rPr>
              <a:t>Показатель должен быть достигнут начиная</a:t>
            </a:r>
          </a:p>
          <a:p>
            <a:r>
              <a:rPr lang="ru-RU" sz="1000" dirty="0">
                <a:latin typeface="Corbel" panose="020B0503020204020204" pitchFamily="34" charset="0"/>
                <a:ea typeface="Arial Narrow" charset="0"/>
                <a:cs typeface="Arial Narrow" charset="0"/>
              </a:rPr>
              <a:t>с 01 октября 2017 года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62120" y="3020140"/>
            <a:ext cx="1676401" cy="855517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Corbel" panose="020B0503020204020204" pitchFamily="34" charset="0"/>
              </a:rPr>
              <a:t>Фонд оплаты труда неосновного персонала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2120" y="3953353"/>
            <a:ext cx="1676401" cy="815678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Corbel" panose="020B0503020204020204" pitchFamily="34" charset="0"/>
              </a:rPr>
              <a:t>Численность АУП и вспомогательного персонала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49526" y="2562236"/>
            <a:ext cx="777357" cy="395525"/>
          </a:xfrm>
          <a:prstGeom prst="roundRect">
            <a:avLst/>
          </a:prstGeom>
          <a:solidFill>
            <a:schemeClr val="bg1"/>
          </a:solidFill>
          <a:ln>
            <a:solidFill>
              <a:srgbClr val="68D9D7"/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12,0</a:t>
            </a:r>
            <a:b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(2018г.)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62240" y="3020140"/>
            <a:ext cx="777357" cy="855517"/>
          </a:xfrm>
          <a:prstGeom prst="roundRect">
            <a:avLst/>
          </a:prstGeom>
          <a:solidFill>
            <a:schemeClr val="bg1"/>
          </a:solidFill>
          <a:ln>
            <a:solidFill>
              <a:srgbClr val="68D9D7"/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не более 40%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62240" y="3953353"/>
            <a:ext cx="777357" cy="815678"/>
          </a:xfrm>
          <a:prstGeom prst="roundRect">
            <a:avLst/>
          </a:prstGeom>
          <a:solidFill>
            <a:schemeClr val="bg1"/>
          </a:solidFill>
          <a:ln>
            <a:solidFill>
              <a:srgbClr val="68D9D7"/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не более 37%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00583" y="2125550"/>
            <a:ext cx="3680442" cy="408708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orbel" panose="020B0503020204020204" pitchFamily="34" charset="0"/>
              </a:rPr>
              <a:t>Обеспечение набора полнокомплектных группы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22956" y="2572359"/>
            <a:ext cx="3680442" cy="408708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orbel" panose="020B0503020204020204" pitchFamily="34" charset="0"/>
              </a:rPr>
              <a:t>Оптимизация учебных планов и нагрузки преподавателей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22956" y="3020140"/>
            <a:ext cx="3680442" cy="408708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orbel" panose="020B0503020204020204" pitchFamily="34" charset="0"/>
              </a:rPr>
              <a:t>Повышение производительности труда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722956" y="3466949"/>
            <a:ext cx="3680442" cy="408708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orbel" panose="020B0503020204020204" pitchFamily="34" charset="0"/>
              </a:rPr>
              <a:t>Совершенствование технологий управления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722956" y="3913514"/>
            <a:ext cx="3680442" cy="408708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orbel" panose="020B0503020204020204" pitchFamily="34" charset="0"/>
              </a:rPr>
              <a:t>Автоматизация основных процессов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722956" y="4360323"/>
            <a:ext cx="3680442" cy="408708"/>
          </a:xfrm>
          <a:prstGeom prst="roundRect">
            <a:avLst/>
          </a:prstGeom>
          <a:solidFill>
            <a:srgbClr val="38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orbel" panose="020B0503020204020204" pitchFamily="34" charset="0"/>
              </a:rPr>
              <a:t>Передача на аутсорсинг непрофильных видов деятельности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8014" y="1678680"/>
            <a:ext cx="2238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Ключевые показатели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25526" y="1678681"/>
            <a:ext cx="140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Нормативные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значения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49329" y="1734192"/>
            <a:ext cx="3593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Направления повышения эффективности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0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8828">
            <a:off x="-1249614" y="-720353"/>
            <a:ext cx="2515364" cy="2265512"/>
          </a:xfrm>
          <a:prstGeom prst="rect">
            <a:avLst/>
          </a:prstGeom>
        </p:spPr>
      </p:pic>
      <p:sp>
        <p:nvSpPr>
          <p:cNvPr id="64" name="Скругленный прямоугольник 63"/>
          <p:cNvSpPr/>
          <p:nvPr/>
        </p:nvSpPr>
        <p:spPr>
          <a:xfrm>
            <a:off x="2279627" y="4377367"/>
            <a:ext cx="4645954" cy="518390"/>
          </a:xfrm>
          <a:prstGeom prst="roundRect">
            <a:avLst/>
          </a:prstGeom>
          <a:solidFill>
            <a:schemeClr val="bg1"/>
          </a:solidFill>
          <a:ln w="190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Затраты развития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(в том числе на развитие материально-технической базы)</a:t>
            </a:r>
          </a:p>
        </p:txBody>
      </p:sp>
      <p:grpSp>
        <p:nvGrpSpPr>
          <p:cNvPr id="103" name="Group 3"/>
          <p:cNvGrpSpPr/>
          <p:nvPr/>
        </p:nvGrpSpPr>
        <p:grpSpPr>
          <a:xfrm rot="16200000" flipV="1">
            <a:off x="4059859" y="3877976"/>
            <a:ext cx="758182" cy="261236"/>
            <a:chOff x="2071670" y="1428742"/>
            <a:chExt cx="965061" cy="250680"/>
          </a:xfrm>
        </p:grpSpPr>
        <p:cxnSp>
          <p:nvCxnSpPr>
            <p:cNvPr id="104" name="Straight Connector 4"/>
            <p:cNvCxnSpPr/>
            <p:nvPr/>
          </p:nvCxnSpPr>
          <p:spPr>
            <a:xfrm rot="16200000" flipV="1">
              <a:off x="2786051" y="1428741"/>
              <a:ext cx="250680" cy="250681"/>
            </a:xfrm>
            <a:prstGeom prst="line">
              <a:avLst/>
            </a:prstGeom>
            <a:ln w="12700">
              <a:solidFill>
                <a:srgbClr val="4493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5"/>
            <p:cNvCxnSpPr/>
            <p:nvPr/>
          </p:nvCxnSpPr>
          <p:spPr>
            <a:xfrm rot="10800000">
              <a:off x="2071670" y="1428742"/>
              <a:ext cx="714380" cy="1588"/>
            </a:xfrm>
            <a:prstGeom prst="line">
              <a:avLst/>
            </a:prstGeom>
            <a:ln w="12700">
              <a:solidFill>
                <a:srgbClr val="4493A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Скругленный прямоугольник 49"/>
          <p:cNvSpPr/>
          <p:nvPr/>
        </p:nvSpPr>
        <p:spPr>
          <a:xfrm>
            <a:off x="2883931" y="999777"/>
            <a:ext cx="3389376" cy="518390"/>
          </a:xfrm>
          <a:prstGeom prst="roundRect">
            <a:avLst/>
          </a:prstGeom>
          <a:solidFill>
            <a:schemeClr val="bg1"/>
          </a:solidFill>
          <a:ln w="190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Финансовые результаты деятельности</a:t>
            </a:r>
          </a:p>
        </p:txBody>
      </p:sp>
      <p:grpSp>
        <p:nvGrpSpPr>
          <p:cNvPr id="100" name="Group 3"/>
          <p:cNvGrpSpPr/>
          <p:nvPr/>
        </p:nvGrpSpPr>
        <p:grpSpPr>
          <a:xfrm rot="5400000">
            <a:off x="4050580" y="1721845"/>
            <a:ext cx="758182" cy="261236"/>
            <a:chOff x="2071670" y="1428742"/>
            <a:chExt cx="965061" cy="250680"/>
          </a:xfrm>
        </p:grpSpPr>
        <p:cxnSp>
          <p:nvCxnSpPr>
            <p:cNvPr id="101" name="Straight Connector 4"/>
            <p:cNvCxnSpPr/>
            <p:nvPr/>
          </p:nvCxnSpPr>
          <p:spPr>
            <a:xfrm rot="16200000" flipV="1">
              <a:off x="2786051" y="1428741"/>
              <a:ext cx="250680" cy="250681"/>
            </a:xfrm>
            <a:prstGeom prst="line">
              <a:avLst/>
            </a:prstGeom>
            <a:ln w="12700">
              <a:solidFill>
                <a:srgbClr val="4493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5"/>
            <p:cNvCxnSpPr/>
            <p:nvPr/>
          </p:nvCxnSpPr>
          <p:spPr>
            <a:xfrm rot="10800000">
              <a:off x="2071670" y="1428742"/>
              <a:ext cx="714380" cy="1588"/>
            </a:xfrm>
            <a:prstGeom prst="line">
              <a:avLst/>
            </a:prstGeom>
            <a:ln w="12700">
              <a:solidFill>
                <a:srgbClr val="4493A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 flipH="1">
            <a:off x="5239995" y="1777912"/>
            <a:ext cx="758182" cy="2306292"/>
            <a:chOff x="3196508" y="1936932"/>
            <a:chExt cx="758182" cy="2306292"/>
          </a:xfrm>
        </p:grpSpPr>
        <p:grpSp>
          <p:nvGrpSpPr>
            <p:cNvPr id="85" name="Group 3"/>
            <p:cNvGrpSpPr/>
            <p:nvPr/>
          </p:nvGrpSpPr>
          <p:grpSpPr>
            <a:xfrm>
              <a:off x="3196508" y="2472432"/>
              <a:ext cx="758182" cy="261236"/>
              <a:chOff x="2071670" y="1428742"/>
              <a:chExt cx="965061" cy="250680"/>
            </a:xfrm>
          </p:grpSpPr>
          <p:cxnSp>
            <p:nvCxnSpPr>
              <p:cNvPr id="86" name="Straight Connector 4"/>
              <p:cNvCxnSpPr/>
              <p:nvPr/>
            </p:nvCxnSpPr>
            <p:spPr>
              <a:xfrm rot="16200000" flipV="1">
                <a:off x="2786051" y="1428741"/>
                <a:ext cx="250680" cy="250681"/>
              </a:xfrm>
              <a:prstGeom prst="line">
                <a:avLst/>
              </a:prstGeom>
              <a:ln w="12700">
                <a:solidFill>
                  <a:srgbClr val="4493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5"/>
              <p:cNvCxnSpPr/>
              <p:nvPr/>
            </p:nvCxnSpPr>
            <p:spPr>
              <a:xfrm rot="10800000">
                <a:off x="2071670" y="1428742"/>
                <a:ext cx="714380" cy="1588"/>
              </a:xfrm>
              <a:prstGeom prst="line">
                <a:avLst/>
              </a:prstGeom>
              <a:ln w="12700">
                <a:solidFill>
                  <a:srgbClr val="4493A9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3"/>
            <p:cNvGrpSpPr/>
            <p:nvPr/>
          </p:nvGrpSpPr>
          <p:grpSpPr>
            <a:xfrm>
              <a:off x="3196508" y="3084523"/>
              <a:ext cx="758182" cy="261236"/>
              <a:chOff x="2071670" y="1428742"/>
              <a:chExt cx="965061" cy="250680"/>
            </a:xfrm>
          </p:grpSpPr>
          <p:cxnSp>
            <p:nvCxnSpPr>
              <p:cNvPr id="89" name="Straight Connector 4"/>
              <p:cNvCxnSpPr/>
              <p:nvPr/>
            </p:nvCxnSpPr>
            <p:spPr>
              <a:xfrm rot="16200000" flipV="1">
                <a:off x="2786051" y="1428741"/>
                <a:ext cx="250680" cy="250681"/>
              </a:xfrm>
              <a:prstGeom prst="line">
                <a:avLst/>
              </a:prstGeom>
              <a:ln w="12700">
                <a:solidFill>
                  <a:srgbClr val="4493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5"/>
              <p:cNvCxnSpPr/>
              <p:nvPr/>
            </p:nvCxnSpPr>
            <p:spPr>
              <a:xfrm rot="10800000">
                <a:off x="2071670" y="1428742"/>
                <a:ext cx="714380" cy="1588"/>
              </a:xfrm>
              <a:prstGeom prst="line">
                <a:avLst/>
              </a:prstGeom>
              <a:ln w="12700">
                <a:solidFill>
                  <a:srgbClr val="4493A9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"/>
            <p:cNvGrpSpPr/>
            <p:nvPr/>
          </p:nvGrpSpPr>
          <p:grpSpPr>
            <a:xfrm>
              <a:off x="3196508" y="3736948"/>
              <a:ext cx="758182" cy="261236"/>
              <a:chOff x="2071670" y="1428742"/>
              <a:chExt cx="965061" cy="250680"/>
            </a:xfrm>
          </p:grpSpPr>
          <p:cxnSp>
            <p:nvCxnSpPr>
              <p:cNvPr id="92" name="Straight Connector 4"/>
              <p:cNvCxnSpPr/>
              <p:nvPr/>
            </p:nvCxnSpPr>
            <p:spPr>
              <a:xfrm rot="16200000" flipV="1">
                <a:off x="2786051" y="1428741"/>
                <a:ext cx="250680" cy="250681"/>
              </a:xfrm>
              <a:prstGeom prst="line">
                <a:avLst/>
              </a:prstGeom>
              <a:ln w="12700">
                <a:solidFill>
                  <a:srgbClr val="4493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"/>
              <p:cNvCxnSpPr/>
              <p:nvPr/>
            </p:nvCxnSpPr>
            <p:spPr>
              <a:xfrm rot="10800000">
                <a:off x="2071670" y="1428742"/>
                <a:ext cx="714380" cy="1588"/>
              </a:xfrm>
              <a:prstGeom prst="line">
                <a:avLst/>
              </a:prstGeom>
              <a:ln w="12700">
                <a:solidFill>
                  <a:srgbClr val="4493A9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3"/>
            <p:cNvGrpSpPr/>
            <p:nvPr/>
          </p:nvGrpSpPr>
          <p:grpSpPr>
            <a:xfrm flipV="1">
              <a:off x="3196508" y="3981988"/>
              <a:ext cx="758182" cy="261236"/>
              <a:chOff x="2071670" y="1428742"/>
              <a:chExt cx="965061" cy="250680"/>
            </a:xfrm>
          </p:grpSpPr>
          <p:cxnSp>
            <p:nvCxnSpPr>
              <p:cNvPr id="95" name="Straight Connector 4"/>
              <p:cNvCxnSpPr/>
              <p:nvPr/>
            </p:nvCxnSpPr>
            <p:spPr>
              <a:xfrm rot="16200000" flipV="1">
                <a:off x="2786051" y="1428741"/>
                <a:ext cx="250680" cy="250681"/>
              </a:xfrm>
              <a:prstGeom prst="line">
                <a:avLst/>
              </a:prstGeom>
              <a:ln w="12700">
                <a:solidFill>
                  <a:srgbClr val="4493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5"/>
              <p:cNvCxnSpPr/>
              <p:nvPr/>
            </p:nvCxnSpPr>
            <p:spPr>
              <a:xfrm rot="10800000">
                <a:off x="2071670" y="1428742"/>
                <a:ext cx="714380" cy="1588"/>
              </a:xfrm>
              <a:prstGeom prst="line">
                <a:avLst/>
              </a:prstGeom>
              <a:ln w="12700">
                <a:solidFill>
                  <a:srgbClr val="4493A9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3"/>
            <p:cNvGrpSpPr/>
            <p:nvPr/>
          </p:nvGrpSpPr>
          <p:grpSpPr>
            <a:xfrm>
              <a:off x="3196508" y="1936932"/>
              <a:ext cx="758182" cy="261236"/>
              <a:chOff x="2071670" y="1428742"/>
              <a:chExt cx="965061" cy="250680"/>
            </a:xfrm>
          </p:grpSpPr>
          <p:cxnSp>
            <p:nvCxnSpPr>
              <p:cNvPr id="98" name="Straight Connector 4"/>
              <p:cNvCxnSpPr/>
              <p:nvPr/>
            </p:nvCxnSpPr>
            <p:spPr>
              <a:xfrm rot="16200000" flipV="1">
                <a:off x="2786051" y="1428741"/>
                <a:ext cx="250680" cy="250681"/>
              </a:xfrm>
              <a:prstGeom prst="line">
                <a:avLst/>
              </a:prstGeom>
              <a:ln w="12700">
                <a:solidFill>
                  <a:srgbClr val="4493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5"/>
              <p:cNvCxnSpPr/>
              <p:nvPr/>
            </p:nvCxnSpPr>
            <p:spPr>
              <a:xfrm rot="10800000">
                <a:off x="2071670" y="1428742"/>
                <a:ext cx="714380" cy="1588"/>
              </a:xfrm>
              <a:prstGeom prst="line">
                <a:avLst/>
              </a:prstGeom>
              <a:ln w="12700">
                <a:solidFill>
                  <a:srgbClr val="4493A9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3"/>
          <p:cNvGrpSpPr/>
          <p:nvPr/>
        </p:nvGrpSpPr>
        <p:grpSpPr>
          <a:xfrm>
            <a:off x="3044108" y="2320032"/>
            <a:ext cx="758182" cy="261236"/>
            <a:chOff x="2071670" y="1428742"/>
            <a:chExt cx="965061" cy="250680"/>
          </a:xfrm>
        </p:grpSpPr>
        <p:cxnSp>
          <p:nvCxnSpPr>
            <p:cNvPr id="77" name="Straight Connector 4"/>
            <p:cNvCxnSpPr/>
            <p:nvPr/>
          </p:nvCxnSpPr>
          <p:spPr>
            <a:xfrm rot="16200000" flipV="1">
              <a:off x="2786051" y="1428741"/>
              <a:ext cx="250680" cy="250681"/>
            </a:xfrm>
            <a:prstGeom prst="line">
              <a:avLst/>
            </a:prstGeom>
            <a:ln w="12700">
              <a:solidFill>
                <a:srgbClr val="4493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5"/>
            <p:cNvCxnSpPr/>
            <p:nvPr/>
          </p:nvCxnSpPr>
          <p:spPr>
            <a:xfrm rot="10800000">
              <a:off x="2071670" y="1428742"/>
              <a:ext cx="714380" cy="1588"/>
            </a:xfrm>
            <a:prstGeom prst="line">
              <a:avLst/>
            </a:prstGeom>
            <a:ln w="12700">
              <a:solidFill>
                <a:srgbClr val="4493A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3"/>
          <p:cNvGrpSpPr/>
          <p:nvPr/>
        </p:nvGrpSpPr>
        <p:grpSpPr>
          <a:xfrm>
            <a:off x="3044108" y="2932123"/>
            <a:ext cx="758182" cy="261236"/>
            <a:chOff x="2071670" y="1428742"/>
            <a:chExt cx="965061" cy="250680"/>
          </a:xfrm>
        </p:grpSpPr>
        <p:cxnSp>
          <p:nvCxnSpPr>
            <p:cNvPr id="80" name="Straight Connector 4"/>
            <p:cNvCxnSpPr/>
            <p:nvPr/>
          </p:nvCxnSpPr>
          <p:spPr>
            <a:xfrm rot="16200000" flipV="1">
              <a:off x="2786051" y="1428741"/>
              <a:ext cx="250680" cy="250681"/>
            </a:xfrm>
            <a:prstGeom prst="line">
              <a:avLst/>
            </a:prstGeom>
            <a:ln w="12700">
              <a:solidFill>
                <a:srgbClr val="4493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5"/>
            <p:cNvCxnSpPr/>
            <p:nvPr/>
          </p:nvCxnSpPr>
          <p:spPr>
            <a:xfrm rot="10800000">
              <a:off x="2071670" y="1428742"/>
              <a:ext cx="714380" cy="1588"/>
            </a:xfrm>
            <a:prstGeom prst="line">
              <a:avLst/>
            </a:prstGeom>
            <a:ln w="12700">
              <a:solidFill>
                <a:srgbClr val="4493A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3"/>
          <p:cNvGrpSpPr/>
          <p:nvPr/>
        </p:nvGrpSpPr>
        <p:grpSpPr>
          <a:xfrm>
            <a:off x="3044108" y="3584548"/>
            <a:ext cx="758182" cy="261236"/>
            <a:chOff x="2071670" y="1428742"/>
            <a:chExt cx="965061" cy="250680"/>
          </a:xfrm>
        </p:grpSpPr>
        <p:cxnSp>
          <p:nvCxnSpPr>
            <p:cNvPr id="83" name="Straight Connector 4"/>
            <p:cNvCxnSpPr/>
            <p:nvPr/>
          </p:nvCxnSpPr>
          <p:spPr>
            <a:xfrm rot="16200000" flipV="1">
              <a:off x="2786051" y="1428741"/>
              <a:ext cx="250680" cy="250681"/>
            </a:xfrm>
            <a:prstGeom prst="line">
              <a:avLst/>
            </a:prstGeom>
            <a:ln w="12700">
              <a:solidFill>
                <a:srgbClr val="4493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5"/>
            <p:cNvCxnSpPr/>
            <p:nvPr/>
          </p:nvCxnSpPr>
          <p:spPr>
            <a:xfrm rot="10800000">
              <a:off x="2071670" y="1428742"/>
              <a:ext cx="714380" cy="1588"/>
            </a:xfrm>
            <a:prstGeom prst="line">
              <a:avLst/>
            </a:prstGeom>
            <a:ln w="12700">
              <a:solidFill>
                <a:srgbClr val="4493A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3"/>
          <p:cNvGrpSpPr/>
          <p:nvPr/>
        </p:nvGrpSpPr>
        <p:grpSpPr>
          <a:xfrm flipV="1">
            <a:off x="3044108" y="3829588"/>
            <a:ext cx="758182" cy="261236"/>
            <a:chOff x="2071670" y="1428742"/>
            <a:chExt cx="965061" cy="250680"/>
          </a:xfrm>
        </p:grpSpPr>
        <p:cxnSp>
          <p:nvCxnSpPr>
            <p:cNvPr id="61" name="Straight Connector 4"/>
            <p:cNvCxnSpPr/>
            <p:nvPr/>
          </p:nvCxnSpPr>
          <p:spPr>
            <a:xfrm rot="16200000" flipV="1">
              <a:off x="2786051" y="1428741"/>
              <a:ext cx="250680" cy="250681"/>
            </a:xfrm>
            <a:prstGeom prst="line">
              <a:avLst/>
            </a:prstGeom>
            <a:ln w="12700">
              <a:solidFill>
                <a:srgbClr val="4493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5"/>
            <p:cNvCxnSpPr/>
            <p:nvPr/>
          </p:nvCxnSpPr>
          <p:spPr>
            <a:xfrm rot="10800000">
              <a:off x="2071670" y="1428742"/>
              <a:ext cx="714380" cy="1588"/>
            </a:xfrm>
            <a:prstGeom prst="line">
              <a:avLst/>
            </a:prstGeom>
            <a:ln w="12700">
              <a:solidFill>
                <a:srgbClr val="4493A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3"/>
          <p:cNvGrpSpPr/>
          <p:nvPr/>
        </p:nvGrpSpPr>
        <p:grpSpPr>
          <a:xfrm>
            <a:off x="3044108" y="1784532"/>
            <a:ext cx="758182" cy="261236"/>
            <a:chOff x="2071670" y="1428742"/>
            <a:chExt cx="965061" cy="250680"/>
          </a:xfrm>
        </p:grpSpPr>
        <p:cxnSp>
          <p:nvCxnSpPr>
            <p:cNvPr id="26" name="Straight Connector 4"/>
            <p:cNvCxnSpPr/>
            <p:nvPr/>
          </p:nvCxnSpPr>
          <p:spPr>
            <a:xfrm rot="16200000" flipV="1">
              <a:off x="2786051" y="1428741"/>
              <a:ext cx="250680" cy="250681"/>
            </a:xfrm>
            <a:prstGeom prst="line">
              <a:avLst/>
            </a:prstGeom>
            <a:ln w="12700">
              <a:solidFill>
                <a:srgbClr val="4493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"/>
            <p:cNvCxnSpPr/>
            <p:nvPr/>
          </p:nvCxnSpPr>
          <p:spPr>
            <a:xfrm rot="10800000">
              <a:off x="2071670" y="1428742"/>
              <a:ext cx="714380" cy="1588"/>
            </a:xfrm>
            <a:prstGeom prst="line">
              <a:avLst/>
            </a:prstGeom>
            <a:ln w="12700">
              <a:solidFill>
                <a:srgbClr val="4493A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Овал 5"/>
          <p:cNvSpPr/>
          <p:nvPr/>
        </p:nvSpPr>
        <p:spPr>
          <a:xfrm>
            <a:off x="3307972" y="1728643"/>
            <a:ext cx="2413981" cy="2413981"/>
          </a:xfrm>
          <a:prstGeom prst="ellipse">
            <a:avLst/>
          </a:prstGeom>
          <a:solidFill>
            <a:schemeClr val="bg1"/>
          </a:solidFill>
          <a:ln w="15875">
            <a:solidFill>
              <a:srgbClr val="4493A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герб мал.png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0" y="5020023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924163" y="1505483"/>
            <a:ext cx="2016574" cy="518390"/>
          </a:xfrm>
          <a:prstGeom prst="roundRect">
            <a:avLst/>
          </a:prstGeom>
          <a:solidFill>
            <a:schemeClr val="bg1"/>
          </a:solidFill>
          <a:ln w="190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Оборачиваемость средств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924163" y="3814156"/>
            <a:ext cx="2016574" cy="518390"/>
          </a:xfrm>
          <a:prstGeom prst="roundRect">
            <a:avLst/>
          </a:prstGeom>
          <a:solidFill>
            <a:schemeClr val="bg1"/>
          </a:solidFill>
          <a:ln w="190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Эффективность использования капитала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30083" y="2694203"/>
            <a:ext cx="2410654" cy="518390"/>
          </a:xfrm>
          <a:prstGeom prst="roundRect">
            <a:avLst/>
          </a:prstGeom>
          <a:solidFill>
            <a:schemeClr val="bg1"/>
          </a:solidFill>
          <a:ln w="190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Эффективность текущих расходов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72754" y="3285515"/>
            <a:ext cx="2367983" cy="518390"/>
          </a:xfrm>
          <a:prstGeom prst="roundRect">
            <a:avLst/>
          </a:prstGeom>
          <a:solidFill>
            <a:schemeClr val="bg1"/>
          </a:solidFill>
          <a:ln w="190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Эффективность использования оборудования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72754" y="2042463"/>
            <a:ext cx="2367983" cy="518390"/>
          </a:xfrm>
          <a:prstGeom prst="roundRect">
            <a:avLst/>
          </a:prstGeom>
          <a:solidFill>
            <a:schemeClr val="bg1"/>
          </a:solidFill>
          <a:ln w="190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Привлечение заказов и эффективность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ПДД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057034" y="2035095"/>
            <a:ext cx="2312266" cy="518390"/>
          </a:xfrm>
          <a:prstGeom prst="roundRect">
            <a:avLst/>
          </a:prstGeom>
          <a:solidFill>
            <a:schemeClr val="bg1"/>
          </a:solidFill>
          <a:ln w="190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Эффективность использования имущественного комплекса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057034" y="1507784"/>
            <a:ext cx="2016574" cy="518390"/>
          </a:xfrm>
          <a:prstGeom prst="roundRect">
            <a:avLst/>
          </a:prstGeom>
          <a:solidFill>
            <a:schemeClr val="bg1"/>
          </a:solidFill>
          <a:ln w="190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Финансовые потоки и движение средств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057034" y="2694203"/>
            <a:ext cx="2410654" cy="518390"/>
          </a:xfrm>
          <a:prstGeom prst="roundRect">
            <a:avLst/>
          </a:prstGeom>
          <a:solidFill>
            <a:schemeClr val="bg1"/>
          </a:solidFill>
          <a:ln w="190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Формирование восстановительных фондов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057034" y="3285515"/>
            <a:ext cx="2016574" cy="518390"/>
          </a:xfrm>
          <a:prstGeom prst="roundRect">
            <a:avLst/>
          </a:prstGeom>
          <a:solidFill>
            <a:schemeClr val="bg1"/>
          </a:solidFill>
          <a:ln w="190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Финансовая устойчивость и платежеспособность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057034" y="3889019"/>
            <a:ext cx="2367983" cy="518390"/>
          </a:xfrm>
          <a:prstGeom prst="roundRect">
            <a:avLst/>
          </a:prstGeom>
          <a:solidFill>
            <a:schemeClr val="bg1"/>
          </a:solidFill>
          <a:ln w="190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Зависимость затрат и результатов деятельности</a:t>
            </a:r>
          </a:p>
        </p:txBody>
      </p:sp>
      <p:sp>
        <p:nvSpPr>
          <p:cNvPr id="20" name="Freeform 44"/>
          <p:cNvSpPr>
            <a:spLocks noEditPoints="1"/>
          </p:cNvSpPr>
          <p:nvPr/>
        </p:nvSpPr>
        <p:spPr bwMode="auto">
          <a:xfrm>
            <a:off x="3650798" y="2082573"/>
            <a:ext cx="1406230" cy="1302969"/>
          </a:xfrm>
          <a:custGeom>
            <a:avLst/>
            <a:gdLst>
              <a:gd name="T0" fmla="*/ 393283057 w 52"/>
              <a:gd name="T1" fmla="*/ 83871468 h 48"/>
              <a:gd name="T2" fmla="*/ 393283057 w 52"/>
              <a:gd name="T3" fmla="*/ 106746022 h 48"/>
              <a:gd name="T4" fmla="*/ 363031797 w 52"/>
              <a:gd name="T5" fmla="*/ 106746022 h 48"/>
              <a:gd name="T6" fmla="*/ 355466146 w 52"/>
              <a:gd name="T7" fmla="*/ 121996631 h 48"/>
              <a:gd name="T8" fmla="*/ 45379662 w 52"/>
              <a:gd name="T9" fmla="*/ 121996631 h 48"/>
              <a:gd name="T10" fmla="*/ 30251271 w 52"/>
              <a:gd name="T11" fmla="*/ 106746022 h 48"/>
              <a:gd name="T12" fmla="*/ 0 w 52"/>
              <a:gd name="T13" fmla="*/ 106746022 h 48"/>
              <a:gd name="T14" fmla="*/ 0 w 52"/>
              <a:gd name="T15" fmla="*/ 83871468 h 48"/>
              <a:gd name="T16" fmla="*/ 196641529 w 52"/>
              <a:gd name="T17" fmla="*/ 0 h 48"/>
              <a:gd name="T18" fmla="*/ 393283057 w 52"/>
              <a:gd name="T19" fmla="*/ 83871468 h 48"/>
              <a:gd name="T20" fmla="*/ 393283057 w 52"/>
              <a:gd name="T21" fmla="*/ 343112557 h 48"/>
              <a:gd name="T22" fmla="*/ 393283057 w 52"/>
              <a:gd name="T23" fmla="*/ 365987176 h 48"/>
              <a:gd name="T24" fmla="*/ 0 w 52"/>
              <a:gd name="T25" fmla="*/ 365987176 h 48"/>
              <a:gd name="T26" fmla="*/ 0 w 52"/>
              <a:gd name="T27" fmla="*/ 343112557 h 48"/>
              <a:gd name="T28" fmla="*/ 15125636 w 52"/>
              <a:gd name="T29" fmla="*/ 327864709 h 48"/>
              <a:gd name="T30" fmla="*/ 378157427 w 52"/>
              <a:gd name="T31" fmla="*/ 327864709 h 48"/>
              <a:gd name="T32" fmla="*/ 393283057 w 52"/>
              <a:gd name="T33" fmla="*/ 343112557 h 48"/>
              <a:gd name="T34" fmla="*/ 105884954 w 52"/>
              <a:gd name="T35" fmla="*/ 137244479 h 48"/>
              <a:gd name="T36" fmla="*/ 105884954 w 52"/>
              <a:gd name="T37" fmla="*/ 289739567 h 48"/>
              <a:gd name="T38" fmla="*/ 136136215 w 52"/>
              <a:gd name="T39" fmla="*/ 289739567 h 48"/>
              <a:gd name="T40" fmla="*/ 136136215 w 52"/>
              <a:gd name="T41" fmla="*/ 137244479 h 48"/>
              <a:gd name="T42" fmla="*/ 181515898 w 52"/>
              <a:gd name="T43" fmla="*/ 137244479 h 48"/>
              <a:gd name="T44" fmla="*/ 181515898 w 52"/>
              <a:gd name="T45" fmla="*/ 289739567 h 48"/>
              <a:gd name="T46" fmla="*/ 211767159 w 52"/>
              <a:gd name="T47" fmla="*/ 289739567 h 48"/>
              <a:gd name="T48" fmla="*/ 211767159 w 52"/>
              <a:gd name="T49" fmla="*/ 137244479 h 48"/>
              <a:gd name="T50" fmla="*/ 264709614 w 52"/>
              <a:gd name="T51" fmla="*/ 137244479 h 48"/>
              <a:gd name="T52" fmla="*/ 264709614 w 52"/>
              <a:gd name="T53" fmla="*/ 289739567 h 48"/>
              <a:gd name="T54" fmla="*/ 287398060 w 52"/>
              <a:gd name="T55" fmla="*/ 289739567 h 48"/>
              <a:gd name="T56" fmla="*/ 287398060 w 52"/>
              <a:gd name="T57" fmla="*/ 137244479 h 48"/>
              <a:gd name="T58" fmla="*/ 340340515 w 52"/>
              <a:gd name="T59" fmla="*/ 137244479 h 48"/>
              <a:gd name="T60" fmla="*/ 340340515 w 52"/>
              <a:gd name="T61" fmla="*/ 289739567 h 48"/>
              <a:gd name="T62" fmla="*/ 355466146 w 52"/>
              <a:gd name="T63" fmla="*/ 289739567 h 48"/>
              <a:gd name="T64" fmla="*/ 363031797 w 52"/>
              <a:gd name="T65" fmla="*/ 304990177 h 48"/>
              <a:gd name="T66" fmla="*/ 363031797 w 52"/>
              <a:gd name="T67" fmla="*/ 320238024 h 48"/>
              <a:gd name="T68" fmla="*/ 30251271 w 52"/>
              <a:gd name="T69" fmla="*/ 320238024 h 48"/>
              <a:gd name="T70" fmla="*/ 30251271 w 52"/>
              <a:gd name="T71" fmla="*/ 304990177 h 48"/>
              <a:gd name="T72" fmla="*/ 45379662 w 52"/>
              <a:gd name="T73" fmla="*/ 289739567 h 48"/>
              <a:gd name="T74" fmla="*/ 52942477 w 52"/>
              <a:gd name="T75" fmla="*/ 289739567 h 48"/>
              <a:gd name="T76" fmla="*/ 52942477 w 52"/>
              <a:gd name="T77" fmla="*/ 137244479 h 48"/>
              <a:gd name="T78" fmla="*/ 105884954 w 52"/>
              <a:gd name="T79" fmla="*/ 137244479 h 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2"/>
              <a:gd name="T121" fmla="*/ 0 h 48"/>
              <a:gd name="T122" fmla="*/ 52 w 52"/>
              <a:gd name="T123" fmla="*/ 48 h 4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2" h="48">
                <a:moveTo>
                  <a:pt x="52" y="11"/>
                </a:moveTo>
                <a:cubicBezTo>
                  <a:pt x="52" y="14"/>
                  <a:pt x="52" y="14"/>
                  <a:pt x="52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5"/>
                  <a:pt x="48" y="16"/>
                  <a:pt x="4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5" y="16"/>
                  <a:pt x="4" y="15"/>
                  <a:pt x="4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1"/>
                  <a:pt x="0" y="11"/>
                  <a:pt x="0" y="11"/>
                </a:cubicBezTo>
                <a:cubicBezTo>
                  <a:pt x="26" y="0"/>
                  <a:pt x="26" y="0"/>
                  <a:pt x="26" y="0"/>
                </a:cubicBezTo>
                <a:lnTo>
                  <a:pt x="52" y="11"/>
                </a:lnTo>
                <a:close/>
                <a:moveTo>
                  <a:pt x="52" y="45"/>
                </a:moveTo>
                <a:cubicBezTo>
                  <a:pt x="52" y="48"/>
                  <a:pt x="52" y="48"/>
                  <a:pt x="52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4"/>
                  <a:pt x="1" y="43"/>
                  <a:pt x="2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1" y="43"/>
                  <a:pt x="52" y="44"/>
                  <a:pt x="52" y="45"/>
                </a:cubicBezTo>
                <a:close/>
                <a:moveTo>
                  <a:pt x="14" y="18"/>
                </a:moveTo>
                <a:cubicBezTo>
                  <a:pt x="14" y="38"/>
                  <a:pt x="14" y="38"/>
                  <a:pt x="14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18"/>
                  <a:pt x="18" y="18"/>
                  <a:pt x="18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38"/>
                  <a:pt x="24" y="38"/>
                  <a:pt x="24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28" y="18"/>
                  <a:pt x="28" y="18"/>
                  <a:pt x="28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38"/>
                  <a:pt x="35" y="38"/>
                  <a:pt x="35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18"/>
                  <a:pt x="38" y="18"/>
                  <a:pt x="38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38"/>
                  <a:pt x="45" y="38"/>
                  <a:pt x="45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8"/>
                  <a:pt x="48" y="39"/>
                  <a:pt x="48" y="40"/>
                </a:cubicBezTo>
                <a:cubicBezTo>
                  <a:pt x="48" y="42"/>
                  <a:pt x="48" y="42"/>
                  <a:pt x="48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39"/>
                  <a:pt x="5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18"/>
                  <a:pt x="7" y="18"/>
                  <a:pt x="7" y="18"/>
                </a:cubicBezTo>
                <a:lnTo>
                  <a:pt x="14" y="18"/>
                </a:lnTo>
                <a:close/>
              </a:path>
            </a:pathLst>
          </a:custGeom>
          <a:noFill/>
          <a:ln w="25400">
            <a:solidFill>
              <a:srgbClr val="4493A9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1" name="Freeform 228"/>
          <p:cNvSpPr>
            <a:spLocks noEditPoints="1"/>
          </p:cNvSpPr>
          <p:nvPr/>
        </p:nvSpPr>
        <p:spPr bwMode="auto">
          <a:xfrm>
            <a:off x="4610587" y="3007383"/>
            <a:ext cx="717334" cy="663867"/>
          </a:xfrm>
          <a:custGeom>
            <a:avLst/>
            <a:gdLst>
              <a:gd name="T0" fmla="*/ 121099030 w 52"/>
              <a:gd name="T1" fmla="*/ 379861595 h 48"/>
              <a:gd name="T2" fmla="*/ 67279411 w 52"/>
              <a:gd name="T3" fmla="*/ 379861595 h 48"/>
              <a:gd name="T4" fmla="*/ 0 w 52"/>
              <a:gd name="T5" fmla="*/ 325596376 h 48"/>
              <a:gd name="T6" fmla="*/ 40364719 w 52"/>
              <a:gd name="T7" fmla="*/ 189930797 h 48"/>
              <a:gd name="T8" fmla="*/ 134553930 w 52"/>
              <a:gd name="T9" fmla="*/ 217065863 h 48"/>
              <a:gd name="T10" fmla="*/ 188378460 w 52"/>
              <a:gd name="T11" fmla="*/ 217065863 h 48"/>
              <a:gd name="T12" fmla="*/ 188378460 w 52"/>
              <a:gd name="T13" fmla="*/ 244196016 h 48"/>
              <a:gd name="T14" fmla="*/ 215288260 w 52"/>
              <a:gd name="T15" fmla="*/ 325596376 h 48"/>
              <a:gd name="T16" fmla="*/ 121099030 w 52"/>
              <a:gd name="T17" fmla="*/ 379861595 h 48"/>
              <a:gd name="T18" fmla="*/ 134553930 w 52"/>
              <a:gd name="T19" fmla="*/ 189930797 h 48"/>
              <a:gd name="T20" fmla="*/ 53819619 w 52"/>
              <a:gd name="T21" fmla="*/ 94965399 h 48"/>
              <a:gd name="T22" fmla="*/ 134553930 w 52"/>
              <a:gd name="T23" fmla="*/ 0 h 48"/>
              <a:gd name="T24" fmla="*/ 228743160 w 52"/>
              <a:gd name="T25" fmla="*/ 94965399 h 48"/>
              <a:gd name="T26" fmla="*/ 134553930 w 52"/>
              <a:gd name="T27" fmla="*/ 189930797 h 48"/>
              <a:gd name="T28" fmla="*/ 511305920 w 52"/>
              <a:gd name="T29" fmla="*/ 651192753 h 48"/>
              <a:gd name="T30" fmla="*/ 188378460 w 52"/>
              <a:gd name="T31" fmla="*/ 651192753 h 48"/>
              <a:gd name="T32" fmla="*/ 94189230 w 52"/>
              <a:gd name="T33" fmla="*/ 569792315 h 48"/>
              <a:gd name="T34" fmla="*/ 215288260 w 52"/>
              <a:gd name="T35" fmla="*/ 352731442 h 48"/>
              <a:gd name="T36" fmla="*/ 349842228 w 52"/>
              <a:gd name="T37" fmla="*/ 406996660 h 48"/>
              <a:gd name="T38" fmla="*/ 470941220 w 52"/>
              <a:gd name="T39" fmla="*/ 352731442 h 48"/>
              <a:gd name="T40" fmla="*/ 605495112 w 52"/>
              <a:gd name="T41" fmla="*/ 569792315 h 48"/>
              <a:gd name="T42" fmla="*/ 511305920 w 52"/>
              <a:gd name="T43" fmla="*/ 651192753 h 48"/>
              <a:gd name="T44" fmla="*/ 349842228 w 52"/>
              <a:gd name="T45" fmla="*/ 379861595 h 48"/>
              <a:gd name="T46" fmla="*/ 215288260 w 52"/>
              <a:gd name="T47" fmla="*/ 244196016 h 48"/>
              <a:gd name="T48" fmla="*/ 349842228 w 52"/>
              <a:gd name="T49" fmla="*/ 94965399 h 48"/>
              <a:gd name="T50" fmla="*/ 484396120 w 52"/>
              <a:gd name="T51" fmla="*/ 244196016 h 48"/>
              <a:gd name="T52" fmla="*/ 349842228 w 52"/>
              <a:gd name="T53" fmla="*/ 379861595 h 48"/>
              <a:gd name="T54" fmla="*/ 551675512 w 52"/>
              <a:gd name="T55" fmla="*/ 189930797 h 48"/>
              <a:gd name="T56" fmla="*/ 457486320 w 52"/>
              <a:gd name="T57" fmla="*/ 94965399 h 48"/>
              <a:gd name="T58" fmla="*/ 551675512 w 52"/>
              <a:gd name="T59" fmla="*/ 0 h 48"/>
              <a:gd name="T60" fmla="*/ 645864857 w 52"/>
              <a:gd name="T61" fmla="*/ 94965399 h 48"/>
              <a:gd name="T62" fmla="*/ 551675512 w 52"/>
              <a:gd name="T63" fmla="*/ 189930797 h 48"/>
              <a:gd name="T64" fmla="*/ 618950012 w 52"/>
              <a:gd name="T65" fmla="*/ 379861595 h 48"/>
              <a:gd name="T66" fmla="*/ 578585312 w 52"/>
              <a:gd name="T67" fmla="*/ 379861595 h 48"/>
              <a:gd name="T68" fmla="*/ 484396120 w 52"/>
              <a:gd name="T69" fmla="*/ 325596376 h 48"/>
              <a:gd name="T70" fmla="*/ 511305920 w 52"/>
              <a:gd name="T71" fmla="*/ 244196016 h 48"/>
              <a:gd name="T72" fmla="*/ 511305920 w 52"/>
              <a:gd name="T73" fmla="*/ 217065863 h 48"/>
              <a:gd name="T74" fmla="*/ 551675512 w 52"/>
              <a:gd name="T75" fmla="*/ 217065863 h 48"/>
              <a:gd name="T76" fmla="*/ 645864857 w 52"/>
              <a:gd name="T77" fmla="*/ 189930797 h 48"/>
              <a:gd name="T78" fmla="*/ 699684457 w 52"/>
              <a:gd name="T79" fmla="*/ 325596376 h 48"/>
              <a:gd name="T80" fmla="*/ 618950012 w 52"/>
              <a:gd name="T81" fmla="*/ 379861595 h 4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2"/>
              <a:gd name="T124" fmla="*/ 0 h 48"/>
              <a:gd name="T125" fmla="*/ 52 w 52"/>
              <a:gd name="T126" fmla="*/ 48 h 4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2" h="48">
                <a:moveTo>
                  <a:pt x="9" y="28"/>
                </a:moveTo>
                <a:cubicBezTo>
                  <a:pt x="5" y="28"/>
                  <a:pt x="5" y="28"/>
                  <a:pt x="5" y="28"/>
                </a:cubicBezTo>
                <a:cubicBezTo>
                  <a:pt x="3" y="28"/>
                  <a:pt x="0" y="27"/>
                  <a:pt x="0" y="24"/>
                </a:cubicBezTo>
                <a:cubicBezTo>
                  <a:pt x="0" y="21"/>
                  <a:pt x="0" y="14"/>
                  <a:pt x="3" y="14"/>
                </a:cubicBezTo>
                <a:cubicBezTo>
                  <a:pt x="4" y="14"/>
                  <a:pt x="7" y="16"/>
                  <a:pt x="10" y="16"/>
                </a:cubicBezTo>
                <a:cubicBezTo>
                  <a:pt x="12" y="16"/>
                  <a:pt x="13" y="16"/>
                  <a:pt x="14" y="16"/>
                </a:cubicBezTo>
                <a:cubicBezTo>
                  <a:pt x="14" y="16"/>
                  <a:pt x="14" y="17"/>
                  <a:pt x="14" y="18"/>
                </a:cubicBezTo>
                <a:cubicBezTo>
                  <a:pt x="14" y="20"/>
                  <a:pt x="15" y="22"/>
                  <a:pt x="16" y="24"/>
                </a:cubicBezTo>
                <a:cubicBezTo>
                  <a:pt x="13" y="25"/>
                  <a:pt x="11" y="26"/>
                  <a:pt x="9" y="28"/>
                </a:cubicBezTo>
                <a:close/>
                <a:moveTo>
                  <a:pt x="10" y="14"/>
                </a:moveTo>
                <a:cubicBezTo>
                  <a:pt x="7" y="14"/>
                  <a:pt x="4" y="11"/>
                  <a:pt x="4" y="7"/>
                </a:cubicBezTo>
                <a:cubicBezTo>
                  <a:pt x="4" y="4"/>
                  <a:pt x="7" y="0"/>
                  <a:pt x="10" y="0"/>
                </a:cubicBezTo>
                <a:cubicBezTo>
                  <a:pt x="14" y="0"/>
                  <a:pt x="17" y="4"/>
                  <a:pt x="17" y="7"/>
                </a:cubicBezTo>
                <a:cubicBezTo>
                  <a:pt x="17" y="11"/>
                  <a:pt x="14" y="14"/>
                  <a:pt x="10" y="14"/>
                </a:cubicBezTo>
                <a:close/>
                <a:moveTo>
                  <a:pt x="38" y="48"/>
                </a:moveTo>
                <a:cubicBezTo>
                  <a:pt x="14" y="48"/>
                  <a:pt x="14" y="48"/>
                  <a:pt x="14" y="48"/>
                </a:cubicBezTo>
                <a:cubicBezTo>
                  <a:pt x="10" y="48"/>
                  <a:pt x="7" y="46"/>
                  <a:pt x="7" y="42"/>
                </a:cubicBezTo>
                <a:cubicBezTo>
                  <a:pt x="7" y="35"/>
                  <a:pt x="8" y="26"/>
                  <a:pt x="16" y="26"/>
                </a:cubicBezTo>
                <a:cubicBezTo>
                  <a:pt x="17" y="26"/>
                  <a:pt x="20" y="30"/>
                  <a:pt x="26" y="30"/>
                </a:cubicBezTo>
                <a:cubicBezTo>
                  <a:pt x="31" y="30"/>
                  <a:pt x="35" y="26"/>
                  <a:pt x="35" y="26"/>
                </a:cubicBezTo>
                <a:cubicBezTo>
                  <a:pt x="43" y="26"/>
                  <a:pt x="45" y="35"/>
                  <a:pt x="45" y="42"/>
                </a:cubicBezTo>
                <a:cubicBezTo>
                  <a:pt x="45" y="46"/>
                  <a:pt x="42" y="48"/>
                  <a:pt x="38" y="48"/>
                </a:cubicBezTo>
                <a:close/>
                <a:moveTo>
                  <a:pt x="26" y="28"/>
                </a:moveTo>
                <a:cubicBezTo>
                  <a:pt x="20" y="28"/>
                  <a:pt x="16" y="23"/>
                  <a:pt x="16" y="18"/>
                </a:cubicBezTo>
                <a:cubicBezTo>
                  <a:pt x="16" y="12"/>
                  <a:pt x="20" y="7"/>
                  <a:pt x="26" y="7"/>
                </a:cubicBezTo>
                <a:cubicBezTo>
                  <a:pt x="32" y="7"/>
                  <a:pt x="36" y="12"/>
                  <a:pt x="36" y="18"/>
                </a:cubicBezTo>
                <a:cubicBezTo>
                  <a:pt x="36" y="23"/>
                  <a:pt x="32" y="28"/>
                  <a:pt x="26" y="28"/>
                </a:cubicBezTo>
                <a:close/>
                <a:moveTo>
                  <a:pt x="41" y="14"/>
                </a:moveTo>
                <a:cubicBezTo>
                  <a:pt x="37" y="14"/>
                  <a:pt x="34" y="11"/>
                  <a:pt x="34" y="7"/>
                </a:cubicBezTo>
                <a:cubicBezTo>
                  <a:pt x="34" y="4"/>
                  <a:pt x="37" y="0"/>
                  <a:pt x="41" y="0"/>
                </a:cubicBezTo>
                <a:cubicBezTo>
                  <a:pt x="45" y="0"/>
                  <a:pt x="48" y="4"/>
                  <a:pt x="48" y="7"/>
                </a:cubicBezTo>
                <a:cubicBezTo>
                  <a:pt x="48" y="11"/>
                  <a:pt x="45" y="14"/>
                  <a:pt x="41" y="14"/>
                </a:cubicBezTo>
                <a:close/>
                <a:moveTo>
                  <a:pt x="46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1" y="26"/>
                  <a:pt x="38" y="25"/>
                  <a:pt x="36" y="24"/>
                </a:cubicBezTo>
                <a:cubicBezTo>
                  <a:pt x="37" y="22"/>
                  <a:pt x="38" y="20"/>
                  <a:pt x="38" y="18"/>
                </a:cubicBezTo>
                <a:cubicBezTo>
                  <a:pt x="38" y="17"/>
                  <a:pt x="38" y="16"/>
                  <a:pt x="38" y="16"/>
                </a:cubicBezTo>
                <a:cubicBezTo>
                  <a:pt x="39" y="16"/>
                  <a:pt x="40" y="16"/>
                  <a:pt x="41" y="16"/>
                </a:cubicBezTo>
                <a:cubicBezTo>
                  <a:pt x="45" y="16"/>
                  <a:pt x="48" y="14"/>
                  <a:pt x="48" y="14"/>
                </a:cubicBezTo>
                <a:cubicBezTo>
                  <a:pt x="52" y="14"/>
                  <a:pt x="52" y="21"/>
                  <a:pt x="52" y="24"/>
                </a:cubicBezTo>
                <a:cubicBezTo>
                  <a:pt x="52" y="27"/>
                  <a:pt x="49" y="28"/>
                  <a:pt x="46" y="2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0153" y="1473372"/>
            <a:ext cx="553998" cy="31631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ЭКОНОМИЧЕСКАЯ МОДЕЛЬ </a:t>
            </a:r>
            <a:br>
              <a:rPr lang="ru-RU" sz="1200" b="1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</a:b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ОСНОВНЫХ ФОНДОВ</a:t>
            </a:r>
          </a:p>
        </p:txBody>
      </p:sp>
      <p:sp>
        <p:nvSpPr>
          <p:cNvPr id="74" name="TextBox 73"/>
          <p:cNvSpPr txBox="1"/>
          <p:nvPr/>
        </p:nvSpPr>
        <p:spPr>
          <a:xfrm rot="10800000">
            <a:off x="8440722" y="1325561"/>
            <a:ext cx="369332" cy="3502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b="1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РЕМОНТНО-ВОССТАНОВИТЕЛЬНАЯ МОДЕЛЬ</a:t>
            </a:r>
            <a:endParaRPr lang="ru-RU" sz="1200" b="1" dirty="0">
              <a:solidFill>
                <a:schemeClr val="bg1">
                  <a:lumMod val="6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9" name="Левая круглая скобка 8"/>
          <p:cNvSpPr/>
          <p:nvPr/>
        </p:nvSpPr>
        <p:spPr>
          <a:xfrm>
            <a:off x="684151" y="1526762"/>
            <a:ext cx="362310" cy="3058715"/>
          </a:xfrm>
          <a:prstGeom prst="leftBracket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68653" y="4518439"/>
            <a:ext cx="135752" cy="14394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968653" y="1472269"/>
            <a:ext cx="135752" cy="14394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75" name="Левая круглая скобка 74"/>
          <p:cNvSpPr/>
          <p:nvPr/>
        </p:nvSpPr>
        <p:spPr>
          <a:xfrm rot="10800000">
            <a:off x="8091731" y="1504722"/>
            <a:ext cx="362310" cy="3058715"/>
          </a:xfrm>
          <a:prstGeom prst="leftBracket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 rot="10800000">
            <a:off x="8032927" y="4515289"/>
            <a:ext cx="135752" cy="14394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107" name="Овал 106"/>
          <p:cNvSpPr/>
          <p:nvPr/>
        </p:nvSpPr>
        <p:spPr>
          <a:xfrm rot="10800000">
            <a:off x="8036674" y="1454787"/>
            <a:ext cx="135752" cy="14394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467624" y="154725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>
                <a:latin typeface="Corbel" panose="020B0503020204020204" pitchFamily="34" charset="0"/>
              </a:rPr>
              <a:t>МИНИСТЕРСТВО НАУКИ И ВЫСШЕГО ОБРАЗОВАНИЯ</a:t>
            </a:r>
          </a:p>
          <a:p>
            <a:r>
              <a:rPr lang="ru-RU" sz="1400" b="1" dirty="0">
                <a:latin typeface="Corbel" panose="020B0503020204020204" pitchFamily="34" charset="0"/>
                <a:ea typeface="Arial Narrow" charset="0"/>
                <a:cs typeface="Arial Narrow" charset="0"/>
              </a:rPr>
              <a:t>ЭКОНОМИЧЕСКАЯ МОДЕЛЬ ЭФФЕКТИВНОСТИ РАБОТЫ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367361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alphaModFix amt="2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873">
            <a:off x="-1038118" y="-290664"/>
            <a:ext cx="5997507" cy="6165377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-11216" y="-2282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Рисунок 61" descr="герб мал.png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1156">
            <a:off x="-3243262" y="6092059"/>
            <a:ext cx="720080" cy="7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576263" y="2608071"/>
            <a:ext cx="527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orbel" panose="020B0503020204020204" pitchFamily="34" charset="0"/>
              </a:rPr>
              <a:t>СПАСИБО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080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sz="2400" b="1" dirty="0" smtClean="0">
            <a:solidFill>
              <a:schemeClr val="bg1"/>
            </a:solidFill>
            <a:latin typeface="Corbe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6819</TotalTime>
  <Words>556</Words>
  <Application>Microsoft Office PowerPoint</Application>
  <PresentationFormat>Произвольный</PresentationFormat>
  <Paragraphs>131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Интернет</cp:lastModifiedBy>
  <cp:revision>547</cp:revision>
  <cp:lastPrinted>2018-08-22T16:43:35Z</cp:lastPrinted>
  <dcterms:created xsi:type="dcterms:W3CDTF">2018-06-22T21:19:34Z</dcterms:created>
  <dcterms:modified xsi:type="dcterms:W3CDTF">2018-08-24T06:29:52Z</dcterms:modified>
</cp:coreProperties>
</file>