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6" r:id="rId6"/>
    <p:sldId id="271" r:id="rId7"/>
    <p:sldId id="269" r:id="rId8"/>
    <p:sldId id="294" r:id="rId9"/>
    <p:sldId id="293" r:id="rId10"/>
    <p:sldId id="295" r:id="rId11"/>
    <p:sldId id="296" r:id="rId12"/>
    <p:sldId id="297" r:id="rId13"/>
    <p:sldId id="289" r:id="rId14"/>
    <p:sldId id="287" r:id="rId15"/>
    <p:sldId id="283" r:id="rId16"/>
    <p:sldId id="291" r:id="rId17"/>
    <p:sldId id="262" r:id="rId18"/>
    <p:sldId id="258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4E1"/>
    <a:srgbClr val="A3C6C0"/>
    <a:srgbClr val="003841"/>
    <a:srgbClr val="005664"/>
    <a:srgbClr val="F5F6E5"/>
    <a:srgbClr val="77C55B"/>
    <a:srgbClr val="54C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учета ППС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9-43C5-A4FE-4ED598ABAB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9-43C5-A4FE-4ED598ABAB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9-43C5-A4FE-4ED598ABAB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/>
                      <a:t>97,7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19-43C5-A4FE-4ED598ABAB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/>
                      <a:t>93,0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19-43C5-A4FE-4ED598ABA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/>
                      <a:t>88,1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19-43C5-A4FE-4ED598ABA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0.97700000000000009</c:v>
                </c:pt>
                <c:pt idx="1">
                  <c:v>0.93</c:v>
                </c:pt>
                <c:pt idx="2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F-7441-854B-8A995E373A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ППС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/>
                      <a:t>116,1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19-43C5-A4FE-4ED598ABAB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/>
                      <a:t>109,0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19-43C5-A4FE-4ED598ABA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/>
                      <a:t>100,4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19-43C5-A4FE-4ED598ABA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1.161</c:v>
                </c:pt>
                <c:pt idx="1">
                  <c:v>1.0900000000000001</c:v>
                </c:pt>
                <c:pt idx="2">
                  <c:v>1.004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F-7441-854B-8A995E373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989312"/>
        <c:axId val="112990848"/>
      </c:barChart>
      <c:catAx>
        <c:axId val="11298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90848"/>
        <c:crosses val="autoZero"/>
        <c:auto val="1"/>
        <c:lblAlgn val="ctr"/>
        <c:lblOffset val="100"/>
        <c:noMultiLvlLbl val="0"/>
      </c:catAx>
      <c:valAx>
        <c:axId val="11299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8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5-4162-95B6-FB5C9414E8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5-4162-95B6-FB5C9414E8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5-4162-95B6-FB5C9414E8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46804.360110480011</c:v>
                </c:pt>
                <c:pt idx="1">
                  <c:v>37729.085184000025</c:v>
                </c:pt>
                <c:pt idx="2">
                  <c:v>1955.1811104000308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E-BC42-ABA0-044E5532C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411648"/>
        <c:axId val="206413184"/>
      </c:barChart>
      <c:catAx>
        <c:axId val="2064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13184"/>
        <c:crosses val="autoZero"/>
        <c:auto val="1"/>
        <c:lblAlgn val="ctr"/>
        <c:lblOffset val="100"/>
        <c:noMultiLvlLbl val="0"/>
      </c:catAx>
      <c:valAx>
        <c:axId val="20641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1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3C36D-C8C4-48A1-AFEC-D61DE1BDC7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BD3F5E-2B26-4DA2-8469-A0EDEE97B908}">
      <dgm:prSet custT="1"/>
      <dgm:spPr>
        <a:solidFill>
          <a:srgbClr val="005664"/>
        </a:solidFill>
        <a:ln>
          <a:noFill/>
        </a:ln>
      </dgm:spPr>
      <dgm:t>
        <a:bodyPr/>
        <a:lstStyle/>
        <a:p>
          <a:pPr rtl="0"/>
          <a:r>
            <a:rPr lang="ru-RU" sz="1800">
              <a:latin typeface="Arial" pitchFamily="34" charset="0"/>
              <a:cs typeface="Arial" pitchFamily="34" charset="0"/>
            </a:rPr>
            <a:t>	Формирование </a:t>
          </a:r>
          <a:r>
            <a:rPr lang="ru-RU" sz="1800" dirty="0">
              <a:latin typeface="Arial" pitchFamily="34" charset="0"/>
              <a:cs typeface="Arial" pitchFamily="34" charset="0"/>
            </a:rPr>
            <a:t>кадрового состава в </a:t>
          </a:r>
          <a:r>
            <a:rPr lang="ru-RU" sz="1800">
              <a:latin typeface="Arial" pitchFamily="34" charset="0"/>
              <a:cs typeface="Arial" pitchFamily="34" charset="0"/>
            </a:rPr>
            <a:t>виде 	образовательно-лечебных комплексов</a:t>
          </a:r>
        </a:p>
        <a:p>
          <a:pPr rtl="0"/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27BBC81-C959-4FAE-9936-E77315B08A3F}" type="parTrans" cxnId="{F1664812-F671-4B09-8447-36990FF493B1}">
      <dgm:prSet/>
      <dgm:spPr/>
      <dgm:t>
        <a:bodyPr/>
        <a:lstStyle/>
        <a:p>
          <a:endParaRPr lang="ru-RU"/>
        </a:p>
      </dgm:t>
    </dgm:pt>
    <dgm:pt modelId="{EF1BE402-F125-422F-9F39-5C990A29C680}" type="sibTrans" cxnId="{F1664812-F671-4B09-8447-36990FF493B1}">
      <dgm:prSet/>
      <dgm:spPr/>
      <dgm:t>
        <a:bodyPr/>
        <a:lstStyle/>
        <a:p>
          <a:endParaRPr lang="ru-RU"/>
        </a:p>
      </dgm:t>
    </dgm:pt>
    <dgm:pt modelId="{0AC5A599-D03F-4D6E-98D4-E34EFEDB541B}">
      <dgm:prSet custT="1"/>
      <dgm:spPr>
        <a:solidFill>
          <a:srgbClr val="A3C6C0"/>
        </a:solidFill>
        <a:ln>
          <a:noFill/>
        </a:ln>
      </dgm:spPr>
      <dgm:t>
        <a:bodyPr/>
        <a:lstStyle/>
        <a:p>
          <a:pPr rtl="0"/>
          <a:r>
            <a:rPr lang="ru-RU" sz="1800">
              <a:solidFill>
                <a:srgbClr val="F5F6E5"/>
              </a:solidFill>
              <a:latin typeface="Arial" pitchFamily="34" charset="0"/>
              <a:cs typeface="Arial" pitchFamily="34" charset="0"/>
            </a:rPr>
            <a:t>Руководители комплексов– заведующие клиническими кафедрами по соответствующему профилю МП,</a:t>
          </a:r>
          <a:endParaRPr lang="ru-RU" sz="18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</dgm:t>
    </dgm:pt>
    <dgm:pt modelId="{C1CF10E9-A77B-4E70-B487-90EC4A1B059B}" type="parTrans" cxnId="{C1DF0A70-30B1-4493-A4C7-451231D82037}">
      <dgm:prSet/>
      <dgm:spPr/>
      <dgm:t>
        <a:bodyPr/>
        <a:lstStyle/>
        <a:p>
          <a:endParaRPr lang="ru-RU"/>
        </a:p>
      </dgm:t>
    </dgm:pt>
    <dgm:pt modelId="{3BC2203B-C0B5-4D84-AA42-A25182FAA7F4}" type="sibTrans" cxnId="{C1DF0A70-30B1-4493-A4C7-451231D82037}">
      <dgm:prSet/>
      <dgm:spPr/>
      <dgm:t>
        <a:bodyPr/>
        <a:lstStyle/>
        <a:p>
          <a:endParaRPr lang="ru-RU"/>
        </a:p>
      </dgm:t>
    </dgm:pt>
    <dgm:pt modelId="{0E25D04A-8A7E-415A-949D-B827094D7CB3}">
      <dgm:prSet custT="1"/>
      <dgm:spPr>
        <a:solidFill>
          <a:srgbClr val="A3C6C0"/>
        </a:solidFill>
        <a:ln>
          <a:noFill/>
        </a:ln>
      </dgm:spPr>
      <dgm:t>
        <a:bodyPr/>
        <a:lstStyle/>
        <a:p>
          <a:pPr rtl="0"/>
          <a:r>
            <a:rPr lang="ru-RU" sz="1800">
              <a:solidFill>
                <a:srgbClr val="F5F6E5"/>
              </a:solidFill>
              <a:latin typeface="Arial" pitchFamily="34" charset="0"/>
              <a:cs typeface="Arial" pitchFamily="34" charset="0"/>
            </a:rPr>
            <a:t>Лечебный состав: врачи, доценты, ассистенты;</a:t>
          </a:r>
          <a:endParaRPr lang="ru-RU" sz="18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</dgm:t>
    </dgm:pt>
    <dgm:pt modelId="{D764315D-41C0-46FC-A635-1A8A502E6320}" type="parTrans" cxnId="{8F10B2DB-FE5D-4C99-A1EE-B025842B3053}">
      <dgm:prSet/>
      <dgm:spPr/>
      <dgm:t>
        <a:bodyPr/>
        <a:lstStyle/>
        <a:p>
          <a:endParaRPr lang="ru-RU"/>
        </a:p>
      </dgm:t>
    </dgm:pt>
    <dgm:pt modelId="{68BE4044-532A-4F38-9EC2-B3102442693E}" type="sibTrans" cxnId="{8F10B2DB-FE5D-4C99-A1EE-B025842B3053}">
      <dgm:prSet/>
      <dgm:spPr/>
      <dgm:t>
        <a:bodyPr/>
        <a:lstStyle/>
        <a:p>
          <a:endParaRPr lang="ru-RU"/>
        </a:p>
      </dgm:t>
    </dgm:pt>
    <dgm:pt modelId="{345E731D-A83E-4DD3-AEC9-F06F76378600}">
      <dgm:prSet custT="1"/>
      <dgm:spPr>
        <a:solidFill>
          <a:srgbClr val="A3C6C0"/>
        </a:solidFill>
        <a:ln>
          <a:noFill/>
        </a:ln>
      </dgm:spPr>
      <dgm:t>
        <a:bodyPr/>
        <a:lstStyle/>
        <a:p>
          <a:pPr rtl="0"/>
          <a:r>
            <a:rPr lang="ru-RU" sz="1800">
              <a:solidFill>
                <a:srgbClr val="F5F6E5"/>
              </a:solidFill>
              <a:latin typeface="Arial" pitchFamily="34" charset="0"/>
              <a:cs typeface="Arial" pitchFamily="34" charset="0"/>
            </a:rPr>
            <a:t>Младший персонал, медицинские сестры – студенты.</a:t>
          </a:r>
          <a:endParaRPr lang="ru-RU" sz="18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</dgm:t>
    </dgm:pt>
    <dgm:pt modelId="{508D694A-BA2A-4394-A49A-B69A1AB78006}" type="parTrans" cxnId="{DA72ACAB-FAB0-4B9E-92D1-67F8428F6B36}">
      <dgm:prSet/>
      <dgm:spPr/>
      <dgm:t>
        <a:bodyPr/>
        <a:lstStyle/>
        <a:p>
          <a:endParaRPr lang="ru-RU"/>
        </a:p>
      </dgm:t>
    </dgm:pt>
    <dgm:pt modelId="{089EE312-0DAC-49CE-8490-9887ACE94E83}" type="sibTrans" cxnId="{DA72ACAB-FAB0-4B9E-92D1-67F8428F6B36}">
      <dgm:prSet/>
      <dgm:spPr/>
      <dgm:t>
        <a:bodyPr/>
        <a:lstStyle/>
        <a:p>
          <a:endParaRPr lang="ru-RU"/>
        </a:p>
      </dgm:t>
    </dgm:pt>
    <dgm:pt modelId="{BE8CEC95-CFC8-B840-9BDB-BC9B8693393E}">
      <dgm:prSet custT="1"/>
      <dgm:spPr>
        <a:solidFill>
          <a:srgbClr val="A3C6C0"/>
        </a:solidFill>
        <a:ln>
          <a:noFill/>
        </a:ln>
      </dgm:spPr>
      <dgm:t>
        <a:bodyPr/>
        <a:lstStyle/>
        <a:p>
          <a:pPr rtl="0"/>
          <a:endParaRPr lang="ru-RU" sz="18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</dgm:t>
    </dgm:pt>
    <dgm:pt modelId="{D5A737ED-2042-D64B-84A6-84EF94ED5235}" type="parTrans" cxnId="{8F04DD16-1DA3-3F47-85C8-9A4D17E0DED9}">
      <dgm:prSet/>
      <dgm:spPr/>
    </dgm:pt>
    <dgm:pt modelId="{16F5288D-F6A7-E540-A634-F1A7942B1361}" type="sibTrans" cxnId="{8F04DD16-1DA3-3F47-85C8-9A4D17E0DED9}">
      <dgm:prSet/>
      <dgm:spPr/>
    </dgm:pt>
    <dgm:pt modelId="{C50CFE77-1A30-1843-8A5B-579AEFB37A49}">
      <dgm:prSet custT="1"/>
      <dgm:spPr>
        <a:solidFill>
          <a:srgbClr val="A3C6C0"/>
        </a:solidFill>
        <a:ln>
          <a:noFill/>
        </a:ln>
      </dgm:spPr>
      <dgm:t>
        <a:bodyPr/>
        <a:lstStyle/>
        <a:p>
          <a:pPr rtl="0"/>
          <a:endParaRPr lang="ru-RU" sz="18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</dgm:t>
    </dgm:pt>
    <dgm:pt modelId="{1B67DCB3-028E-B348-BF6E-750776393CD3}" type="parTrans" cxnId="{DD1AC6DF-B394-9743-BDF5-08F3112C14D6}">
      <dgm:prSet/>
      <dgm:spPr/>
    </dgm:pt>
    <dgm:pt modelId="{B1FEE33A-5726-BE49-8988-4887E221C474}" type="sibTrans" cxnId="{DD1AC6DF-B394-9743-BDF5-08F3112C14D6}">
      <dgm:prSet/>
      <dgm:spPr/>
    </dgm:pt>
    <dgm:pt modelId="{C0F37340-9B16-483D-9EBA-2012E6AAAD1D}" type="pres">
      <dgm:prSet presAssocID="{9FC3C36D-C8C4-48A1-AFEC-D61DE1BDC7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CCA61-64DB-4CDF-B1C6-B2F436B93524}" type="pres">
      <dgm:prSet presAssocID="{79BD3F5E-2B26-4DA2-8469-A0EDEE97B90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0B2DB-FE5D-4C99-A1EE-B025842B3053}" srcId="{79BD3F5E-2B26-4DA2-8469-A0EDEE97B908}" destId="{0E25D04A-8A7E-415A-949D-B827094D7CB3}" srcOrd="2" destOrd="0" parTransId="{D764315D-41C0-46FC-A635-1A8A502E6320}" sibTransId="{68BE4044-532A-4F38-9EC2-B3102442693E}"/>
    <dgm:cxn modelId="{F1664812-F671-4B09-8447-36990FF493B1}" srcId="{9FC3C36D-C8C4-48A1-AFEC-D61DE1BDC75F}" destId="{79BD3F5E-2B26-4DA2-8469-A0EDEE97B908}" srcOrd="0" destOrd="0" parTransId="{927BBC81-C959-4FAE-9936-E77315B08A3F}" sibTransId="{EF1BE402-F125-422F-9F39-5C990A29C680}"/>
    <dgm:cxn modelId="{DD1AC6DF-B394-9743-BDF5-08F3112C14D6}" srcId="{79BD3F5E-2B26-4DA2-8469-A0EDEE97B908}" destId="{C50CFE77-1A30-1843-8A5B-579AEFB37A49}" srcOrd="3" destOrd="0" parTransId="{1B67DCB3-028E-B348-BF6E-750776393CD3}" sibTransId="{B1FEE33A-5726-BE49-8988-4887E221C474}"/>
    <dgm:cxn modelId="{C1DF0A70-30B1-4493-A4C7-451231D82037}" srcId="{79BD3F5E-2B26-4DA2-8469-A0EDEE97B908}" destId="{0AC5A599-D03F-4D6E-98D4-E34EFEDB541B}" srcOrd="0" destOrd="0" parTransId="{C1CF10E9-A77B-4E70-B487-90EC4A1B059B}" sibTransId="{3BC2203B-C0B5-4D84-AA42-A25182FAA7F4}"/>
    <dgm:cxn modelId="{BEBA0D62-F64A-483F-BD15-3D81B8466CB7}" type="presOf" srcId="{0E25D04A-8A7E-415A-949D-B827094D7CB3}" destId="{57BCCA61-64DB-4CDF-B1C6-B2F436B93524}" srcOrd="0" destOrd="3" presId="urn:microsoft.com/office/officeart/2005/8/layout/default"/>
    <dgm:cxn modelId="{9AB0F8DA-6A00-C241-98DA-A1A885D0D377}" type="presOf" srcId="{C50CFE77-1A30-1843-8A5B-579AEFB37A49}" destId="{57BCCA61-64DB-4CDF-B1C6-B2F436B93524}" srcOrd="0" destOrd="4" presId="urn:microsoft.com/office/officeart/2005/8/layout/default"/>
    <dgm:cxn modelId="{8F04DD16-1DA3-3F47-85C8-9A4D17E0DED9}" srcId="{79BD3F5E-2B26-4DA2-8469-A0EDEE97B908}" destId="{BE8CEC95-CFC8-B840-9BDB-BC9B8693393E}" srcOrd="1" destOrd="0" parTransId="{D5A737ED-2042-D64B-84A6-84EF94ED5235}" sibTransId="{16F5288D-F6A7-E540-A634-F1A7942B1361}"/>
    <dgm:cxn modelId="{608C736B-10A5-5944-A18E-2DA058A1DCBF}" type="presOf" srcId="{BE8CEC95-CFC8-B840-9BDB-BC9B8693393E}" destId="{57BCCA61-64DB-4CDF-B1C6-B2F436B93524}" srcOrd="0" destOrd="2" presId="urn:microsoft.com/office/officeart/2005/8/layout/default"/>
    <dgm:cxn modelId="{694D3B40-DB6D-4BED-9F81-1CD97D54BB79}" type="presOf" srcId="{9FC3C36D-C8C4-48A1-AFEC-D61DE1BDC75F}" destId="{C0F37340-9B16-483D-9EBA-2012E6AAAD1D}" srcOrd="0" destOrd="0" presId="urn:microsoft.com/office/officeart/2005/8/layout/default"/>
    <dgm:cxn modelId="{DA72ACAB-FAB0-4B9E-92D1-67F8428F6B36}" srcId="{79BD3F5E-2B26-4DA2-8469-A0EDEE97B908}" destId="{345E731D-A83E-4DD3-AEC9-F06F76378600}" srcOrd="4" destOrd="0" parTransId="{508D694A-BA2A-4394-A49A-B69A1AB78006}" sibTransId="{089EE312-0DAC-49CE-8490-9887ACE94E83}"/>
    <dgm:cxn modelId="{DC76A5E5-87E2-4AA6-85D2-C0D0E5BB88C3}" type="presOf" srcId="{0AC5A599-D03F-4D6E-98D4-E34EFEDB541B}" destId="{57BCCA61-64DB-4CDF-B1C6-B2F436B93524}" srcOrd="0" destOrd="1" presId="urn:microsoft.com/office/officeart/2005/8/layout/default"/>
    <dgm:cxn modelId="{875CBDCE-2299-44E3-9D70-DCE0CB224296}" type="presOf" srcId="{345E731D-A83E-4DD3-AEC9-F06F76378600}" destId="{57BCCA61-64DB-4CDF-B1C6-B2F436B93524}" srcOrd="0" destOrd="5" presId="urn:microsoft.com/office/officeart/2005/8/layout/default"/>
    <dgm:cxn modelId="{5867BD3C-002B-49CE-8FBD-C27EF98E9B3B}" type="presOf" srcId="{79BD3F5E-2B26-4DA2-8469-A0EDEE97B908}" destId="{57BCCA61-64DB-4CDF-B1C6-B2F436B93524}" srcOrd="0" destOrd="0" presId="urn:microsoft.com/office/officeart/2005/8/layout/default"/>
    <dgm:cxn modelId="{D0ABF0B5-B152-4042-95E6-0DFE84EC8953}" type="presParOf" srcId="{C0F37340-9B16-483D-9EBA-2012E6AAAD1D}" destId="{57BCCA61-64DB-4CDF-B1C6-B2F436B9352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CCA61-64DB-4CDF-B1C6-B2F436B93524}">
      <dsp:nvSpPr>
        <dsp:cNvPr id="0" name=""/>
        <dsp:cNvSpPr/>
      </dsp:nvSpPr>
      <dsp:spPr>
        <a:xfrm>
          <a:off x="0" y="154428"/>
          <a:ext cx="5988496" cy="3593097"/>
        </a:xfrm>
        <a:prstGeom prst="rect">
          <a:avLst/>
        </a:prstGeom>
        <a:solidFill>
          <a:srgbClr val="0056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Arial" pitchFamily="34" charset="0"/>
              <a:cs typeface="Arial" pitchFamily="34" charset="0"/>
            </a:rPr>
            <a:t>	Формирование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кадрового состава в </a:t>
          </a:r>
          <a:r>
            <a:rPr lang="ru-RU" sz="1800" kern="1200">
              <a:latin typeface="Arial" pitchFamily="34" charset="0"/>
              <a:cs typeface="Arial" pitchFamily="34" charset="0"/>
            </a:rPr>
            <a:t>виде 	образовательно-лечебных комплексов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solidFill>
                <a:srgbClr val="F5F6E5"/>
              </a:solidFill>
              <a:latin typeface="Arial" pitchFamily="34" charset="0"/>
              <a:cs typeface="Arial" pitchFamily="34" charset="0"/>
            </a:rPr>
            <a:t>Руководители комплексов– заведующие клиническими кафедрами по соответствующему профилю МП,</a:t>
          </a:r>
          <a:endParaRPr lang="ru-RU" sz="1800" kern="12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solidFill>
                <a:srgbClr val="F5F6E5"/>
              </a:solidFill>
              <a:latin typeface="Arial" pitchFamily="34" charset="0"/>
              <a:cs typeface="Arial" pitchFamily="34" charset="0"/>
            </a:rPr>
            <a:t>Лечебный состав: врачи, доценты, ассистенты;</a:t>
          </a:r>
          <a:endParaRPr lang="ru-RU" sz="1800" kern="12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solidFill>
                <a:srgbClr val="F5F6E5"/>
              </a:solidFill>
              <a:latin typeface="Arial" pitchFamily="34" charset="0"/>
              <a:cs typeface="Arial" pitchFamily="34" charset="0"/>
            </a:rPr>
            <a:t>Младший персонал, медицинские сестры – студенты.</a:t>
          </a:r>
          <a:endParaRPr lang="ru-RU" sz="1800" kern="1200" dirty="0">
            <a:solidFill>
              <a:srgbClr val="F5F6E5"/>
            </a:solidFill>
            <a:latin typeface="Arial" pitchFamily="34" charset="0"/>
            <a:cs typeface="Arial" pitchFamily="34" charset="0"/>
          </a:endParaRPr>
        </a:p>
      </dsp:txBody>
      <dsp:txXfrm>
        <a:off x="0" y="154428"/>
        <a:ext cx="5988496" cy="3593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0.22418</cdr:x>
      <cdr:y>0.21087</cdr:y>
    </cdr:from>
    <cdr:to>
      <cdr:x>0.84111</cdr:x>
      <cdr:y>0.80369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5D220B56-1F35-5A42-875E-563C994DCE6B}"/>
            </a:ext>
          </a:extLst>
        </cdr:cNvPr>
        <cdr:cNvCxnSpPr/>
      </cdr:nvCxnSpPr>
      <cdr:spPr>
        <a:xfrm xmlns:a="http://schemas.openxmlformats.org/drawingml/2006/main">
          <a:off x="2357387" y="917575"/>
          <a:ext cx="6487428" cy="2579571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0.68002</cdr:x>
      <cdr:y>0.10469</cdr:y>
    </cdr:from>
    <cdr:to>
      <cdr:x>0.99304</cdr:x>
      <cdr:y>0.58913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63114" y="341656"/>
          <a:ext cx="2468668" cy="15809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76200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В 2017 г. сэкономлено </a:t>
          </a:r>
        </a:p>
        <a:p xmlns:a="http://schemas.openxmlformats.org/drawingml/2006/main">
          <a:pPr algn="ctr"/>
          <a:r>
            <a:rPr lang="ru-RU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44 809,2 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B71F5-2F34-406A-89DE-50A4B3B0B16E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76805-1C13-4F28-BDB5-AA074010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95A7-495D-41CB-A875-F7BECC5B7F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2F4F-1F09-402F-BB14-58CBB5AD96DC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5685-10AA-4347-9555-F981EFB3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07654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5F6E5"/>
                </a:solidFill>
              </a:rPr>
              <a:t>Технологии эффективного управления финансами медицинского вуза с учетом отраслевой специфики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63838"/>
            <a:ext cx="4968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7C55B"/>
                </a:solidFill>
              </a:rPr>
              <a:t>БЕРЕЗКИНА ЕЛЕНА НИКОЛАЕВНА</a:t>
            </a:r>
          </a:p>
          <a:p>
            <a:r>
              <a:rPr lang="ru-RU" sz="1100" dirty="0">
                <a:solidFill>
                  <a:srgbClr val="D4E4E1"/>
                </a:solidFill>
              </a:rPr>
              <a:t>проректор по экономике и финансам ФГБОУ ВО </a:t>
            </a:r>
            <a:r>
              <a:rPr lang="ru-RU" sz="1100" dirty="0" err="1">
                <a:solidFill>
                  <a:srgbClr val="D4E4E1"/>
                </a:solidFill>
              </a:rPr>
              <a:t>СПбГПМУ</a:t>
            </a:r>
            <a:r>
              <a:rPr lang="ru-RU" sz="1100" dirty="0">
                <a:solidFill>
                  <a:srgbClr val="D4E4E1"/>
                </a:solidFill>
              </a:rPr>
              <a:t> Минздрава России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3939902"/>
            <a:ext cx="410445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56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ВНЕДРЕНИЕ И АВТОМАТИЗАЦИЯ СИСТЕМЫ ПЛАНИРОВАНИЯ ЗАТРАТ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1487A-9889-104C-86E0-DCEE53540B4B}"/>
              </a:ext>
            </a:extLst>
          </p:cNvPr>
          <p:cNvSpPr txBox="1"/>
          <p:nvPr/>
        </p:nvSpPr>
        <p:spPr>
          <a:xfrm flipH="1">
            <a:off x="4716015" y="1224642"/>
            <a:ext cx="421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3841"/>
                </a:solidFill>
              </a:rPr>
              <a:t>Технологии реализуемые в целях повышения финансовой устойчивости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EEEC55F5-BC08-D841-B606-0287EF56B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67"/>
            <a:ext cx="4716015" cy="41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5252"/>
            <a:ext cx="9141291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ВНЕДРЕНИЕ И АВТОМАТИЗАЦИЯ СИСТЕМЫ ПЛАНИРОВАНИЯ ЗАТРАТ - </a:t>
            </a:r>
            <a:r>
              <a:rPr lang="ru-RU">
                <a:solidFill>
                  <a:schemeClr val="bg1"/>
                </a:solidFill>
                <a:latin typeface="+mj-lt"/>
              </a:rPr>
              <a:t>РЕЗУЛЬТАТ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87527-F344-A743-A048-48369AB5C8F9}"/>
              </a:ext>
            </a:extLst>
          </p:cNvPr>
          <p:cNvSpPr txBox="1"/>
          <p:nvPr/>
        </p:nvSpPr>
        <p:spPr>
          <a:xfrm>
            <a:off x="81642" y="888547"/>
            <a:ext cx="89671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/>
              <a:t>Планирование: по источникам финансирования, направлениям деятельности и видам затрат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/>
              <a:t>Включение в систему с момента инициации закупки, заключения контракта, принятия денежных обязательств и кассового исполнения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Возможность лимитирования и нормирования затрат в зависимости от обьема оказываемых услуг в заданный период,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Обеспечение наличия должного и обоснованного объема расходных материалов и лекарственных средств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Контроль и прогнозируемость движения денежных средств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Контроль за уровнем кредиторской задолжности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Обеспечение финансовой дисциплины при исполнении контрактов и договоров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Достигнут конкретный финансовый результат от проведенных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6169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9" name="Рисунок 8" descr="IMG_5886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 l="5781"/>
          <a:stretch>
            <a:fillRect/>
          </a:stretch>
        </p:blipFill>
        <p:spPr>
          <a:xfrm>
            <a:off x="-1" y="747438"/>
            <a:ext cx="4776107" cy="4104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2498" y="4109027"/>
            <a:ext cx="410445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56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Оптимизация штатного состава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38479-6CE5-084B-B9CB-68A1F4D6714B}"/>
              </a:ext>
            </a:extLst>
          </p:cNvPr>
          <p:cNvSpPr txBox="1"/>
          <p:nvPr/>
        </p:nvSpPr>
        <p:spPr>
          <a:xfrm>
            <a:off x="4872498" y="1184152"/>
            <a:ext cx="42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3841"/>
                </a:solidFill>
              </a:rPr>
              <a:t>Технологии реализуемые в целях повышения финансовой устойчивости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9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40152" y="113159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12347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Тактические решения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13f36ca-3552-42a7-863e-ad2e4c0d88bd_1_1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rcRect t="-969"/>
          <a:stretch>
            <a:fillRect/>
          </a:stretch>
        </p:blipFill>
        <p:spPr>
          <a:xfrm>
            <a:off x="6044337" y="699542"/>
            <a:ext cx="3099663" cy="417646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107504" y="830036"/>
          <a:ext cx="5988496" cy="390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359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-20538"/>
            <a:ext cx="792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F5F6E5"/>
                </a:solidFill>
                <a:latin typeface="Arial" pitchFamily="34" charset="0"/>
                <a:cs typeface="Arial" pitchFamily="34" charset="0"/>
              </a:rPr>
              <a:t>Укомплектованность врачами Университетской клиники в 2015-2017 гг. (в %)</a:t>
            </a:r>
          </a:p>
        </p:txBody>
      </p:sp>
      <p:graphicFrame>
        <p:nvGraphicFramePr>
          <p:cNvPr id="2" name="Объект 5">
            <a:extLst>
              <a:ext uri="{FF2B5EF4-FFF2-40B4-BE49-F238E27FC236}">
                <a16:creationId xmlns:a16="http://schemas.microsoft.com/office/drawing/2014/main" id="{F681BD1D-8C97-D142-83B3-BD92248AA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199030"/>
              </p:ext>
            </p:extLst>
          </p:nvPr>
        </p:nvGraphicFramePr>
        <p:xfrm>
          <a:off x="107505" y="955575"/>
          <a:ext cx="8934442" cy="388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136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-20538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F5F6E5"/>
                </a:solidFill>
                <a:latin typeface="Arial" pitchFamily="34" charset="0"/>
                <a:cs typeface="Arial" pitchFamily="34" charset="0"/>
              </a:rPr>
              <a:t>Снижение ненормативных затрат на выплату заработной платы </a:t>
            </a:r>
            <a:br>
              <a:rPr lang="ru-RU" sz="1500" b="1" dirty="0">
                <a:solidFill>
                  <a:srgbClr val="F5F6E5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>
                <a:solidFill>
                  <a:srgbClr val="F5F6E5"/>
                </a:solidFill>
                <a:latin typeface="Arial" pitchFamily="34" charset="0"/>
                <a:cs typeface="Arial" pitchFamily="34" charset="0"/>
              </a:rPr>
              <a:t>в связи с оптимизацией штатного состава в 2015-2017 гг. (в тыс. руб.)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318997"/>
              </p:ext>
            </p:extLst>
          </p:nvPr>
        </p:nvGraphicFramePr>
        <p:xfrm>
          <a:off x="234043" y="949584"/>
          <a:ext cx="79208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E12F37-6846-BA4F-859B-0E8C6FEE3189}"/>
              </a:ext>
            </a:extLst>
          </p:cNvPr>
          <p:cNvSpPr txBox="1"/>
          <p:nvPr/>
        </p:nvSpPr>
        <p:spPr>
          <a:xfrm flipH="1">
            <a:off x="5538107" y="1353911"/>
            <a:ext cx="3109232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В 2017 г. </a:t>
            </a:r>
          </a:p>
          <a:p>
            <a:pPr algn="ctr"/>
            <a:r>
              <a:rPr lang="ru-RU" sz="2400" b="1"/>
              <a:t>44 809,2 тыс. рублей направлено на выполнение «майских» указов Президента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-20538"/>
            <a:ext cx="7920880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prstClr val="black"/>
              </a:buClr>
              <a:buSzPct val="90000"/>
              <a:defRPr/>
            </a:pPr>
            <a:r>
              <a:rPr lang="ru-RU">
                <a:solidFill>
                  <a:schemeClr val="bg1"/>
                </a:solidFill>
              </a:rPr>
              <a:t>Целевые показатели по зарплате</a:t>
            </a:r>
          </a:p>
          <a:p>
            <a:pPr algn="ctr">
              <a:lnSpc>
                <a:spcPct val="80000"/>
              </a:lnSpc>
              <a:buClr>
                <a:prstClr val="black"/>
              </a:buClr>
              <a:buSzPct val="90000"/>
              <a:defRPr/>
            </a:pPr>
            <a:r>
              <a:rPr lang="ru-RU">
                <a:solidFill>
                  <a:schemeClr val="bg1"/>
                </a:solidFill>
              </a:rPr>
              <a:t>сотрудников Университета за 2015–2017 гг. (тыс. руб.)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97543E-8C22-8F40-905D-5FC8500A0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25233"/>
              </p:ext>
            </p:extLst>
          </p:nvPr>
        </p:nvGraphicFramePr>
        <p:xfrm>
          <a:off x="156482" y="796018"/>
          <a:ext cx="8851448" cy="4048123"/>
        </p:xfrm>
        <a:graphic>
          <a:graphicData uri="http://schemas.openxmlformats.org/drawingml/2006/table">
            <a:tbl>
              <a:tblPr/>
              <a:tblGrid>
                <a:gridCol w="382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2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2015г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целевых показателей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профессорско-преподавательский состав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68,03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83,43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100.0%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работники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72,63 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83,85 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75,46 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83,44 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100.0%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42,29 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44,12 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медицинский персонал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31,96 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37,08 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100.0%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2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40152" y="113159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123478"/>
            <a:ext cx="792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</a:p>
        </p:txBody>
      </p:sp>
      <p:pic>
        <p:nvPicPr>
          <p:cNvPr id="9" name="Рисунок 8" descr="NR7b1c8f9e2ff5791409a2c7a5b4400a4c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rcRect l="10048" t="22681" b="22537"/>
          <a:stretch>
            <a:fillRect/>
          </a:stretch>
        </p:blipFill>
        <p:spPr>
          <a:xfrm>
            <a:off x="0" y="699542"/>
            <a:ext cx="9144000" cy="4176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35896" y="2931790"/>
            <a:ext cx="5220072" cy="3631763"/>
          </a:xfrm>
          <a:prstGeom prst="rect">
            <a:avLst/>
          </a:prstGeom>
          <a:solidFill>
            <a:srgbClr val="D4E4E1">
              <a:alpha val="82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540000" indent="-457200"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40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Успешный финансовый менеюджмент медицинского ВУЗа— напрямую влияет на качество подготовки профессиональных </a:t>
            </a:r>
            <a:r>
              <a:rPr lang="ru-RU" sz="1400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медицинских кадров, которые в ближайшие 40-50 лет будут </a:t>
            </a:r>
            <a:r>
              <a:rPr lang="ru-RU" sz="140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реализовывать стратегию </a:t>
            </a:r>
            <a:r>
              <a:rPr lang="ru-RU" sz="1400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в области здравоохранения и </a:t>
            </a:r>
            <a:r>
              <a:rPr lang="ru-RU" sz="140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социального развития Российской Федерации.</a:t>
            </a:r>
          </a:p>
          <a:p>
            <a:pPr marL="540000" indent="-457200"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40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Применение в практике Вуза современных подходов планирования финансовой деятельности и обработки информации несут исключительно положительный результат и является инструментом для достижения стратегических целей и принятия управленческихх решерий.</a:t>
            </a:r>
          </a:p>
          <a:p>
            <a:pPr marL="540000" indent="-457200"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40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Переход на нормативно-подушевое финансирование обеспечивает прозрачность системы финансирования.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_спасибоза вним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06769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фон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07950" y="123825"/>
            <a:ext cx="79200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ПЕДИАТРИЧЕСКОГО УНИВЕРСИТЕТА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133600" cy="273844"/>
          </a:xfrm>
        </p:spPr>
        <p:txBody>
          <a:bodyPr/>
          <a:lstStyle/>
          <a:p>
            <a:fld id="{D79AC8C0-1163-4D28-9714-33C8109C7BE6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3" descr="7. Дети на прогулке. 1910 г..tif"/>
          <p:cNvPicPr>
            <a:picLocks noChangeAspect="1"/>
          </p:cNvPicPr>
          <p:nvPr/>
        </p:nvPicPr>
        <p:blipFill>
          <a:blip r:embed="rId4" cstate="print">
            <a:lum bright="30000" contrast="-40000"/>
          </a:blip>
          <a:srcRect l="4765" t="15254" r="2197" b="27403"/>
          <a:stretch>
            <a:fillRect/>
          </a:stretch>
        </p:blipFill>
        <p:spPr bwMode="auto">
          <a:xfrm>
            <a:off x="0" y="699542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1059582"/>
            <a:ext cx="4355976" cy="369332"/>
          </a:xfrm>
          <a:prstGeom prst="rect">
            <a:avLst/>
          </a:prstGeom>
          <a:solidFill>
            <a:srgbClr val="C4DAD6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ПЕРВЫЙ педиатрический вуз в мире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0" y="1491630"/>
            <a:ext cx="4427984" cy="1436291"/>
            <a:chOff x="4283968" y="1275606"/>
            <a:chExt cx="4427984" cy="14362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283968" y="1275606"/>
              <a:ext cx="4355976" cy="129614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55976" y="1275606"/>
              <a:ext cx="4355976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baseline="30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ru-RU" sz="2400" b="1" baseline="30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baseline="30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  <a:t>Основан в 1925 году </a:t>
              </a:r>
              <a:r>
                <a:rPr lang="ru-RU" sz="2000" baseline="30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  <a:t>на базе городской детской больницы на Выборгской</a:t>
              </a:r>
              <a:r>
                <a:rPr lang="ru-RU" sz="2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aseline="30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  <a:t>стороне, </a:t>
              </a:r>
              <a:br>
                <a:rPr lang="ru-RU" sz="2000" baseline="30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aseline="30000" dirty="0">
                  <a:solidFill>
                    <a:srgbClr val="005664"/>
                  </a:solidFill>
                  <a:latin typeface="Arial" pitchFamily="34" charset="0"/>
                  <a:cs typeface="Arial" pitchFamily="34" charset="0"/>
                </a:rPr>
                <a:t>построенной в 1905 году</a:t>
              </a:r>
              <a:endParaRPr lang="ru-RU" sz="2000" dirty="0">
                <a:solidFill>
                  <a:srgbClr val="005664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23478"/>
            <a:ext cx="792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УНИВЕРСИТЕТЕ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4803998"/>
            <a:ext cx="2133600" cy="273844"/>
          </a:xfrm>
        </p:spPr>
        <p:txBody>
          <a:bodyPr/>
          <a:lstStyle/>
          <a:p>
            <a:fld id="{D79AC8C0-1163-4D28-9714-33C8109C7BE6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8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71550"/>
            <a:ext cx="4248472" cy="4062603"/>
          </a:xfrm>
          <a:prstGeom prst="rect">
            <a:avLst/>
          </a:prstGeom>
        </p:spPr>
      </p:pic>
      <p:pic>
        <p:nvPicPr>
          <p:cNvPr id="25" name="Рисунок 24" descr="Home Study 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1" y="1131591"/>
            <a:ext cx="767886" cy="767886"/>
          </a:xfrm>
          <a:prstGeom prst="rect">
            <a:avLst/>
          </a:prstGeom>
        </p:spPr>
      </p:pic>
      <p:pic>
        <p:nvPicPr>
          <p:cNvPr id="26" name="Рисунок 25" descr="doctor_35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1811" y="1983489"/>
            <a:ext cx="804285" cy="804285"/>
          </a:xfrm>
          <a:prstGeom prst="rect">
            <a:avLst/>
          </a:prstGeom>
        </p:spPr>
      </p:pic>
      <p:pic>
        <p:nvPicPr>
          <p:cNvPr id="27" name="Рисунок 26" descr="D-IRNITU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 r="8696"/>
          <a:stretch>
            <a:fillRect/>
          </a:stretch>
        </p:blipFill>
        <p:spPr>
          <a:xfrm>
            <a:off x="4427984" y="3939902"/>
            <a:ext cx="936104" cy="793225"/>
          </a:xfrm>
          <a:prstGeom prst="rect">
            <a:avLst/>
          </a:prstGeom>
        </p:spPr>
      </p:pic>
      <p:pic>
        <p:nvPicPr>
          <p:cNvPr id="30" name="Рисунок 29" descr="check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931790"/>
            <a:ext cx="840474" cy="8404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24" y="1092681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800" b="1" dirty="0">
              <a:solidFill>
                <a:srgbClr val="0056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0072" y="125644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программ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специалитета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1903933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A3C6C0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72200" y="206769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программ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ординатуры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28498" y="296488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3841"/>
                </a:solidFill>
                <a:latin typeface="Arial" pitchFamily="34" charset="0"/>
                <a:cs typeface="Arial" pitchFamily="34" charset="0"/>
              </a:rPr>
              <a:t>99%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4154" y="300379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выпускников находят работу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специальности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6096" y="407520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31.05.01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Лечебное дело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31.05.02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Педиатрия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23478"/>
            <a:ext cx="792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УНИВЕРСИТЕТЕ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4803998"/>
            <a:ext cx="2133600" cy="273844"/>
          </a:xfrm>
        </p:spPr>
        <p:txBody>
          <a:bodyPr/>
          <a:lstStyle/>
          <a:p>
            <a:fld id="{D79AC8C0-1163-4D28-9714-33C8109C7BE6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9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03" b="2703"/>
          <a:stretch>
            <a:fillRect/>
          </a:stretch>
        </p:blipFill>
        <p:spPr>
          <a:xfrm>
            <a:off x="107506" y="1026425"/>
            <a:ext cx="4536502" cy="3492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312865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12 000</a:t>
            </a:r>
          </a:p>
        </p:txBody>
      </p:sp>
      <p:pic>
        <p:nvPicPr>
          <p:cNvPr id="11" name="Рисунок 10" descr="Image.png"/>
          <p:cNvPicPr>
            <a:picLocks noChangeAspect="1"/>
          </p:cNvPicPr>
          <p:nvPr/>
        </p:nvPicPr>
        <p:blipFill>
          <a:blip r:embed="rId4" cstate="print">
            <a:grayscl/>
            <a:lum bright="-20000"/>
          </a:blip>
          <a:stretch>
            <a:fillRect/>
          </a:stretch>
        </p:blipFill>
        <p:spPr>
          <a:xfrm>
            <a:off x="4355976" y="2499741"/>
            <a:ext cx="2286231" cy="1614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4128" y="413676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операций в год</a:t>
            </a:r>
          </a:p>
        </p:txBody>
      </p:sp>
      <p:pic>
        <p:nvPicPr>
          <p:cNvPr id="13" name="Рисунок 12" descr="no-translate-detected_318-616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627534"/>
            <a:ext cx="2016224" cy="2016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84168" y="79535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0232" y="1781403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дней в году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койки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4858"/>
              </a:clrFrom>
              <a:clrTo>
                <a:srgbClr val="00485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23478"/>
            <a:ext cx="792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УНИВЕРСИТЕТЕ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4803998"/>
            <a:ext cx="2133600" cy="273844"/>
          </a:xfrm>
        </p:spPr>
        <p:txBody>
          <a:bodyPr/>
          <a:lstStyle/>
          <a:p>
            <a:fld id="{D79AC8C0-1163-4D28-9714-33C8109C7BE6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12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6"/>
          <a:stretch>
            <a:fillRect/>
          </a:stretch>
        </p:blipFill>
        <p:spPr>
          <a:xfrm>
            <a:off x="107504" y="695202"/>
            <a:ext cx="4176464" cy="4300022"/>
          </a:xfrm>
          <a:prstGeom prst="rect">
            <a:avLst/>
          </a:prstGeom>
        </p:spPr>
      </p:pic>
      <p:pic>
        <p:nvPicPr>
          <p:cNvPr id="13" name="Рисунок 12" descr="arrow.png"/>
          <p:cNvPicPr>
            <a:picLocks noChangeAspect="1"/>
          </p:cNvPicPr>
          <p:nvPr/>
        </p:nvPicPr>
        <p:blipFill>
          <a:blip r:embed="rId4" cstate="print">
            <a:grayscl/>
            <a:lum bright="40000"/>
          </a:blip>
          <a:stretch>
            <a:fillRect/>
          </a:stretch>
        </p:blipFill>
        <p:spPr>
          <a:xfrm rot="13529508" flipH="1">
            <a:off x="4071641" y="1097742"/>
            <a:ext cx="1879243" cy="14040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9992" y="1275606"/>
            <a:ext cx="16561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00" b="1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h</a:t>
            </a:r>
            <a:endParaRPr lang="ru-RU" sz="20600" b="1" dirty="0">
              <a:solidFill>
                <a:srgbClr val="0056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583383"/>
            <a:ext cx="16561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00" b="1" dirty="0">
                <a:solidFill>
                  <a:srgbClr val="659F95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8600" b="1" dirty="0">
              <a:solidFill>
                <a:srgbClr val="659F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2298234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место</a:t>
            </a:r>
          </a:p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среди </a:t>
            </a:r>
          </a:p>
          <a:p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медвузов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России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23478"/>
            <a:ext cx="792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F5F6E5"/>
                </a:solidFill>
                <a:latin typeface="Arial" pitchFamily="34" charset="0"/>
                <a:cs typeface="Arial" pitchFamily="34" charset="0"/>
              </a:rPr>
              <a:t>Источники финансирования университета</a:t>
            </a:r>
          </a:p>
        </p:txBody>
      </p: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3598167" y="1134666"/>
            <a:ext cx="5294313" cy="2571750"/>
            <a:chOff x="1763713" y="4371976"/>
            <a:chExt cx="3600450" cy="2225674"/>
          </a:xfrm>
          <a:solidFill>
            <a:srgbClr val="D4E4E1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763713" y="4371976"/>
              <a:ext cx="3600450" cy="655337"/>
            </a:xfrm>
            <a:prstGeom prst="roundRect">
              <a:avLst/>
            </a:prstGeom>
            <a:grpFill/>
            <a:ln>
              <a:solidFill>
                <a:srgbClr val="86A50B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buFont typeface="Wingdings" pitchFamily="2" charset="2"/>
                <a:buNone/>
                <a:defRPr/>
              </a:pPr>
              <a:r>
                <a:rPr lang="ru-RU" sz="1600" b="1" dirty="0">
                  <a:solidFill>
                    <a:srgbClr val="005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Субсидии на государственное задание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buFont typeface="Wingdings" pitchFamily="2" charset="2"/>
                <a:buNone/>
                <a:defRPr/>
              </a:pPr>
              <a:r>
                <a:rPr lang="ru-RU" sz="1600" dirty="0">
                  <a:solidFill>
                    <a:srgbClr val="005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(образование, здравоохранение, наука)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763713" y="5157144"/>
              <a:ext cx="3576699" cy="655337"/>
            </a:xfrm>
            <a:prstGeom prst="roundRect">
              <a:avLst/>
            </a:prstGeom>
            <a:grpFill/>
            <a:ln>
              <a:solidFill>
                <a:srgbClr val="86A50B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buFont typeface="Wingdings" pitchFamily="2" charset="2"/>
                <a:buNone/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defRPr/>
              </a:pPr>
              <a:r>
                <a:rPr lang="ru-RU" sz="1600" b="1" dirty="0">
                  <a:solidFill>
                    <a:srgbClr val="005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Субсидии на иные цели 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defRPr/>
              </a:pPr>
              <a:r>
                <a:rPr lang="ru-RU" sz="1600" dirty="0">
                  <a:solidFill>
                    <a:srgbClr val="005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(оборудование, капремонт, стипендии, 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defRPr/>
              </a:pPr>
              <a:r>
                <a:rPr lang="ru-RU" sz="1600" dirty="0">
                  <a:solidFill>
                    <a:srgbClr val="005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медпомощь жителям Украины) 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buFont typeface="Wingdings" pitchFamily="2" charset="2"/>
                <a:buNone/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763713" y="5949525"/>
              <a:ext cx="3600450" cy="648125"/>
            </a:xfrm>
            <a:prstGeom prst="roundRect">
              <a:avLst/>
            </a:prstGeom>
            <a:grpFill/>
            <a:ln>
              <a:solidFill>
                <a:srgbClr val="86A50B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buFont typeface="Wingdings" pitchFamily="2" charset="2"/>
                <a:buNone/>
                <a:defRPr/>
              </a:pP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buFont typeface="Wingdings" pitchFamily="2" charset="2"/>
                <a:buNone/>
                <a:defRPr/>
              </a:pPr>
              <a:r>
                <a:rPr lang="ru-RU" sz="1600" b="1" dirty="0">
                  <a:solidFill>
                    <a:srgbClr val="005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Внебюджетные источники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defRPr/>
              </a:pPr>
              <a:r>
                <a:rPr lang="ru-RU" sz="1600" dirty="0">
                  <a:solidFill>
                    <a:srgbClr val="005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(образование, здравоохранение, наука)</a:t>
              </a:r>
            </a:p>
            <a:p>
              <a:pPr algn="ctr">
                <a:lnSpc>
                  <a:spcPct val="80000"/>
                </a:lnSpc>
                <a:buClr>
                  <a:schemeClr val="tx1"/>
                </a:buClr>
                <a:buSzPct val="90000"/>
                <a:buFont typeface="Wingdings" pitchFamily="2" charset="2"/>
                <a:buNone/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27"/>
          <p:cNvGrpSpPr>
            <a:grpSpLocks/>
          </p:cNvGrpSpPr>
          <p:nvPr/>
        </p:nvGrpSpPr>
        <p:grpSpPr bwMode="auto">
          <a:xfrm>
            <a:off x="680342" y="1185863"/>
            <a:ext cx="3132138" cy="3431381"/>
            <a:chOff x="119006" y="3688329"/>
            <a:chExt cx="2375628" cy="4226318"/>
          </a:xfrm>
          <a:solidFill>
            <a:srgbClr val="005664"/>
          </a:solidFill>
        </p:grpSpPr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119006" y="3688329"/>
              <a:ext cx="1738675" cy="1860930"/>
            </a:xfrm>
            <a:prstGeom prst="round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ФЕДЕРАЛЬНЫЙ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носка со стрелкой вправо 14"/>
            <p:cNvSpPr/>
            <p:nvPr/>
          </p:nvSpPr>
          <p:spPr>
            <a:xfrm>
              <a:off x="1846845" y="6193489"/>
              <a:ext cx="647789" cy="432603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Выноска со стрелкой вправо 15"/>
            <p:cNvSpPr/>
            <p:nvPr/>
          </p:nvSpPr>
          <p:spPr>
            <a:xfrm>
              <a:off x="1846845" y="3861370"/>
              <a:ext cx="647789" cy="431137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Выноска со стрелкой вправо 16"/>
            <p:cNvSpPr/>
            <p:nvPr/>
          </p:nvSpPr>
          <p:spPr>
            <a:xfrm>
              <a:off x="1846845" y="4889355"/>
              <a:ext cx="647789" cy="43407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119006" y="5804421"/>
              <a:ext cx="1727839" cy="2110226"/>
            </a:xfrm>
            <a:prstGeom prst="round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>
                <a:defRPr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dirty="0">
                  <a:solidFill>
                    <a:schemeClr val="bg1"/>
                  </a:solidFill>
                </a:rPr>
                <a:t>Собственные средства учреждения</a:t>
              </a:r>
            </a:p>
          </p:txBody>
        </p:sp>
      </p:grp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598167" y="3868341"/>
            <a:ext cx="5294313" cy="748903"/>
          </a:xfrm>
          <a:prstGeom prst="roundRect">
            <a:avLst/>
          </a:prstGeom>
          <a:solidFill>
            <a:srgbClr val="D4E4E1"/>
          </a:solidFill>
          <a:ln>
            <a:solidFill>
              <a:srgbClr val="86A50B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ОМС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SzPct val="90000"/>
              <a:defRPr/>
            </a:pPr>
            <a:r>
              <a:rPr lang="ru-RU" sz="1600" dirty="0">
                <a:solidFill>
                  <a:srgbClr val="00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(СПб, </a:t>
            </a:r>
            <a:r>
              <a:rPr lang="ru-RU" sz="1600" dirty="0" err="1">
                <a:solidFill>
                  <a:srgbClr val="00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Лен.обл</a:t>
            </a:r>
            <a:r>
              <a:rPr lang="ru-RU" sz="1600" dirty="0">
                <a:solidFill>
                  <a:srgbClr val="00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 bwMode="auto">
          <a:xfrm>
            <a:off x="2915816" y="4011910"/>
            <a:ext cx="854075" cy="35123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56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910" y="123478"/>
            <a:ext cx="750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ФИНАНСОВЫЙ МЕНЕДЖМЕНТ УНИВЕРСИТЕТА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MCj031155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42" r="-39742"/>
          <a:stretch>
            <a:fillRect/>
          </a:stretch>
        </p:blipFill>
        <p:spPr>
          <a:xfrm>
            <a:off x="2306410" y="860183"/>
            <a:ext cx="5207939" cy="26028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0800000" flipV="1">
            <a:off x="64612" y="3591088"/>
            <a:ext cx="89569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>
              <a:solidFill>
                <a:srgbClr val="005664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b="1">
              <a:solidFill>
                <a:srgbClr val="005664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b="1">
              <a:solidFill>
                <a:srgbClr val="00566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500" b="1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УСПЕШНЫЙ ФИНАНСОВЫЙ МЕНЕДЖМЕНТ</a:t>
            </a:r>
            <a:r>
              <a:rPr lang="en-US" sz="1500" b="1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500" b="1" dirty="0">
                <a:solidFill>
                  <a:srgbClr val="005664"/>
                </a:solidFill>
                <a:latin typeface="Arial" pitchFamily="34" charset="0"/>
                <a:cs typeface="Arial" pitchFamily="34" charset="0"/>
              </a:rPr>
              <a:t>это понимание задач, стоящих перед образованием, здравоохранением и наукой.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3CBC6-EF86-2141-A664-A19364323026}"/>
              </a:ext>
            </a:extLst>
          </p:cNvPr>
          <p:cNvSpPr txBox="1"/>
          <p:nvPr/>
        </p:nvSpPr>
        <p:spPr>
          <a:xfrm>
            <a:off x="1187881" y="2571750"/>
            <a:ext cx="188052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ОПТИМИЗАЦИЯ ЗАТРАТ</a:t>
            </a: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EB29-D8C4-D245-BB21-0CD9427D771E}"/>
              </a:ext>
            </a:extLst>
          </p:cNvPr>
          <p:cNvSpPr txBox="1"/>
          <p:nvPr/>
        </p:nvSpPr>
        <p:spPr>
          <a:xfrm>
            <a:off x="6191249" y="1192595"/>
            <a:ext cx="2888139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КАЧЕСТВЕННАЯ ПОДГОТОВКА МЕДИЦИНСКИХ КАДРОВ И ОКАЗАНИЕ МЕДИЦИНСКОЙ ПОМОЩИ</a:t>
            </a:r>
          </a:p>
          <a:p>
            <a:pPr algn="ctr"/>
            <a:endParaRPr lang="en-US"/>
          </a:p>
          <a:p>
            <a:pPr algn="ctr"/>
            <a:r>
              <a:rPr lang="en-US"/>
              <a:t>СТИМУЛИРОВАНИЕ И МОТИВИРОВАНИЕ ПЕРСОНАЛА</a:t>
            </a:r>
          </a:p>
          <a:p>
            <a:pPr algn="ctr"/>
            <a:endParaRPr lang="en-US"/>
          </a:p>
          <a:p>
            <a:pPr algn="ctr"/>
            <a:r>
              <a:rPr lang="en-US"/>
              <a:t>ИНВЕСТИЦИИ В РАЗВИТИЕ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3939902"/>
            <a:ext cx="410445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56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ВНЕДРЕНИЕ СИСТЕМЫ БЮДЖЕТИРОВАНИЯ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1487A-9889-104C-86E0-DCEE53540B4B}"/>
              </a:ext>
            </a:extLst>
          </p:cNvPr>
          <p:cNvSpPr txBox="1"/>
          <p:nvPr/>
        </p:nvSpPr>
        <p:spPr>
          <a:xfrm flipH="1">
            <a:off x="4716015" y="1224642"/>
            <a:ext cx="421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3841"/>
                </a:solidFill>
              </a:rPr>
              <a:t>Технологии реализуемые в целях повышения финансовой устойчивости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5282217-0A4A-3048-A8BA-81E1F498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0357"/>
            <a:ext cx="4136571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5252"/>
            <a:ext cx="8232321" cy="400110"/>
          </a:xfrm>
          <a:prstGeom prst="rect">
            <a:avLst/>
          </a:prstGeom>
          <a:noFill/>
          <a:ln w="28575">
            <a:solidFill>
              <a:srgbClr val="005664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ВНЕДРЕНИЕ СИСТЕМЫ БЮДЖЕТИРОВАНИЯ ПОДРАЗДЕЛЕНИЙ - </a:t>
            </a:r>
            <a:r>
              <a:rPr lang="ru-RU" sz="2000">
                <a:solidFill>
                  <a:schemeClr val="bg1"/>
                </a:solidFill>
                <a:latin typeface="+mj-lt"/>
              </a:rPr>
              <a:t>РЕЗУЛЬТАТ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87527-F344-A743-A048-48369AB5C8F9}"/>
              </a:ext>
            </a:extLst>
          </p:cNvPr>
          <p:cNvSpPr txBox="1"/>
          <p:nvPr/>
        </p:nvSpPr>
        <p:spPr>
          <a:xfrm>
            <a:off x="81642" y="888547"/>
            <a:ext cx="77821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/>
              <a:t>Увязка финансового плана Университета с бюджетами подразделений;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Обеспечена прозрачность выплат за результат;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Выстроена система стратегических и текущих планов;</a:t>
            </a:r>
          </a:p>
          <a:p>
            <a:pPr algn="l"/>
            <a:endParaRPr lang="ru-RU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/>
              <a:t>Достигнут конкретный финансовый результат от проведенных мероприятий: например, прирост внебюджетных доходов от оказания образовательных услуг факультета послевузовского и дополнительного профессионального образования в 2017 году к 2016 годуу составил 50%, против 9% в 2016 году к 2015 году. </a:t>
            </a:r>
          </a:p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96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560</Words>
  <Application>Microsoft Office PowerPoint</Application>
  <PresentationFormat>Экран (16:9)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press5</dc:creator>
  <cp:lastModifiedBy>Гончаров Андрей Владимирович</cp:lastModifiedBy>
  <cp:revision>101</cp:revision>
  <dcterms:created xsi:type="dcterms:W3CDTF">2018-03-15T13:24:41Z</dcterms:created>
  <dcterms:modified xsi:type="dcterms:W3CDTF">2018-08-23T06:58:39Z</dcterms:modified>
</cp:coreProperties>
</file>