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94" r:id="rId2"/>
    <p:sldId id="274" r:id="rId3"/>
    <p:sldId id="257" r:id="rId4"/>
    <p:sldId id="300" r:id="rId5"/>
    <p:sldId id="302" r:id="rId6"/>
    <p:sldId id="301" r:id="rId7"/>
    <p:sldId id="298" r:id="rId8"/>
    <p:sldId id="290" r:id="rId9"/>
    <p:sldId id="289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E"/>
    <a:srgbClr val="00246C"/>
    <a:srgbClr val="D9ECFF"/>
    <a:srgbClr val="ABD5FF"/>
    <a:srgbClr val="75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87382" autoAdjust="0"/>
  </p:normalViewPr>
  <p:slideViewPr>
    <p:cSldViewPr>
      <p:cViewPr>
        <p:scale>
          <a:sx n="82" d="100"/>
          <a:sy n="82" d="100"/>
        </p:scale>
        <p:origin x="-91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8AE1-5511-4F4F-B013-E71D23DE993F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08009-AFF0-4E0E-984E-57A1E7FE9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08009-AFF0-4E0E-984E-57A1E7FE9B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9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представлена общая схема облачного сервиса поддержки планирования </a:t>
            </a:r>
            <a:r>
              <a:rPr lang="ru-RU" dirty="0" err="1" smtClean="0"/>
              <a:t>фин.хоздеятельности</a:t>
            </a:r>
            <a:r>
              <a:rPr lang="ru-RU" baseline="0" dirty="0" smtClean="0"/>
              <a:t> университета, который планируется предоставить в бесплатное пользование университетам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Сервис обеспечит возможность планирования бюджета университета используя для этого информацию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с федерального уровня ( доведенные субсидии, показатели предоставленные в различных отчетных формах ( такие как ВПО-1 , мониторинг эффективности университетов и </a:t>
            </a:r>
            <a:r>
              <a:rPr lang="ru-RU" baseline="0" dirty="0" err="1" smtClean="0"/>
              <a:t>др</a:t>
            </a:r>
            <a:r>
              <a:rPr lang="ru-RU" baseline="0" dirty="0" smtClean="0"/>
              <a:t>, отчет об исполнении бюджета)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Собранную с центров финансовой ответственности  университета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Полученную как выгрузку из существующих информационных систем университета ( при их наличии) 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Сервис обеспечит возможность учесть при планировании те обязательства , которые университет обязан исполнять как получатель целевых субсидий, показателей программы развития, указов президента и </a:t>
            </a:r>
            <a:r>
              <a:rPr lang="ru-RU" baseline="0" dirty="0" err="1" smtClean="0"/>
              <a:t>др</a:t>
            </a:r>
            <a:r>
              <a:rPr lang="ru-RU" baseline="0" dirty="0" smtClean="0"/>
              <a:t> 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Информация из сервиса станет основой для сравнительного  анализа подведомственной сети на уровне </a:t>
            </a:r>
            <a:r>
              <a:rPr lang="ru-RU" baseline="0" dirty="0" err="1" smtClean="0"/>
              <a:t>Минобрнауки</a:t>
            </a:r>
            <a:r>
              <a:rPr lang="ru-RU" baseline="0" dirty="0" smtClean="0"/>
              <a:t> в части планирования </a:t>
            </a:r>
            <a:r>
              <a:rPr lang="ru-RU" baseline="0" dirty="0" err="1" smtClean="0"/>
              <a:t>финюхоздеятельности</a:t>
            </a:r>
            <a:r>
              <a:rPr lang="ru-RU" baseline="0" dirty="0" smtClean="0"/>
              <a:t> ( в рамках Ак </a:t>
            </a:r>
            <a:r>
              <a:rPr lang="ru-RU" baseline="0" dirty="0" err="1" smtClean="0"/>
              <a:t>Ксуф</a:t>
            </a:r>
            <a:r>
              <a:rPr lang="ru-RU" baseline="0" dirty="0" smtClean="0"/>
              <a:t> – аналитическая система департамента финансов 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08009-AFF0-4E0E-984E-57A1E7FE9B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7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9E248-ED34-4769-808F-D504F5A358C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9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9E248-ED34-4769-808F-D504F5A358C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9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9E248-ED34-4769-808F-D504F5A358C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9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9E248-ED34-4769-808F-D504F5A358C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9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hayahmetov\Desktop\плашка больш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223167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5724128" y="3899938"/>
            <a:ext cx="194421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kumimoji="0" lang="ru-RU" sz="2400" smtClean="0">
                <a:solidFill>
                  <a:schemeClr val="tx2"/>
                </a:solidFill>
              </a:defRPr>
            </a:lvl1pPr>
          </a:lstStyle>
          <a:p>
            <a:fld id="{4740E18F-CEF9-452A-A564-0FFE8A16FB53}" type="datetime1">
              <a:rPr lang="ru-RU" smtClean="0"/>
              <a:t>22.08.2016</a:t>
            </a:fld>
            <a:endParaRPr lang="ru-RU"/>
          </a:p>
        </p:txBody>
      </p:sp>
      <p:pic>
        <p:nvPicPr>
          <p:cNvPr id="2051" name="Picture 3" descr="C:\Users\dshayahmetov\Desktop\gerbminobrnau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444950" cy="17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" y="549275"/>
            <a:ext cx="8785225" cy="576263"/>
          </a:xfrm>
        </p:spPr>
        <p:txBody>
          <a:bodyPr>
            <a:noAutofit/>
          </a:bodyPr>
          <a:lstStyle>
            <a:lvl1pPr>
              <a:defRPr kumimoji="0" lang="ru-RU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412"/>
            <a:ext cx="8784976" cy="54006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6691982" y="0"/>
            <a:ext cx="1509544" cy="332656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fld id="{415A0319-2BD1-4C2B-A8C1-A4B2C8283B8D}" type="datetime1">
              <a:rPr lang="ru-RU" smtClean="0"/>
              <a:t>22.08.2016</a:t>
            </a:fld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7822" y="1136"/>
            <a:ext cx="747712" cy="3315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9275"/>
            <a:ext cx="8785101" cy="576263"/>
          </a:xfrm>
        </p:spPr>
        <p:txBody>
          <a:bodyPr vert="horz" anchor="ctr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6691982" y="0"/>
            <a:ext cx="1509544" cy="332656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fld id="{9317CA8B-36DD-4FFF-973F-E171193A3F5F}" type="datetime1">
              <a:rPr lang="ru-RU" smtClean="0"/>
              <a:t>22.08.2016</a:t>
            </a:fld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7822" y="1136"/>
            <a:ext cx="747712" cy="3315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5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kumimoji="0" lang="ru-RU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27"/>
          <p:cNvSpPr>
            <a:spLocks noGrp="1"/>
          </p:cNvSpPr>
          <p:nvPr>
            <p:ph type="dt" sz="half" idx="10"/>
          </p:nvPr>
        </p:nvSpPr>
        <p:spPr>
          <a:xfrm>
            <a:off x="6691982" y="0"/>
            <a:ext cx="1509544" cy="332656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fld id="{F98E7456-98A2-4012-B267-E32C7D2BA000}" type="datetime1">
              <a:rPr lang="ru-RU" smtClean="0"/>
              <a:t>22.08.2016</a:t>
            </a:fld>
            <a:endParaRPr lang="ru-RU"/>
          </a:p>
        </p:txBody>
      </p:sp>
      <p:sp>
        <p:nvSpPr>
          <p:cNvPr id="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7822" y="1136"/>
            <a:ext cx="747712" cy="3315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16416" y="692696"/>
            <a:ext cx="648072" cy="5936704"/>
          </a:xfrm>
        </p:spPr>
        <p:txBody>
          <a:bodyPr vert="eaVert">
            <a:normAutofit/>
          </a:bodyPr>
          <a:lstStyle>
            <a:lvl1pPr>
              <a:defRPr kumimoji="0" lang="ru-RU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692696"/>
            <a:ext cx="7993012" cy="5976392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8" name="Дата 27"/>
          <p:cNvSpPr>
            <a:spLocks noGrp="1"/>
          </p:cNvSpPr>
          <p:nvPr>
            <p:ph type="dt" sz="half" idx="10"/>
          </p:nvPr>
        </p:nvSpPr>
        <p:spPr>
          <a:xfrm>
            <a:off x="6691982" y="0"/>
            <a:ext cx="1509544" cy="332656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fld id="{909412A3-BA96-442D-BA13-B9F09155A2E5}" type="datetime1">
              <a:rPr lang="ru-RU" smtClean="0"/>
              <a:t>22.08.2016</a:t>
            </a:fld>
            <a:endParaRPr lang="ru-RU"/>
          </a:p>
        </p:txBody>
      </p:sp>
      <p:sp>
        <p:nvSpPr>
          <p:cNvPr id="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7822" y="1136"/>
            <a:ext cx="747712" cy="3315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shayahmetov\Desktop\Пла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58"/>
            <a:ext cx="9141618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387" y="549275"/>
            <a:ext cx="8785225" cy="57626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/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9387" y="1268413"/>
            <a:ext cx="8785225" cy="53061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Picture 3" descr="C:\Users\dshayahmetov\Desktop\gerbminobrnauk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" y="15483"/>
            <a:ext cx="374756" cy="4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shayahmetov\Desktop\Минобрнауки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589"/>
            <a:ext cx="2160240" cy="2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hayahmetov\Desktop\Росси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24" y="114074"/>
            <a:ext cx="1313780" cy="2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20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0743" y="692696"/>
            <a:ext cx="6361737" cy="2046089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автоматизированной системы управления планами финансово-хозяйственной деятельности подведомственных учреждений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 России (АСУ ПФХД)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6279703"/>
            <a:ext cx="869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A7E"/>
                </a:solidFill>
              </a:rPr>
              <a:t>г. Москва</a:t>
            </a:r>
            <a:br>
              <a:rPr lang="ru-RU" sz="1200" dirty="0" smtClean="0">
                <a:solidFill>
                  <a:srgbClr val="002A7E"/>
                </a:solidFill>
              </a:rPr>
            </a:br>
            <a:r>
              <a:rPr lang="ru-RU" sz="1200" dirty="0" smtClean="0">
                <a:solidFill>
                  <a:srgbClr val="002A7E"/>
                </a:solidFill>
              </a:rPr>
              <a:t>201</a:t>
            </a:r>
            <a:r>
              <a:rPr lang="en-US" sz="1200" dirty="0" smtClean="0">
                <a:solidFill>
                  <a:srgbClr val="002A7E"/>
                </a:solidFill>
              </a:rPr>
              <a:t>6</a:t>
            </a:r>
            <a:r>
              <a:rPr lang="ru-RU" sz="1200" dirty="0" smtClean="0">
                <a:solidFill>
                  <a:srgbClr val="002A7E"/>
                </a:solidFill>
              </a:rPr>
              <a:t> г.</a:t>
            </a:r>
            <a:endParaRPr lang="ru-RU" sz="1200" dirty="0">
              <a:solidFill>
                <a:srgbClr val="002A7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472514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A7E"/>
                </a:solidFill>
              </a:rPr>
              <a:t>Материалы по проекту</a:t>
            </a:r>
            <a:endParaRPr lang="ru-RU" sz="2800" b="1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692696"/>
            <a:ext cx="8785225" cy="576263"/>
          </a:xfrm>
          <a:effectLst/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проекта</a:t>
            </a:r>
            <a:endParaRPr lang="ru-RU" sz="2400" b="1" dirty="0">
              <a:solidFill>
                <a:srgbClr val="002A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Users\KEgoshin\Desktop\Презентация\Картинки\1. Фильтр\Элементы дизайна\about-miss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4"/>
          <a:stretch/>
        </p:blipFill>
        <p:spPr bwMode="auto">
          <a:xfrm>
            <a:off x="758230" y="1613526"/>
            <a:ext cx="1581522" cy="12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1556792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Clr>
                <a:schemeClr val="accent5">
                  <a:lumMod val="50000"/>
                </a:schemeClr>
              </a:buClr>
              <a:buNone/>
            </a:pPr>
            <a:r>
              <a:rPr lang="ru-RU" u="sng" dirty="0" smtClean="0">
                <a:solidFill>
                  <a:srgbClr val="002A7E"/>
                </a:solidFill>
              </a:rPr>
              <a:t>Цель проекта</a:t>
            </a:r>
            <a:r>
              <a:rPr lang="ru-RU" dirty="0" smtClean="0">
                <a:solidFill>
                  <a:srgbClr val="002A7E"/>
                </a:solidFill>
              </a:rPr>
              <a:t>: Повысить </a:t>
            </a:r>
            <a:r>
              <a:rPr lang="ru-RU" dirty="0">
                <a:solidFill>
                  <a:srgbClr val="002A7E"/>
                </a:solidFill>
              </a:rPr>
              <a:t>эффективность процессов планирования в сети подведомственных учреждений Минобрнауки России с учетом изменений нормативно-правовой базы.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281" y="2996952"/>
            <a:ext cx="8911215" cy="0"/>
          </a:xfrm>
          <a:prstGeom prst="line">
            <a:avLst/>
          </a:prstGeom>
          <a:ln>
            <a:solidFill>
              <a:srgbClr val="002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80120" y="3194392"/>
            <a:ext cx="4247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Обеспечить тиражирование лучших практик по выстраиванию эффективной системы бюджетирования.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0120" y="4230891"/>
            <a:ext cx="4247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Предоставить возможность вузам использовать методику для формирования ПФХД, утвержденную Минобрнауки России.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0120" y="5212938"/>
            <a:ext cx="4283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Предоставить  вузам инструментарий для автоматического расчета плановых показателей при формировании ПФХД с использованием единой </a:t>
            </a:r>
            <a:r>
              <a:rPr lang="ru-RU" sz="1400" dirty="0" err="1">
                <a:solidFill>
                  <a:srgbClr val="002A7E"/>
                </a:solidFill>
              </a:rPr>
              <a:t>web</a:t>
            </a:r>
            <a:r>
              <a:rPr lang="ru-RU" sz="1400" dirty="0">
                <a:solidFill>
                  <a:srgbClr val="002A7E"/>
                </a:solidFill>
              </a:rPr>
              <a:t>-ориентированной информационной системы с встроенными интеграционными сервисами, позволяющими импортировать первичные данные из учетных систем вуза.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4779729"/>
            <a:ext cx="3312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Обеспечить возможность анализа сети подведомственных учреждений Минобрнауки России на основе показателей ПФХД и первичных данных.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80112" y="3295184"/>
            <a:ext cx="0" cy="3374176"/>
          </a:xfrm>
          <a:prstGeom prst="line">
            <a:avLst/>
          </a:prstGeom>
          <a:ln>
            <a:solidFill>
              <a:srgbClr val="002A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Users\KEgoshin\Desktop\Презентация\Картинки\1. Фильтр\Кругляши\level_3-e6ff7b201deeb009deb8b01aadad48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8" y="425796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KEgoshin\Desktop\Презентация\Картинки\1. Фильтр\Кругляши\pic-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8" y="316768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KEgoshin\Desktop\Презентация\Картинки\1. Фильтр\Кругляши\pic-3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77674"/>
            <a:ext cx="719385" cy="71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H="1" flipV="1">
            <a:off x="125281" y="4077072"/>
            <a:ext cx="5238807" cy="1"/>
          </a:xfrm>
          <a:prstGeom prst="line">
            <a:avLst/>
          </a:prstGeom>
          <a:ln>
            <a:solidFill>
              <a:srgbClr val="002A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125281" y="5157191"/>
            <a:ext cx="5238807" cy="1"/>
          </a:xfrm>
          <a:prstGeom prst="line">
            <a:avLst/>
          </a:prstGeom>
          <a:ln>
            <a:solidFill>
              <a:srgbClr val="002A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:\Users\KEgoshin\Desktop\Рисунок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49" y="3716537"/>
            <a:ext cx="1533125" cy="10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KEgoshin\Desktop\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/>
          <a:stretch/>
        </p:blipFill>
        <p:spPr bwMode="auto">
          <a:xfrm>
            <a:off x="539553" y="1156422"/>
            <a:ext cx="8064896" cy="56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Заголовок 1"/>
          <p:cNvSpPr>
            <a:spLocks noGrp="1"/>
          </p:cNvSpPr>
          <p:nvPr>
            <p:ph type="title"/>
          </p:nvPr>
        </p:nvSpPr>
        <p:spPr>
          <a:xfrm>
            <a:off x="179263" y="476672"/>
            <a:ext cx="8785225" cy="5762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схема разработки</a:t>
            </a:r>
            <a:endParaRPr lang="ru-RU" sz="2400" b="1" dirty="0">
              <a:solidFill>
                <a:srgbClr val="002A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/>
          <p:cNvCxnSpPr/>
          <p:nvPr/>
        </p:nvCxnSpPr>
        <p:spPr>
          <a:xfrm flipV="1">
            <a:off x="5724128" y="4414800"/>
            <a:ext cx="505400" cy="1021804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8215808" y="4389583"/>
            <a:ext cx="381235" cy="104702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верх 2"/>
          <p:cNvSpPr/>
          <p:nvPr/>
        </p:nvSpPr>
        <p:spPr>
          <a:xfrm>
            <a:off x="5940152" y="3453479"/>
            <a:ext cx="556185" cy="398949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1580974"/>
            <a:ext cx="8784976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355976" y="2052228"/>
            <a:ext cx="0" cy="37170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80728" y="4932548"/>
            <a:ext cx="1080120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932548"/>
            <a:ext cx="79208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932548"/>
            <a:ext cx="79208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932548"/>
            <a:ext cx="79208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2825" y="510850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Бухгалтерские ИТ-системы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856" y="51085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Зарплата и кадры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952" y="5026622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1С учебный процесс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1048" y="5004556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ИТ системы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5620" y="3165447"/>
            <a:ext cx="238232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84952" y="3369858"/>
            <a:ext cx="2568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 ПФХД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D:\Users\KEgoshin\Desktop\Презентация\Картинки\1. Фильтр\Люд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24110"/>
            <a:ext cx="589409" cy="5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9552" y="3093439"/>
            <a:ext cx="128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Рабочее место плановика</a:t>
            </a:r>
            <a:endParaRPr lang="ru-RU" sz="1200" b="1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2733399"/>
            <a:ext cx="4104456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88024" y="2937810"/>
            <a:ext cx="4089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 ПФХД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17232" y="4932548"/>
            <a:ext cx="1080120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4932548"/>
            <a:ext cx="79208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4932548"/>
            <a:ext cx="79208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12360" y="4932548"/>
            <a:ext cx="792088" cy="7200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69329" y="510850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Бухгалтерские ИТ-системы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9360" y="51085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Зарплата и кадры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3456" y="5026622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1С учебный процесс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97552" y="5004556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ИТ системы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090" y="1776390"/>
            <a:ext cx="416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использования АСУ ПФХД №1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1999" y="1776390"/>
            <a:ext cx="416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использования АСУ ПФХД №2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6099" y="3852428"/>
            <a:ext cx="2871571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940152" y="3945922"/>
            <a:ext cx="2880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система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 descr="D:\Users\KEgoshin\Desktop\Презентация\Картинки\1. Фильтр\Люд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72182"/>
            <a:ext cx="589409" cy="5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860032" y="3741511"/>
            <a:ext cx="128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Рабочее место плановика</a:t>
            </a:r>
            <a:endParaRPr lang="ru-RU" sz="1200" b="1" dirty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1180220" y="3910744"/>
            <a:ext cx="505400" cy="1021804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0"/>
          </p:cNvCxnSpPr>
          <p:nvPr/>
        </p:nvCxnSpPr>
        <p:spPr>
          <a:xfrm flipV="1">
            <a:off x="3671900" y="3885527"/>
            <a:ext cx="381235" cy="104702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0"/>
          </p:cNvCxnSpPr>
          <p:nvPr/>
        </p:nvCxnSpPr>
        <p:spPr>
          <a:xfrm flipV="1">
            <a:off x="2807804" y="3885527"/>
            <a:ext cx="381236" cy="104702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0"/>
          </p:cNvCxnSpPr>
          <p:nvPr/>
        </p:nvCxnSpPr>
        <p:spPr>
          <a:xfrm flipV="1">
            <a:off x="1943708" y="3885527"/>
            <a:ext cx="453244" cy="104702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91680" y="4284476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92D050"/>
                </a:solidFill>
              </a:rPr>
              <a:t>Потоки данных</a:t>
            </a:r>
            <a:endParaRPr lang="ru-RU" i="1" dirty="0">
              <a:solidFill>
                <a:srgbClr val="92D05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7351712" y="4389583"/>
            <a:ext cx="381236" cy="104702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487616" y="4389583"/>
            <a:ext cx="453244" cy="104702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28184" y="4491208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92D050"/>
                </a:solidFill>
              </a:rPr>
              <a:t>Потоки данных</a:t>
            </a:r>
            <a:endParaRPr lang="ru-RU" i="1" dirty="0">
              <a:solidFill>
                <a:srgbClr val="92D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16216" y="3492388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92D050"/>
                </a:solidFill>
              </a:rPr>
              <a:t>Единый поток данных</a:t>
            </a:r>
            <a:endParaRPr lang="ru-RU" sz="1600" i="1" dirty="0">
              <a:solidFill>
                <a:srgbClr val="92D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83522" y="3176480"/>
            <a:ext cx="128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11144" y="2733399"/>
            <a:ext cx="128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32340" y="3852428"/>
            <a:ext cx="128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70340" y="413792"/>
            <a:ext cx="7362000" cy="1143000"/>
          </a:xfrm>
          <a:prstGeom prst="rect">
            <a:avLst/>
          </a:prstGeom>
        </p:spPr>
        <p:txBody>
          <a:bodyPr vert="horz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использования АСУ ПФХД, как инструмента для управления финансово-хозяйственной деятельностью</a:t>
            </a:r>
            <a:endParaRPr lang="ru-RU" sz="2400" dirty="0">
              <a:solidFill>
                <a:srgbClr val="002A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Users\KEgoshin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3"/>
            <a:ext cx="889298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Заголовок 1"/>
          <p:cNvSpPr txBox="1">
            <a:spLocks/>
          </p:cNvSpPr>
          <p:nvPr/>
        </p:nvSpPr>
        <p:spPr>
          <a:xfrm>
            <a:off x="414356" y="476672"/>
            <a:ext cx="7362000" cy="936104"/>
          </a:xfrm>
          <a:prstGeom prst="rect">
            <a:avLst/>
          </a:prstGeom>
        </p:spPr>
        <p:txBody>
          <a:bodyPr vert="horz" lIns="0" tIns="45720" rIns="9000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Концептуальная модель системы планирования </a:t>
            </a:r>
            <a:r>
              <a:rPr lang="ru-RU" sz="2400" dirty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07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3286" y="1632817"/>
            <a:ext cx="8904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85054" y="4071277"/>
            <a:ext cx="8904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08051" y="1643703"/>
            <a:ext cx="3167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Проведение интеграции: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050" y="4103935"/>
            <a:ext cx="3094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Ожидаемые результаты интеграции: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916" y="3150580"/>
            <a:ext cx="1961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Настройка финансовой структуры и заполнение справочников в АСУ ПФХД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3519" y="3150580"/>
            <a:ext cx="2037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Техническая настройка взаимодействия между внутренними системами и АСУ ПФХД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1008" y="3150576"/>
            <a:ext cx="2037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Выгрузка информации в АСУ ПФХД по заданным форматам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75768" y="3170142"/>
            <a:ext cx="2037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В систему загружены актуальные  первичные данные для планирования ФХД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029" y="2049454"/>
            <a:ext cx="1665514" cy="110112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7584" y="2036362"/>
            <a:ext cx="1665514" cy="11011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17214" y="2038568"/>
            <a:ext cx="1665514" cy="110112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51088" y="2036362"/>
            <a:ext cx="1665514" cy="110112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Users\KEgoshin\Desktop\Презентация\Картинки\1. Фильтр\Библиотека\Рисунок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7" y="2240446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17214" y="2101436"/>
            <a:ext cx="70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Кв. м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95254" y="2273741"/>
            <a:ext cx="1143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/>
                </a:solidFill>
              </a:rPr>
              <a:t>Контингент</a:t>
            </a:r>
            <a:endParaRPr lang="ru-RU" sz="1200" b="1" dirty="0">
              <a:solidFill>
                <a:schemeClr val="accent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0380" y="2554801"/>
            <a:ext cx="1143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</a:rPr>
              <a:t>ППС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479" y="2799311"/>
            <a:ext cx="1143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C000"/>
                </a:solidFill>
              </a:rPr>
              <a:t>И</a:t>
            </a:r>
            <a:r>
              <a:rPr lang="ru-RU" sz="1200" b="1" dirty="0" smtClean="0">
                <a:solidFill>
                  <a:srgbClr val="FFC000"/>
                </a:solidFill>
              </a:rPr>
              <a:t>мущество</a:t>
            </a:r>
            <a:endParaRPr lang="ru-RU" sz="1200" b="1" dirty="0">
              <a:solidFill>
                <a:srgbClr val="FFC000"/>
              </a:solidFill>
            </a:endParaRPr>
          </a:p>
        </p:txBody>
      </p:sp>
      <p:pic>
        <p:nvPicPr>
          <p:cNvPr id="20" name="Picture 3" descr="D:\Users\KEgoshin\Desktop\Презентация\Картинки\Адаптивное\feedback-eng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2155391"/>
            <a:ext cx="1191986" cy="8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Users\KEgoshin\Desktop\Презентация\Картинки\1. Фильтр\Кругляш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74" y="2257582"/>
            <a:ext cx="751114" cy="6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7199579" y="4813739"/>
            <a:ext cx="1734207" cy="14661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АСУ ПФХД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1089" y="4813739"/>
            <a:ext cx="1734207" cy="14661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Комплексная система управления ФХД вуза</a:t>
            </a:r>
            <a:endParaRPr lang="ru-RU" sz="16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948543" y="4834759"/>
            <a:ext cx="5251036" cy="10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935296" y="6279926"/>
            <a:ext cx="52642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017214" y="4976315"/>
            <a:ext cx="2183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В АСУ ПФХД загружены 50 дополнительных показателей для расчетов, аналитики и формирования отчета о результатах деятельности (№1892)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2618" y="4981575"/>
            <a:ext cx="1940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В АСУ ПФХД загружен полный объём финансовых данных, в том числе для формирования отчета ПФХД (№1321)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5996" y="506864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69151" y="507390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14356" y="485800"/>
            <a:ext cx="7362000" cy="1143000"/>
          </a:xfrm>
          <a:prstGeom prst="rect">
            <a:avLst/>
          </a:prstGeom>
        </p:spPr>
        <p:txBody>
          <a:bodyPr vert="horz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интеграции АСУ ПФХД с внутренними информационными системами вуза</a:t>
            </a:r>
            <a:endParaRPr lang="ru-RU" sz="2300" dirty="0">
              <a:solidFill>
                <a:srgbClr val="002A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56" y="341784"/>
            <a:ext cx="7362000" cy="1143000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Аналитические возможности АСУ ПФХД</a:t>
            </a:r>
            <a:endParaRPr lang="ru-RU" sz="2300" b="1" dirty="0">
              <a:solidFill>
                <a:srgbClr val="002A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D:\Users\KEgoshin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" y="1232756"/>
            <a:ext cx="8640961" cy="54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88" y="6015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A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для вуза</a:t>
            </a:r>
            <a:endParaRPr lang="ru-RU" sz="2800" b="1" dirty="0">
              <a:solidFill>
                <a:srgbClr val="002A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5281" y="3645024"/>
            <a:ext cx="8911215" cy="0"/>
          </a:xfrm>
          <a:prstGeom prst="line">
            <a:avLst/>
          </a:prstGeom>
          <a:ln>
            <a:solidFill>
              <a:srgbClr val="002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3568" y="251844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5">
                  <a:lumMod val="50000"/>
                </a:schemeClr>
              </a:buClr>
            </a:pPr>
            <a:r>
              <a:rPr lang="ru-RU" dirty="0" smtClean="0">
                <a:solidFill>
                  <a:srgbClr val="002A7E"/>
                </a:solidFill>
              </a:rPr>
              <a:t>Методическая основа </a:t>
            </a:r>
            <a:r>
              <a:rPr lang="ru-RU" dirty="0">
                <a:solidFill>
                  <a:srgbClr val="002A7E"/>
                </a:solidFill>
              </a:rPr>
              <a:t>для выстраивания процессов планирования в </a:t>
            </a:r>
            <a:r>
              <a:rPr lang="ru-RU" dirty="0" smtClean="0">
                <a:solidFill>
                  <a:srgbClr val="002A7E"/>
                </a:solidFill>
              </a:rPr>
              <a:t>вузе</a:t>
            </a:r>
            <a:endParaRPr lang="ru-RU" dirty="0">
              <a:solidFill>
                <a:srgbClr val="002A7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577678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accent5">
                  <a:lumMod val="50000"/>
                </a:schemeClr>
              </a:buClr>
            </a:pPr>
            <a:r>
              <a:rPr lang="ru-RU" dirty="0">
                <a:solidFill>
                  <a:srgbClr val="002A7E"/>
                </a:solidFill>
              </a:rPr>
              <a:t>Набор первичных показателей для расчета показателей </a:t>
            </a:r>
          </a:p>
          <a:p>
            <a:pPr lvl="0" algn="ctr">
              <a:buClr>
                <a:schemeClr val="accent5">
                  <a:lumMod val="50000"/>
                </a:schemeClr>
              </a:buClr>
            </a:pPr>
            <a:r>
              <a:rPr lang="ru-RU" dirty="0" smtClean="0">
                <a:solidFill>
                  <a:srgbClr val="002A7E"/>
                </a:solidFill>
              </a:rPr>
              <a:t>ПФХД</a:t>
            </a:r>
            <a:endParaRPr lang="ru-RU" dirty="0">
              <a:solidFill>
                <a:srgbClr val="002A7E"/>
              </a:solidFill>
            </a:endParaRPr>
          </a:p>
        </p:txBody>
      </p:sp>
      <p:pic>
        <p:nvPicPr>
          <p:cNvPr id="4098" name="Picture 2" descr="D:\Users\KEgoshin\Desktop\Презентация\Картинки\1. Фильтр\Библиотека\science_docs-8ed5099e7c5318e8a4f88085ec66ee5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28017"/>
            <a:ext cx="1944216" cy="9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KEgoshin\Desktop\Презентация\Картинки\1. Фильтр\Библиотека\card 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09" y="1628016"/>
            <a:ext cx="1080903" cy="10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8032" y="3670825"/>
            <a:ext cx="765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chemeClr val="accent5">
                  <a:lumMod val="50000"/>
                </a:schemeClr>
              </a:buClr>
            </a:pPr>
            <a:r>
              <a:rPr lang="ru-RU" dirty="0">
                <a:solidFill>
                  <a:srgbClr val="002A7E"/>
                </a:solidFill>
              </a:rPr>
              <a:t>Сервисы, позволяющие автоматизировать процесс планирования, в том числе </a:t>
            </a:r>
            <a:r>
              <a:rPr lang="ru-RU" dirty="0" smtClean="0">
                <a:solidFill>
                  <a:srgbClr val="002A7E"/>
                </a:solidFill>
              </a:rPr>
              <a:t>обеспечат:</a:t>
            </a:r>
            <a:endParaRPr lang="ru-RU" dirty="0">
              <a:solidFill>
                <a:srgbClr val="002A7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94928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1400" dirty="0" smtClean="0">
                <a:solidFill>
                  <a:srgbClr val="002A7E"/>
                </a:solidFill>
              </a:rPr>
              <a:t>Аналитику </a:t>
            </a:r>
            <a:r>
              <a:rPr lang="ru-RU" sz="1400" dirty="0">
                <a:solidFill>
                  <a:srgbClr val="002A7E"/>
                </a:solidFill>
              </a:rPr>
              <a:t>в привязке к </a:t>
            </a:r>
            <a:r>
              <a:rPr lang="ru-RU" sz="1400" dirty="0" smtClean="0">
                <a:solidFill>
                  <a:srgbClr val="002A7E"/>
                </a:solidFill>
              </a:rPr>
              <a:t>первичным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д</a:t>
            </a:r>
            <a:r>
              <a:rPr lang="ru-RU" sz="1400" dirty="0" smtClean="0">
                <a:solidFill>
                  <a:srgbClr val="002A7E"/>
                </a:solidFill>
              </a:rPr>
              <a:t>анным</a:t>
            </a:r>
            <a:endParaRPr lang="ru-RU" sz="1400" dirty="0">
              <a:solidFill>
                <a:srgbClr val="002A7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509120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Сбор данных с </a:t>
            </a:r>
            <a:r>
              <a:rPr lang="ru-RU" sz="1400" dirty="0" smtClean="0">
                <a:solidFill>
                  <a:srgbClr val="002A7E"/>
                </a:solidFill>
              </a:rPr>
              <a:t>подразделений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1400" dirty="0" smtClean="0">
                <a:solidFill>
                  <a:srgbClr val="002A7E"/>
                </a:solidFill>
              </a:rPr>
              <a:t>(с </a:t>
            </a:r>
            <a:r>
              <a:rPr lang="ru-RU" sz="1400" dirty="0">
                <a:solidFill>
                  <a:srgbClr val="002A7E"/>
                </a:solidFill>
              </a:rPr>
              <a:t>возможностью создания своего уникального справочника иерархической структуры)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5733256"/>
            <a:ext cx="3059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Консолидацию данных, включая фактические данные по исполнению прошлого периода из бухгалтерских систем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4509120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ru-RU" sz="1400" dirty="0">
                <a:solidFill>
                  <a:srgbClr val="002A7E"/>
                </a:solidFill>
              </a:rPr>
              <a:t>Оперативное информирование о субсидиях (данные </a:t>
            </a:r>
            <a:r>
              <a:rPr lang="ru-RU" sz="1400" dirty="0" smtClean="0">
                <a:solidFill>
                  <a:srgbClr val="002A7E"/>
                </a:solidFill>
              </a:rPr>
              <a:t>Минобрнауки России), </a:t>
            </a:r>
            <a:r>
              <a:rPr lang="ru-RU" sz="1400" dirty="0">
                <a:solidFill>
                  <a:srgbClr val="002A7E"/>
                </a:solidFill>
              </a:rPr>
              <a:t>в части показателей заключенных соглашений на предоставление субсидий</a:t>
            </a:r>
          </a:p>
        </p:txBody>
      </p:sp>
      <p:pic>
        <p:nvPicPr>
          <p:cNvPr id="17" name="Picture 2" descr="D:\Users\KEgoshin\Desktop\Презентация\Картинки\1. Фильтр\Кругляши\1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4" y="5798120"/>
            <a:ext cx="825540" cy="8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Users\KEgoshin\Desktop\Презентация\Картинки\1. Фильтр\Кругляши\pic-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44747"/>
            <a:ext cx="851025" cy="8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Users\KEgoshin\Desktop\Презентация\Картинки\1. Фильтр\Кругляши\level_1-8351b088e0e091d4891d971dfb922b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4747"/>
            <a:ext cx="845634" cy="8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Users\KEgoshin\Desktop\Презентация\Картинки\1. Фильтр\Кругляши\RoundIcons-Free-Set-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62" y="5780488"/>
            <a:ext cx="825624" cy="8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2708920"/>
            <a:ext cx="7272807" cy="144016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A7E"/>
                </a:solidFill>
              </a:rPr>
              <a:t>Спасибо за внимание! </a:t>
            </a:r>
            <a:endParaRPr lang="ru-RU" sz="4800" b="1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инобрнауки">
      <a:dk1>
        <a:srgbClr val="000000"/>
      </a:dk1>
      <a:lt1>
        <a:srgbClr val="FFFFFF"/>
      </a:lt1>
      <a:dk2>
        <a:srgbClr val="DAD2BF"/>
      </a:dk2>
      <a:lt2>
        <a:srgbClr val="FFFFFF"/>
      </a:lt2>
      <a:accent1>
        <a:srgbClr val="B5CAD7"/>
      </a:accent1>
      <a:accent2>
        <a:srgbClr val="B5CAD7"/>
      </a:accent2>
      <a:accent3>
        <a:srgbClr val="D1D7B5"/>
      </a:accent3>
      <a:accent4>
        <a:srgbClr val="C1BA96"/>
      </a:accent4>
      <a:accent5>
        <a:srgbClr val="6F5F4F"/>
      </a:accent5>
      <a:accent6>
        <a:srgbClr val="F8B69E"/>
      </a:accent6>
      <a:hlink>
        <a:srgbClr val="004573"/>
      </a:hlink>
      <a:folHlink>
        <a:srgbClr val="32587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532</Words>
  <Application>Microsoft Office PowerPoint</Application>
  <PresentationFormat>Экран (4:3)</PresentationFormat>
  <Paragraphs>83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Создание автоматизированной системы управления планами финансово-хозяйственной деятельности подведомственных учреждений Минобрнауки России (АСУ ПФХД)</vt:lpstr>
      <vt:lpstr>Цели и задачи проекта</vt:lpstr>
      <vt:lpstr>Концептуальная схема разработки</vt:lpstr>
      <vt:lpstr>Презентация PowerPoint</vt:lpstr>
      <vt:lpstr>Презентация PowerPoint</vt:lpstr>
      <vt:lpstr>Презентация PowerPoint</vt:lpstr>
      <vt:lpstr>Аналитические возможности АСУ ПФХД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Загребаева Алина</dc:creator>
  <cp:lastModifiedBy>Гершман Елена Евгеньевна</cp:lastModifiedBy>
  <cp:revision>105</cp:revision>
  <cp:lastPrinted>2015-02-11T09:14:20Z</cp:lastPrinted>
  <dcterms:created xsi:type="dcterms:W3CDTF">2014-12-10T06:18:30Z</dcterms:created>
  <dcterms:modified xsi:type="dcterms:W3CDTF">2016-08-22T11:07:14Z</dcterms:modified>
</cp:coreProperties>
</file>